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xm" initials="T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5T20:54:30.308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5T20:54:30.308" idx="1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5T20:54:30.308" idx="1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5T20:54:30.308" idx="1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5T20:54:30.308" idx="1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5T20:54:30.308" idx="1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5T20:54:30.308" idx="1">
    <p:pos x="10" y="10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5T20:54:30.308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937260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72615"/>
            <a:ext cx="10515600" cy="3926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WPS图片编辑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8545" y="285750"/>
            <a:ext cx="338108" cy="360000"/>
          </a:xfrm>
          <a:prstGeom prst="rect">
            <a:avLst/>
          </a:prstGeom>
        </p:spPr>
      </p:pic>
      <p:pic>
        <p:nvPicPr>
          <p:cNvPr id="8" name="图片 7" descr="janes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2265" y="285750"/>
            <a:ext cx="1214348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主标题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35150"/>
            <a:ext cx="10515600" cy="408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tags" Target="../tags/tag3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pPr>
              <a:lnSpc>
                <a:spcPct val="120000"/>
              </a:lnSpc>
            </a:pPr>
            <a:r>
              <a:rPr lang="zh-CN" altLang="en-US" sz="5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简氏（</a:t>
            </a:r>
            <a:r>
              <a:rPr lang="en-US" altLang="zh-CN" sz="5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Jane‘s</a:t>
            </a:r>
            <a:r>
              <a:rPr lang="zh-CN" altLang="en-US" sz="5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）系列数据库</a:t>
            </a:r>
            <a:br>
              <a:rPr lang="zh-CN" altLang="en-US" sz="5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</a:br>
            <a:r>
              <a:rPr lang="zh-CN" altLang="en-US" sz="54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介绍与基础使用指南</a:t>
            </a:r>
            <a:endParaRPr lang="zh-CN" altLang="en-US" sz="54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26230"/>
            <a:ext cx="9144000" cy="631190"/>
          </a:xfrm>
        </p:spPr>
        <p:txBody>
          <a:bodyPr>
            <a:noAutofit/>
          </a:bodyPr>
          <a:p>
            <a:r>
              <a:rPr lang="en-US" altLang="zh-CN">
                <a:solidFill>
                  <a:schemeClr val="bg1"/>
                </a:solidFill>
              </a:rPr>
              <a:t>CINFO-</a:t>
            </a:r>
            <a:r>
              <a:rPr lang="zh-CN" altLang="en-US">
                <a:solidFill>
                  <a:schemeClr val="bg1"/>
                </a:solidFill>
              </a:rPr>
              <a:t>现代信息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2021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  <a:r>
              <a:rPr lang="en-US" altLang="zh-CN">
                <a:solidFill>
                  <a:schemeClr val="bg1"/>
                </a:solidFill>
              </a:rPr>
              <a:t>12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-24765" y="1680845"/>
            <a:ext cx="12216765" cy="52273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79705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zh-CN" sz="2400" b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     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1.3 Jane’s数据库包含领域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  <a:sym typeface="+mn-ea"/>
            </a:endParaRPr>
          </a:p>
        </p:txBody>
      </p:sp>
      <p:grpSp>
        <p:nvGrpSpPr>
          <p:cNvPr id="6" name="组合 844860"/>
          <p:cNvGrpSpPr/>
          <p:nvPr/>
        </p:nvGrpSpPr>
        <p:grpSpPr>
          <a:xfrm>
            <a:off x="238760" y="1817370"/>
            <a:ext cx="3314700" cy="4735195"/>
            <a:chOff x="362" y="1094"/>
            <a:chExt cx="1547" cy="2237"/>
          </a:xfrm>
        </p:grpSpPr>
        <p:grpSp>
          <p:nvGrpSpPr>
            <p:cNvPr id="7" name="组合 844845"/>
            <p:cNvGrpSpPr/>
            <p:nvPr/>
          </p:nvGrpSpPr>
          <p:grpSpPr>
            <a:xfrm>
              <a:off x="364" y="1094"/>
              <a:ext cx="1545" cy="2237"/>
              <a:chOff x="364" y="1094"/>
              <a:chExt cx="1545" cy="223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379" y="2026"/>
                <a:ext cx="1530" cy="130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txBody>
              <a:bodyPr/>
              <a:lstStyle>
                <a:lvl1pPr marL="174625" lvl="0" indent="-174625" algn="l" defTabSz="914400" eaLnBrk="1" fontAlgn="base" latinLnBrk="0" hangingPunct="1">
                  <a:spcBef>
                    <a:spcPct val="40000"/>
                  </a:spcBef>
                  <a:spcAft>
                    <a:spcPct val="0"/>
                  </a:spcAft>
                  <a:buSzPct val="150000"/>
                  <a:buChar char="•"/>
                  <a:defRPr sz="1400" b="0" i="0" u="none" kern="1200" baseline="0">
                    <a:solidFill>
                      <a:srgbClr val="FFFFFF"/>
                    </a:solidFill>
                    <a:latin typeface="Helvetica" pitchFamily="34" charset="0"/>
                  </a:defRPr>
                </a:lvl1pPr>
                <a:lvl2pPr marL="536575" lvl="1" indent="-172720" algn="l" defTabSz="914400" eaLnBrk="1" fontAlgn="base" latinLnBrk="0" hangingPunct="1">
                  <a:spcBef>
                    <a:spcPct val="4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400" b="0" i="0" u="non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2pPr>
                <a:lvl3pPr marL="976630" lvl="2" indent="-174625" algn="l" defTabSz="91440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 b="0" i="0" u="non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44930" lvl="3" indent="-189230" algn="l" defTabSz="91440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200" b="0" i="0" u="non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4pPr>
                <a:lvl5pPr marL="1698625" lvl="4" indent="-174625" algn="l" defTabSz="91440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000" b="0" i="0" u="non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177800" marR="0" lvl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Pct val="150000"/>
                  <a:buFontTx/>
                  <a:buNone/>
                  <a:defRPr/>
                </a:pPr>
                <a:endParaRPr kumimoji="0" lang="zh-CN" altLang="en-GB" sz="186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  <a:p>
                <a:pPr marL="177800" marR="0" lvl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Pct val="150000"/>
                  <a:buFontTx/>
                  <a:buNone/>
                  <a:defRPr/>
                </a:pPr>
                <a:endParaRPr kumimoji="0" lang="zh-CN" altLang="en-GB" sz="186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9" name="图片 844840" descr="thumb_defence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64" y="1094"/>
                <a:ext cx="907" cy="90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844855"/>
            <p:cNvSpPr/>
            <p:nvPr/>
          </p:nvSpPr>
          <p:spPr>
            <a:xfrm>
              <a:off x="362" y="2024"/>
              <a:ext cx="48" cy="1296"/>
            </a:xfrm>
            <a:prstGeom prst="rect">
              <a:avLst/>
            </a:prstGeom>
            <a:solidFill>
              <a:srgbClr val="0066FF"/>
            </a:solidFill>
            <a:ln w="9525">
              <a:noFill/>
            </a:ln>
          </p:spPr>
          <p:txBody>
            <a:bodyPr anchor="t"/>
            <a:p>
              <a:endPara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825" name="组合 844862"/>
          <p:cNvGrpSpPr/>
          <p:nvPr/>
        </p:nvGrpSpPr>
        <p:grpSpPr>
          <a:xfrm>
            <a:off x="3029585" y="1819275"/>
            <a:ext cx="2832735" cy="4762500"/>
            <a:chOff x="2460" y="1094"/>
            <a:chExt cx="1322" cy="2250"/>
          </a:xfrm>
        </p:grpSpPr>
        <p:grpSp>
          <p:nvGrpSpPr>
            <p:cNvPr id="34826" name="组合 844851"/>
            <p:cNvGrpSpPr/>
            <p:nvPr/>
          </p:nvGrpSpPr>
          <p:grpSpPr>
            <a:xfrm>
              <a:off x="2460" y="1094"/>
              <a:ext cx="1322" cy="2250"/>
              <a:chOff x="2460" y="1094"/>
              <a:chExt cx="1322" cy="2250"/>
            </a:xfrm>
          </p:grpSpPr>
          <p:pic>
            <p:nvPicPr>
              <p:cNvPr id="34827" name="图片 844844" descr="thumb_transport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60" y="1094"/>
                <a:ext cx="907" cy="90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44850" name="矩形 844849"/>
              <p:cNvSpPr/>
              <p:nvPr/>
            </p:nvSpPr>
            <p:spPr>
              <a:xfrm>
                <a:off x="2506" y="2024"/>
                <a:ext cx="1276" cy="1320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txBody>
              <a:bodyPr/>
              <a:lstStyle/>
              <a:p>
                <a:pPr marL="177800" marR="0" lvl="0" indent="-177800" algn="l" defTabSz="914400" rtl="0" eaLnBrk="1" fontAlgn="base" latinLnBrk="0" hangingPunct="1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Pct val="150000"/>
                  <a:buFontTx/>
                  <a:buNone/>
                  <a:defRPr/>
                </a:pPr>
                <a:endParaRPr kumimoji="0" lang="zh-CN" altLang="en-GB" sz="1865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4829" name="矩形 844857"/>
            <p:cNvSpPr/>
            <p:nvPr/>
          </p:nvSpPr>
          <p:spPr>
            <a:xfrm>
              <a:off x="2460" y="2024"/>
              <a:ext cx="52" cy="1138"/>
            </a:xfrm>
            <a:prstGeom prst="rect">
              <a:avLst/>
            </a:prstGeom>
            <a:solidFill>
              <a:srgbClr val="99CCFF"/>
            </a:solidFill>
            <a:ln w="9525">
              <a:noFill/>
            </a:ln>
          </p:spPr>
          <p:txBody>
            <a:bodyPr anchor="t"/>
            <a:p>
              <a:endPara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832" name="TextBox 21"/>
          <p:cNvSpPr txBox="1"/>
          <p:nvPr/>
        </p:nvSpPr>
        <p:spPr>
          <a:xfrm>
            <a:off x="367030" y="3625850"/>
            <a:ext cx="2385695" cy="3091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军事装备与技术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、防务：空中与空间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、防务：海上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、防务：地面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、防务：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C4ISR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与任务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系统武器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、防务：武器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、防务：资讯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33" name="Text Box 25"/>
          <p:cNvSpPr txBox="1"/>
          <p:nvPr/>
        </p:nvSpPr>
        <p:spPr>
          <a:xfrm>
            <a:off x="3187700" y="3829050"/>
            <a:ext cx="2540635" cy="1476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4D4D4D"/>
            </a:prstShdw>
          </a:effectLst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国家风险与军事能力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、安全：国家风险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、安全：军事能力评估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、安全：资讯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834" name="Picture 4" descr="C:\Users\Administrator\AppData\Roaming\Tencent\Users\739945800\QQ\WinTemp\RichOle\AFC(793CNAFPQMNCDTI)GD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305" y="1870075"/>
            <a:ext cx="2268855" cy="190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35" name="Text Box 25"/>
          <p:cNvSpPr txBox="1"/>
          <p:nvPr/>
        </p:nvSpPr>
        <p:spPr>
          <a:xfrm>
            <a:off x="6252210" y="3829050"/>
            <a:ext cx="2300605" cy="184531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4D4D4D"/>
            </a:prstShdw>
          </a:effectLst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恐怖主义与叛乱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、国家简报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、国际安全问题评析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、突发事件报道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、前瞻预测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4836" name="组合 844860"/>
          <p:cNvGrpSpPr/>
          <p:nvPr/>
        </p:nvGrpSpPr>
        <p:grpSpPr>
          <a:xfrm>
            <a:off x="6146800" y="3834342"/>
            <a:ext cx="3337984" cy="2762251"/>
            <a:chOff x="362" y="2024"/>
            <a:chExt cx="1573" cy="1305"/>
          </a:xfrm>
        </p:grpSpPr>
        <p:sp>
          <p:nvSpPr>
            <p:cNvPr id="30" name="矩形 29"/>
            <p:cNvSpPr/>
            <p:nvPr/>
          </p:nvSpPr>
          <p:spPr>
            <a:xfrm>
              <a:off x="405" y="2024"/>
              <a:ext cx="1530" cy="130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/>
            <a:p>
              <a:pPr marL="177800" marR="0" lvl="0" indent="-17780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Pct val="150000"/>
                <a:buFontTx/>
                <a:buNone/>
                <a:defRPr/>
              </a:pPr>
              <a:endParaRPr kumimoji="0" lang="en-US" altLang="zh-CN" sz="186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38" name="矩形 30"/>
            <p:cNvSpPr/>
            <p:nvPr/>
          </p:nvSpPr>
          <p:spPr>
            <a:xfrm>
              <a:off x="362" y="2024"/>
              <a:ext cx="44" cy="921"/>
            </a:xfrm>
            <a:prstGeom prst="rect">
              <a:avLst/>
            </a:prstGeom>
            <a:gradFill rotWithShape="1"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 anchor="t"/>
            <a:p>
              <a:endPara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50" name="组合 844862"/>
          <p:cNvGrpSpPr/>
          <p:nvPr/>
        </p:nvGrpSpPr>
        <p:grpSpPr>
          <a:xfrm>
            <a:off x="9147175" y="3905250"/>
            <a:ext cx="2550795" cy="1675765"/>
            <a:chOff x="2460" y="2024"/>
            <a:chExt cx="1202" cy="1320"/>
          </a:xfrm>
        </p:grpSpPr>
        <p:sp>
          <p:nvSpPr>
            <p:cNvPr id="13" name="矩形 12"/>
            <p:cNvSpPr/>
            <p:nvPr/>
          </p:nvSpPr>
          <p:spPr>
            <a:xfrm>
              <a:off x="2506" y="2024"/>
              <a:ext cx="1156" cy="132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/>
            <a:p>
              <a:pPr marL="177800" marR="0" lvl="0" indent="-17780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Pct val="150000"/>
                <a:buFontTx/>
                <a:buNone/>
                <a:defRPr/>
              </a:pPr>
              <a:endParaRPr kumimoji="0" lang="en-US" altLang="zh-CN" sz="186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52" name="矩形 844857"/>
            <p:cNvSpPr/>
            <p:nvPr/>
          </p:nvSpPr>
          <p:spPr>
            <a:xfrm>
              <a:off x="2460" y="2024"/>
              <a:ext cx="52" cy="1138"/>
            </a:xfrm>
            <a:prstGeom prst="rect">
              <a:avLst/>
            </a:prstGeom>
            <a:solidFill>
              <a:srgbClr val="99CCFF"/>
            </a:solidFill>
            <a:ln w="9525">
              <a:noFill/>
            </a:ln>
          </p:spPr>
          <p:txBody>
            <a:bodyPr anchor="t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4" name="Picture 1" descr="C:\Users\Administrator\AppData\Roaming\Tencent\Users\739945800\QQ\WinTemp\RichOle\}72Q3PUEE)X88Z${$NJMCF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059" y="1885950"/>
            <a:ext cx="2095500" cy="1885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27"/>
          <p:cNvSpPr txBox="1"/>
          <p:nvPr/>
        </p:nvSpPr>
        <p:spPr>
          <a:xfrm>
            <a:off x="9324975" y="3905250"/>
            <a:ext cx="1916430" cy="110680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4D4D4D"/>
            </a:prstShdw>
          </a:effectLst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交通系统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、铁路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、城市交通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sz="2400" dirty="0">
                <a:latin typeface="Arial" panose="020B0604020202020204" pitchFamily="34" charset="0"/>
                <a:sym typeface="+mn-ea"/>
              </a:rPr>
              <a:t>军事装备与技术</a:t>
            </a:r>
            <a:endParaRPr lang="en-US" altLang="zh-CN" sz="2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838200" y="1873885"/>
            <a:ext cx="10515600" cy="4545330"/>
          </a:xfrm>
        </p:spPr>
        <p:txBody>
          <a:bodyPr>
            <a:noAutofit/>
          </a:bodyPr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简氏军事装备与技术情报中心（Defence Equipment &amp; Technology Intelligence Centre</a:t>
            </a:r>
            <a:r>
              <a:rPr lang="en-US" altLang="zh-CN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, </a:t>
            </a:r>
            <a:r>
              <a:rPr lang="zh-CN" altLang="en-US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JDET)</a:t>
            </a:r>
            <a:endParaRPr lang="zh-CN" altLang="en-US" sz="360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ea typeface="微软雅黑" panose="020B0503020204020204" charset="-122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135000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简氏基于其最传统的军事内容整合并发展而成的数据库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资源来自简氏的海军、陆军和空军的军用装备与技术资料和各类参考信息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包含</a:t>
            </a: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简氏防务周刊</a:t>
            </a: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简氏国防工业</a:t>
            </a: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等优质内容资源，并收录有大量高分辨率的图片和图像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实时提供全球各个国家和地区的最新资料，每天新增内容</a:t>
            </a:r>
            <a:r>
              <a:rPr lang="en-US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sym typeface="+mn-ea"/>
              </a:rPr>
              <a:t>1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万条以上，每年信息量至少</a:t>
            </a:r>
            <a:r>
              <a:rPr lang="en-US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sym typeface="+mn-ea"/>
              </a:rPr>
              <a:t>400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万条并包括</a:t>
            </a:r>
            <a:r>
              <a:rPr lang="en-US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sym typeface="+mn-ea"/>
              </a:rPr>
              <a:t>100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万张图片及</a:t>
            </a:r>
            <a:r>
              <a:rPr lang="en-US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sym typeface="+mn-ea"/>
              </a:rPr>
              <a:t>100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万个表格等。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所有信息都是经过核实和验证的。由简氏独家采集和撰写，并且没有被收录在任何其他数据库中，是一部有关军事装备与情报的高级百科全书。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sz="2400" dirty="0">
                <a:latin typeface="Arial" panose="020B0604020202020204" pitchFamily="34" charset="0"/>
                <a:sym typeface="+mn-ea"/>
              </a:rPr>
              <a:t>国家风险与军事能力</a:t>
            </a:r>
            <a:endParaRPr sz="2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838200" y="1873885"/>
            <a:ext cx="10515600" cy="4545330"/>
          </a:xfrm>
        </p:spPr>
        <p:txBody>
          <a:bodyPr>
            <a:noAutofit/>
          </a:bodyPr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国家风险模块</a:t>
            </a:r>
            <a:r>
              <a:rPr lang="en-US" altLang="zh-CN"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（</a:t>
            </a:r>
            <a:r>
              <a:rPr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Security: Country Risk Module</a:t>
            </a:r>
            <a:r>
              <a:rPr lang="zh-CN" altLang="en-US"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）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就影响国家安全与稳定的最重要和最紧迫的风险进行评估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分析</a:t>
            </a: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195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个国家和</a:t>
            </a: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74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个地区的安全形势，涉及政治、安全环境、基础设施、经济与资源、非政府武装等内容，并附加区域概述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将全球分为以下</a:t>
            </a: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17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个区域方便研究：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中非、中美洲及加勒比地区、中欧及波罗的海地区、中国及东北亚、东地中海地区、北非、北美、大洋洲、俄罗斯及独联体、南美、南亚、东南亚、非洲南部、巴尔干、海湾国家、西非、西欧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重点关注国防、政治和经济风险的专家支持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提供场景建模、影像观察、卫星影像和地理空间分析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宋体" panose="02010600030101010101" pitchFamily="2" charset="-122"/>
                <a:sym typeface="+mn-ea"/>
              </a:rPr>
              <a:t> 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sz="2400" dirty="0">
                <a:latin typeface="Arial" panose="020B0604020202020204" pitchFamily="34" charset="0"/>
                <a:sym typeface="+mn-ea"/>
              </a:rPr>
              <a:t>国家风险与军事能力</a:t>
            </a:r>
            <a:endParaRPr sz="2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838200" y="1873885"/>
            <a:ext cx="10515600" cy="4545330"/>
          </a:xfrm>
        </p:spPr>
        <p:txBody>
          <a:bodyPr>
            <a:noAutofit/>
          </a:bodyPr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安全资讯（Security News Module）</a:t>
            </a:r>
            <a:endParaRPr lang="zh-CN" altLang="en-US" sz="1800" b="1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ea typeface="微软雅黑" panose="020B0503020204020204" charset="-122"/>
              <a:sym typeface="+mn-ea"/>
            </a:endParaRPr>
          </a:p>
          <a:p>
            <a:pPr marL="171450" marR="0" lvl="0" indent="17272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提供深度新闻和见解，以及针对安全问题的海量新闻报道，来自知名刊物，如：《国家风险每天报告》、《情报评论》、《情报周刊》、《恐怖主义与安全监测》、《恐怖主义观察报告》、《伊斯兰事务分析家》等。内容可分为：国家概述、区域概览、国家或地区内部事务、国家或地区对外事务、武装力量、安全、恐怖主义和叛乱等。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军事能力评估（Security: Military Capabilities Module）</a:t>
            </a:r>
            <a:endParaRPr lang="zh-CN" altLang="en-US" sz="1800" b="1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ea typeface="微软雅黑" panose="020B0503020204020204" charset="-122"/>
              <a:sym typeface="+mn-ea"/>
            </a:endParaRPr>
          </a:p>
          <a:p>
            <a:pPr marL="171450" marR="0" lvl="0" indent="17272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覆盖国家陆军、海军、空军和陆海空三军种功能，战略武器系统、国防预算，采购和研发的专用版块。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sz="2400" dirty="0">
                <a:latin typeface="Arial" panose="020B0604020202020204" pitchFamily="34" charset="0"/>
                <a:sym typeface="+mn-ea"/>
              </a:rPr>
              <a:t>恐怖主义与叛乱</a:t>
            </a:r>
            <a:endParaRPr sz="2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838200" y="1873885"/>
            <a:ext cx="10515600" cy="4545330"/>
          </a:xfrm>
        </p:spPr>
        <p:txBody>
          <a:bodyPr>
            <a:noAutofit/>
          </a:bodyPr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简氏恐怖主义与叛乱活动情报中心（ Jane's Terrorism &amp; Insurgency Centre，JTIC）</a:t>
            </a:r>
            <a:endParaRPr lang="zh-CN" altLang="en-US" sz="1800" b="1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ea typeface="微软雅黑" panose="020B0503020204020204" charset="-122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就全球恐怖主义和叛乱相关领域提供全面可靠的开源情报，以提高用户对国家和国际安全问题的了解，并为重要的安全决策提供支持。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拥有20万个事件的详尽数据库，以及针对超过270个恐怖分子和叛乱组织的深度概要，通过简便的搜索、对比和可视化工具，以公正、独立的视角就全球事件和动态向用户提供详细分析。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全球各地的智库、情报机关和国家安全组织都信赖本资源，视其为关键性全源安全与反恐分析的重要组成部分。 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sz="2400" dirty="0">
                <a:latin typeface="Arial" panose="020B0604020202020204" pitchFamily="34" charset="0"/>
                <a:sym typeface="+mn-ea"/>
              </a:rPr>
              <a:t>交通系统</a:t>
            </a:r>
            <a:endParaRPr sz="24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838200" y="1873885"/>
            <a:ext cx="10515600" cy="4545330"/>
          </a:xfrm>
        </p:spPr>
        <p:txBody>
          <a:bodyPr>
            <a:noAutofit/>
          </a:bodyPr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简氏交通数据库（ Transport）</a:t>
            </a:r>
            <a:endParaRPr lang="zh-CN" altLang="en-US" sz="1800" b="1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ea typeface="微软雅黑" panose="020B0503020204020204" charset="-122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提供了世界上极为准确、权威的关于铁路、城市交通、空运与海运的技术资料、解决方案、分析报告、规划设计、会议录、业界资讯、统计数据与参考信息等，涵盖全球各国家与地区的数据，并滚动提供最近五年的资料。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除用于对交通系统的研发外，还可用于竞争对手评估，发掘潜在客户与合作伙伴，辅助战略决策，提高企业盈利能力与效率等。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包含Jane’s Urban Transport Systems（城市公共交通系统）、Jane’s World Railway（全球铁路）等内容。</a:t>
            </a: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endParaRPr lang="zh-CN" altLang="en-US" sz="1800" b="1" kern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/>
              <a:t>2. Jane's数据库使用指南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2.1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主页页面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及功能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680845"/>
            <a:ext cx="9596272" cy="5148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775518" y="3271223"/>
            <a:ext cx="3324225" cy="578444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1.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根据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我的订阅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查看所订阅的模块，可从中找到本机构订阅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内容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12" name="直接箭头连接符 11"/>
          <p:cNvCxnSpPr>
            <a:endCxn id="11" idx="1"/>
          </p:cNvCxnSpPr>
          <p:nvPr/>
        </p:nvCxnSpPr>
        <p:spPr>
          <a:xfrm flipV="1">
            <a:off x="3684905" y="3561080"/>
            <a:ext cx="1090613" cy="27940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4" name="矩形 13"/>
          <p:cNvSpPr/>
          <p:nvPr/>
        </p:nvSpPr>
        <p:spPr>
          <a:xfrm>
            <a:off x="1354455" y="3840480"/>
            <a:ext cx="3279775" cy="1070610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/>
              <a:t>2. Jane's数据库使用指南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2.1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主页页面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及功能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680845"/>
            <a:ext cx="9596272" cy="5148000"/>
          </a:xfrm>
          <a:prstGeom prst="rect">
            <a:avLst/>
          </a:prstGeom>
        </p:spPr>
      </p:pic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340" y="3008630"/>
            <a:ext cx="3314700" cy="1287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1577340" y="2552065"/>
            <a:ext cx="946785" cy="361315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614738" y="2017068"/>
            <a:ext cx="3324225" cy="814725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2.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点击导航栏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“PRODUCTS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查看所订阅的模块，可从中找到本机构订阅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内容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12" name="直接箭头连接符 11"/>
          <p:cNvCxnSpPr>
            <a:endCxn id="11" idx="1"/>
          </p:cNvCxnSpPr>
          <p:nvPr/>
        </p:nvCxnSpPr>
        <p:spPr>
          <a:xfrm flipV="1">
            <a:off x="2524125" y="2424430"/>
            <a:ext cx="1090613" cy="27940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/>
              <a:t>2. Jane's数据库使用指南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2.1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主页页面及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功能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680845"/>
            <a:ext cx="9596272" cy="514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806440" y="2846070"/>
            <a:ext cx="4770120" cy="4011930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箭头连接符 11"/>
          <p:cNvCxnSpPr>
            <a:endCxn id="6" idx="3"/>
          </p:cNvCxnSpPr>
          <p:nvPr/>
        </p:nvCxnSpPr>
        <p:spPr>
          <a:xfrm flipH="1">
            <a:off x="4727575" y="4833620"/>
            <a:ext cx="1078865" cy="70485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TextBox 11"/>
          <p:cNvSpPr txBox="1"/>
          <p:nvPr/>
        </p:nvSpPr>
        <p:spPr>
          <a:xfrm>
            <a:off x="2153920" y="5250069"/>
            <a:ext cx="2573655" cy="576168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可快速浏览所订阅模块的最新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信息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/>
              <a:t>2. Jane's数据库使用指南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2.2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基本检索与高级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检索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680845"/>
            <a:ext cx="9596272" cy="514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536055" y="2430145"/>
            <a:ext cx="1048385" cy="360680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箭头连接符 11"/>
          <p:cNvCxnSpPr>
            <a:endCxn id="6" idx="2"/>
          </p:cNvCxnSpPr>
          <p:nvPr/>
        </p:nvCxnSpPr>
        <p:spPr>
          <a:xfrm flipV="1">
            <a:off x="5934075" y="1680845"/>
            <a:ext cx="1025525" cy="67691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TextBox 11"/>
          <p:cNvSpPr txBox="1"/>
          <p:nvPr/>
        </p:nvSpPr>
        <p:spPr>
          <a:xfrm>
            <a:off x="5272405" y="1338631"/>
            <a:ext cx="3374390" cy="342163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一站式检索框，可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检索所有订阅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内容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3293110"/>
            <a:ext cx="7741920" cy="22402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7" name="直接箭头连接符 6"/>
          <p:cNvCxnSpPr>
            <a:stCxn id="14" idx="2"/>
            <a:endCxn id="4" idx="0"/>
          </p:cNvCxnSpPr>
          <p:nvPr/>
        </p:nvCxnSpPr>
        <p:spPr>
          <a:xfrm flipH="1">
            <a:off x="6258560" y="2790825"/>
            <a:ext cx="802005" cy="50228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" name="TextBox 11"/>
          <p:cNvSpPr txBox="1"/>
          <p:nvPr/>
        </p:nvSpPr>
        <p:spPr>
          <a:xfrm>
            <a:off x="7742555" y="2604790"/>
            <a:ext cx="3374390" cy="578444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点击高级检索（Advance Search），可弹出高级检索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框。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3374073" y="5247323"/>
            <a:ext cx="3686175" cy="8223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90E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提供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“Title”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和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“Full Text”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两类检索项，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“And”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、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“Or”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、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“Not”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三个连接词，并可根据具体检索需求增减检索框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46795" y="3517265"/>
            <a:ext cx="1257300" cy="1231900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5885" y="3441065"/>
            <a:ext cx="584200" cy="1224280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35885" y="4749165"/>
            <a:ext cx="1617980" cy="313055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>
              <a:lnSpc>
                <a:spcPct val="130000"/>
              </a:lnSpc>
              <a:buNone/>
            </a:pPr>
            <a:r>
              <a:rPr lang="en-US" altLang="zh-CN" b="1" dirty="0">
                <a:ea typeface="微软雅黑" panose="020B0503020204020204" charset="-122"/>
                <a:sym typeface="+mn-ea"/>
              </a:rPr>
              <a:t>1. Jane's</a:t>
            </a:r>
            <a:r>
              <a:rPr lang="zh-CN" altLang="en-US" b="1" dirty="0">
                <a:ea typeface="微软雅黑" panose="020B0503020204020204" charset="-122"/>
                <a:sym typeface="+mn-ea"/>
              </a:rPr>
              <a:t>数据库介绍</a:t>
            </a:r>
            <a:endParaRPr lang="zh-CN" altLang="en-US" b="1" dirty="0"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dirty="0">
                <a:ea typeface="微软雅黑" panose="020B0503020204020204" charset="-122"/>
                <a:sym typeface="+mn-ea"/>
              </a:rPr>
              <a:t>     </a:t>
            </a:r>
            <a:endParaRPr lang="en-US" altLang="zh-CN" dirty="0"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dirty="0">
                <a:ea typeface="微软雅黑" panose="020B0503020204020204" charset="-122"/>
                <a:sym typeface="+mn-ea"/>
              </a:rPr>
              <a:t>     1.1  Jane's</a:t>
            </a:r>
            <a:r>
              <a:rPr lang="zh-CN" altLang="en-US" dirty="0">
                <a:ea typeface="微软雅黑" panose="020B0503020204020204" charset="-122"/>
                <a:sym typeface="+mn-ea"/>
              </a:rPr>
              <a:t>信息集团简介</a:t>
            </a:r>
            <a:endParaRPr lang="en-US" altLang="zh-CN" dirty="0"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dirty="0">
                <a:ea typeface="微软雅黑" panose="020B0503020204020204" charset="-122"/>
                <a:sym typeface="DaunPenh" panose="01010101010101010101" charset="0"/>
              </a:rPr>
              <a:t>     1.2  Jane's</a:t>
            </a:r>
            <a:r>
              <a:rPr lang="zh-CN" altLang="en-US" dirty="0">
                <a:ea typeface="微软雅黑" panose="020B0503020204020204" charset="-122"/>
                <a:sym typeface="DaunPenh" panose="01010101010101010101" charset="0"/>
              </a:rPr>
              <a:t>数据库特点</a:t>
            </a:r>
            <a:endParaRPr lang="zh-CN" altLang="en-US" dirty="0"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dirty="0">
                <a:ea typeface="微软雅黑" panose="020B0503020204020204" charset="-122"/>
                <a:sym typeface="+mn-ea"/>
              </a:rPr>
              <a:t>     1.3  Jane's</a:t>
            </a:r>
            <a:r>
              <a:rPr lang="zh-CN" altLang="en-US" dirty="0">
                <a:ea typeface="微软雅黑" panose="020B0503020204020204" charset="-122"/>
                <a:sym typeface="+mn-ea"/>
              </a:rPr>
              <a:t>数据库包含领域</a:t>
            </a:r>
            <a:endParaRPr lang="zh-CN" altLang="en-US" dirty="0"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buNone/>
            </a:pPr>
            <a:endParaRPr lang="zh-CN" altLang="en-US" b="1" dirty="0"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b="1" dirty="0">
                <a:ea typeface="微软雅黑" panose="020B0503020204020204" charset="-122"/>
                <a:sym typeface="+mn-ea"/>
              </a:rPr>
              <a:t>2. Jane's</a:t>
            </a:r>
            <a:r>
              <a:rPr lang="zh-CN" altLang="en-US" b="1" dirty="0">
                <a:ea typeface="微软雅黑" panose="020B0503020204020204" charset="-122"/>
                <a:sym typeface="+mn-ea"/>
              </a:rPr>
              <a:t>数据库使用指南</a:t>
            </a:r>
            <a:endParaRPr lang="en-US" altLang="zh-CN" b="1" dirty="0"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endParaRPr lang="en-US" altLang="zh-CN" b="1" dirty="0"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    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目录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/>
              <a:t>2. Jane's数据库使用指南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680845"/>
            <a:ext cx="9596272" cy="5148000"/>
          </a:xfrm>
          <a:prstGeom prst="rect">
            <a:avLst/>
          </a:prstGeom>
        </p:spPr>
      </p:pic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2.3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检索结果页面及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功能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8735" y="2836545"/>
            <a:ext cx="1828800" cy="1121410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箭头连接符 11"/>
          <p:cNvCxnSpPr>
            <a:endCxn id="7" idx="0"/>
          </p:cNvCxnSpPr>
          <p:nvPr/>
        </p:nvCxnSpPr>
        <p:spPr>
          <a:xfrm>
            <a:off x="2079625" y="3869055"/>
            <a:ext cx="143510" cy="26479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" y="4133850"/>
            <a:ext cx="2453640" cy="1104900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2594610" y="4391264"/>
            <a:ext cx="3739515" cy="59134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筛选结果时间范围，点击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快速选择（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Quick select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）可快速选择结果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时间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/>
              <a:t>2. Jane's数据库使用指南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680845"/>
            <a:ext cx="9596272" cy="5148000"/>
          </a:xfrm>
          <a:prstGeom prst="rect">
            <a:avLst/>
          </a:prstGeom>
        </p:spPr>
      </p:pic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2.3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检索结果页面及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功能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42060" y="3992245"/>
            <a:ext cx="1828800" cy="1121410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218055" y="5113655"/>
            <a:ext cx="10160" cy="62293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TextBox 11"/>
          <p:cNvSpPr txBox="1"/>
          <p:nvPr/>
        </p:nvSpPr>
        <p:spPr>
          <a:xfrm>
            <a:off x="1559560" y="5736435"/>
            <a:ext cx="1194435" cy="812475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分面导航栏，可根据条件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筛选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41999" name="文本框 8"/>
          <p:cNvSpPr txBox="1"/>
          <p:nvPr/>
        </p:nvSpPr>
        <p:spPr>
          <a:xfrm>
            <a:off x="3070860" y="3991928"/>
            <a:ext cx="1276350" cy="181483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3390E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地区</a:t>
            </a:r>
            <a:r>
              <a:rPr lang="en-US" altLang="zh-CN" sz="1400">
                <a:solidFill>
                  <a:srgbClr val="F06C00"/>
                </a:solidFill>
                <a:latin typeface="Arial" panose="020B0604020202020204" pitchFamily="34" charset="0"/>
              </a:rPr>
              <a:t>/</a:t>
            </a:r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国家</a:t>
            </a:r>
            <a:endParaRPr lang="zh-CN" altLang="en-US" sz="1400">
              <a:solidFill>
                <a:srgbClr val="F06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装备部件</a:t>
            </a:r>
            <a:endParaRPr lang="zh-CN" altLang="en-US" sz="1400">
              <a:solidFill>
                <a:srgbClr val="F06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主题</a:t>
            </a:r>
            <a:endParaRPr lang="zh-CN" altLang="en-US" sz="1400">
              <a:solidFill>
                <a:srgbClr val="F06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文献类型</a:t>
            </a:r>
            <a:endParaRPr lang="zh-CN" altLang="en-US" sz="1400">
              <a:solidFill>
                <a:srgbClr val="F06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文献格式</a:t>
            </a:r>
            <a:endParaRPr lang="zh-CN" altLang="en-US" sz="1400">
              <a:solidFill>
                <a:srgbClr val="F06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文献状态</a:t>
            </a:r>
            <a:endParaRPr lang="zh-CN" altLang="en-US" sz="1400">
              <a:solidFill>
                <a:srgbClr val="F06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出版物</a:t>
            </a:r>
            <a:r>
              <a:rPr lang="en-US" altLang="zh-CN" sz="1400">
                <a:solidFill>
                  <a:srgbClr val="F06C00"/>
                </a:solidFill>
                <a:latin typeface="Arial" panose="020B0604020202020204" pitchFamily="34" charset="0"/>
              </a:rPr>
              <a:t>/</a:t>
            </a:r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模块</a:t>
            </a:r>
            <a:endParaRPr lang="zh-CN" altLang="en-US" sz="1400">
              <a:solidFill>
                <a:srgbClr val="F06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400">
                <a:solidFill>
                  <a:srgbClr val="F06C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所属组织</a:t>
            </a:r>
            <a:endParaRPr lang="zh-CN" altLang="en-US" sz="1400">
              <a:solidFill>
                <a:srgbClr val="F06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262505" y="5309870"/>
            <a:ext cx="770890" cy="41592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bldLvl="0" animBg="1"/>
      <p:bldP spid="4199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/>
              <a:t>2. Jane's数据库使用指南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680845"/>
            <a:ext cx="9596272" cy="5148000"/>
          </a:xfrm>
          <a:prstGeom prst="rect">
            <a:avLst/>
          </a:prstGeom>
        </p:spPr>
      </p:pic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2.3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检索结果页面及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功能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2030" y="3092450"/>
            <a:ext cx="1403350" cy="393065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6372860" y="3144439"/>
            <a:ext cx="2573655" cy="339889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可调整结果排序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方式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40" y="3485515"/>
            <a:ext cx="1417320" cy="187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/>
              <a:t>2. Jane's数据库使用指南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680845"/>
            <a:ext cx="9596272" cy="5148000"/>
          </a:xfrm>
          <a:prstGeom prst="rect">
            <a:avLst/>
          </a:prstGeom>
        </p:spPr>
      </p:pic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2.4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文章页面及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功能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34745" y="2849245"/>
            <a:ext cx="1028065" cy="890270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8959215" y="3259041"/>
            <a:ext cx="2228850" cy="339917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标签，下载，打印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功能区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59290" y="2849245"/>
            <a:ext cx="1028065" cy="281305"/>
          </a:xfrm>
          <a:prstGeom prst="rect">
            <a:avLst/>
          </a:prstGeom>
          <a:noFill/>
          <a:ln w="28575">
            <a:solidFill>
              <a:srgbClr val="33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</a:t>
            </a:r>
            <a:r>
              <a:rPr lang="zh-CN" altLang="en-US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谢</a:t>
            </a:r>
            <a:r>
              <a:rPr lang="en-US" altLang="zh-CN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  </a:t>
            </a:r>
            <a:r>
              <a:rPr lang="zh-CN" altLang="en-US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谢！</a:t>
            </a:r>
            <a:br>
              <a:rPr lang="zh-CN" altLang="en-US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</a:b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23770" y="4221163"/>
            <a:ext cx="9144000" cy="1655762"/>
          </a:xfrm>
        </p:spPr>
        <p:txBody>
          <a:bodyPr>
            <a:noAutofit/>
          </a:bodyPr>
          <a:p>
            <a:pPr algn="r">
              <a:lnSpc>
                <a:spcPct val="170000"/>
              </a:lnSpc>
            </a:pPr>
            <a:r>
              <a:rPr lang="zh-CN" altLang="zh-CN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欢迎访问</a:t>
            </a:r>
            <a:r>
              <a:rPr lang="en-US" altLang="zh-CN" sz="2000" dirty="0">
                <a:latin typeface="Arial" panose="020B0604020202020204" pitchFamily="34" charset="0"/>
                <a:sym typeface="+mn-ea"/>
              </a:rPr>
              <a:t>CINFO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网站了解更多数据库与出版物信息</a:t>
            </a:r>
            <a:b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网址： </a:t>
            </a:r>
            <a:r>
              <a:rPr lang="en-US" altLang="zh-CN" sz="2000" dirty="0">
                <a:latin typeface="Arial" panose="020B0604020202020204" pitchFamily="34" charset="0"/>
                <a:sym typeface="+mn-ea"/>
              </a:rPr>
              <a:t>http://www.cinfo.net.cn</a:t>
            </a:r>
            <a:br>
              <a:rPr lang="en-US" altLang="zh-CN" sz="2000" dirty="0">
                <a:latin typeface="Arial" panose="020B0604020202020204" pitchFamily="34" charset="0"/>
                <a:sym typeface="+mn-ea"/>
              </a:rPr>
            </a:b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电话：（</a:t>
            </a:r>
            <a:r>
              <a:rPr lang="en-US" altLang="zh-CN" sz="2000" dirty="0">
                <a:latin typeface="Arial" panose="020B0604020202020204" pitchFamily="34" charset="0"/>
                <a:sym typeface="+mn-ea"/>
              </a:rPr>
              <a:t>010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sym typeface="+mn-ea"/>
              </a:rPr>
              <a:t>82562582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sym typeface="+mn-ea"/>
              </a:rPr>
              <a:t>68355593</a:t>
            </a:r>
            <a:br>
              <a:rPr lang="en-US" altLang="zh-CN" sz="2000" dirty="0">
                <a:latin typeface="Arial" panose="020B0604020202020204" pitchFamily="34" charset="0"/>
                <a:sym typeface="+mn-ea"/>
              </a:rPr>
            </a:b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邮件：</a:t>
            </a:r>
            <a:r>
              <a:rPr lang="en-US" altLang="zh-CN" sz="2000" dirty="0">
                <a:latin typeface="Arial" panose="020B0604020202020204" pitchFamily="34" charset="0"/>
                <a:sym typeface="+mn-ea"/>
              </a:rPr>
              <a:t>info@cinfo.net.cn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algn="r">
              <a:lnSpc>
                <a:spcPct val="170000"/>
              </a:lnSpc>
            </a:pPr>
            <a:endParaRPr lang="en-US" altLang="zh-CN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/>
              <a:t>1.</a:t>
            </a:r>
            <a:r>
              <a:rPr lang="en-US" altLang="zh-CN"/>
              <a:t> </a:t>
            </a:r>
            <a:r>
              <a:rPr lang="zh-CN" altLang="en-US"/>
              <a:t>Jane's数据库介绍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sym typeface="+mn-ea"/>
              </a:rPr>
              <a:t>        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Jane’s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信息集团成立于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1898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年，由原简氏出版公司、防务市场服务公司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(DMS)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和国际航空有限公司（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ISA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）三个情报公司组成，总部设在英国伦敦。用户遍及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180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个以上国家与地区的军事机构、跨国公司、政府部门与高等院校等。是目前世界上最大的防务、宇航和运输方面的情报机构和出版商，向用户提供上述领域内内容广泛的情报产品和分析服务。</a:t>
            </a:r>
            <a:endParaRPr lang="en-US" altLang="zh-CN" dirty="0">
              <a:latin typeface="Times New Roman" panose="02020603050405020304" charset="0"/>
              <a:ea typeface="微软雅黑" panose="020B0503020204020204" charset="-122"/>
              <a:sym typeface="DaunPenh" panose="01010101010101010101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         Jane’s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信息集团提供的产品与服务包括：每日通报、每月通报、周刊和月刊性杂志、简氏年鉴、 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DMS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市场情报报告、市场研究、预测、数据库等。</a:t>
            </a:r>
            <a:endParaRPr lang="en-US" altLang="zh-CN" dirty="0">
              <a:latin typeface="Times New Roman" panose="02020603050405020304" charset="0"/>
              <a:ea typeface="微软雅黑" panose="020B0503020204020204" charset="-122"/>
              <a:sym typeface="DaunPenh" panose="01010101010101010101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         Jane’s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信息集团凭借</a:t>
            </a:r>
            <a:r>
              <a:rPr lang="en-US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100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多年的宝贵经验，不断推出和完善自身产品，在业内享有很高声誉，为国防工业、市场和客户提供着无与伦比的知识服务。</a:t>
            </a:r>
            <a:endParaRPr lang="zh-CN" altLang="en-US" dirty="0">
              <a:latin typeface="Times New Roman" panose="02020603050405020304" charset="0"/>
              <a:ea typeface="微软雅黑" panose="020B0503020204020204" charset="-122"/>
              <a:sym typeface="DaunPenh" panose="01010101010101010101" charset="0"/>
            </a:endParaRPr>
          </a:p>
          <a:p>
            <a:pPr marL="0" indent="0"/>
            <a:endParaRPr lang="zh-CN" altLang="en-US" b="1" dirty="0"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     1.1 Jane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’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s信息集团简介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  <a:sym typeface="+mn-ea"/>
              </a:rPr>
              <a:t>     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80845"/>
            <a:ext cx="10515600" cy="3926840"/>
          </a:xfrm>
        </p:spPr>
        <p:txBody>
          <a:bodyPr>
            <a:noAutofit/>
          </a:bodyPr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成立时间：</a:t>
            </a:r>
            <a:r>
              <a:rPr lang="en-US" altLang="zh-CN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1898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年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创始人：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弗雷德里克·托马斯·简（Fred T. Jane， 1865</a:t>
            </a:r>
            <a:r>
              <a:rPr lang="en-US" altLang="zh-CN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1916 ）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第一本刊物：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《简氏全球军舰》（Jane</a:t>
            </a:r>
            <a:r>
              <a:rPr lang="en-US" altLang="zh-CN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'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s All the World</a:t>
            </a:r>
            <a:r>
              <a:rPr lang="en-US" altLang="zh-CN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'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s Fighting Ships）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b="1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		     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（现名称：《简氏军舰》Jane</a:t>
            </a:r>
            <a:r>
              <a:rPr lang="en-US" altLang="zh-CN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'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s Fighting Ships）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知名出版物：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《简氏防务周刊》（Jane's Defence Weekly）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                          《简氏全球航空器》（Jane</a:t>
            </a:r>
            <a:r>
              <a:rPr lang="en-US" altLang="zh-CN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'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s All the World</a:t>
            </a:r>
            <a:r>
              <a:rPr lang="en-US" altLang="zh-CN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'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s Aircraft）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	           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《简氏国际防务评论》（International Defence Review）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行业标签：</a:t>
            </a:r>
            <a:r>
              <a:rPr lang="zh-CN" altLang="en-US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信息服务、顶级智库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defRPr/>
            </a:pPr>
            <a:r>
              <a:rPr lang="zh-CN" altLang="en-US" sz="1800" b="1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访问网址：</a:t>
            </a:r>
            <a:r>
              <a:rPr lang="zh-CN" altLang="zh-CN" sz="1800" ker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http://janes.cinfo.net.cn/</a:t>
            </a:r>
            <a:endParaRPr lang="zh-CN" altLang="zh-CN" sz="1800" kern="0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     1.1 Jane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sym typeface="DaunPenh" panose="01010101010101010101" charset="0"/>
              </a:rPr>
              <a:t>’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s信息集团简介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  <a:sym typeface="+mn-ea"/>
              </a:rPr>
              <a:t>     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73885"/>
            <a:ext cx="10515600" cy="4545330"/>
          </a:xfrm>
        </p:spPr>
        <p:txBody>
          <a:bodyPr>
            <a:no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、权威性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其报告均来源于本领域的资深专家，更有许多是来自许多国家在任的政</a:t>
            </a:r>
            <a:r>
              <a:rPr lang="en-US" altLang="zh-CN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府部门高级职员。但</a:t>
            </a:r>
            <a:r>
              <a:rPr lang="en-US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100%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做到绝不泄密。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、公正性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18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Jane’s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的报告站在公正、客观的角度，分析各个国家和地区面临的国 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家安全与风险 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、深入性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由于撰稿专家来自权威部门和权威专家，因此，才有可能将事件进行深  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入分析。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、广泛运用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zh-CN" altLang="en-US" sz="18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18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各个国家和地区的智库、政府部门、学术机构均把</a:t>
            </a:r>
            <a:r>
              <a:rPr lang="en-US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Jane‘s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数据库作为  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最为深入研究、分析当前国际问题的最权威信息源。在我国，中国现代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国际关系研究院把</a:t>
            </a:r>
            <a:r>
              <a:rPr lang="en-US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Jane’s</a:t>
            </a:r>
            <a:r>
              <a:rPr lang="zh-CN" altLang="en-US" sz="1800" kern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数据库列为最重要资源之一。</a:t>
            </a:r>
            <a:endParaRPr lang="zh-CN" altLang="en-US" sz="1800" kern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     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sym typeface="+mn-ea"/>
              </a:rPr>
              <a:t>1.2 Jane’s数据库特点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  <a:sym typeface="+mn-ea"/>
              </a:rPr>
              <a:t>     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1347470" y="1772285"/>
            <a:ext cx="9497060" cy="48025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79705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简氏</a:t>
            </a:r>
            <a:r>
              <a:rPr lang="en-US" altLang="zh-CN" sz="2400" dirty="0">
                <a:latin typeface="Arial" panose="020B0604020202020204" pitchFamily="34" charset="0"/>
                <a:sym typeface="+mn-ea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期刊、杂志、年鉴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  <a:sym typeface="+mn-ea"/>
            </a:endParaRPr>
          </a:p>
        </p:txBody>
      </p:sp>
      <p:pic>
        <p:nvPicPr>
          <p:cNvPr id="34824" name="图片 4" descr="alltheworldsaircraftdevelopmentproductionyearbook_30000071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4763" y="2479358"/>
            <a:ext cx="1906587" cy="2859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图片 11" descr="41sK0XI1thL._SX334_BO1,204,203,200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888" y="2098358"/>
            <a:ext cx="1728787" cy="256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6" name="图片 10" descr="51DVgugm9TL._SX340_BO1,204,203,200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5" y="2190433"/>
            <a:ext cx="1763713" cy="247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7" name="图片 3" descr="jidr-150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113" y="3549333"/>
            <a:ext cx="1779587" cy="232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8" name="图片 5" descr="TB1tGU1HFXXXXcZXpXXXXXXXXXX_!!0-item_pi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888" y="3766820"/>
            <a:ext cx="1836737" cy="240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9" name="图片 2" descr="jar_p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338" y="3630295"/>
            <a:ext cx="1633537" cy="224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0" name="图片 8" descr="publication_artikelcode_1056074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925" y="2479358"/>
            <a:ext cx="1741488" cy="2511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简氏</a:t>
            </a:r>
            <a:r>
              <a:rPr lang="en-US" altLang="zh-CN" sz="2400" dirty="0">
                <a:latin typeface="Arial" panose="020B0604020202020204" pitchFamily="34" charset="0"/>
                <a:sym typeface="+mn-ea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报告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58080" y="1397000"/>
            <a:ext cx="6962140" cy="52874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5667" y="2311400"/>
            <a:ext cx="5160433" cy="5095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90080" y="2921000"/>
            <a:ext cx="5352627" cy="52315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9287" y="3937000"/>
            <a:ext cx="6265333" cy="5919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简氏</a:t>
            </a:r>
            <a:r>
              <a:rPr lang="en-US" altLang="zh-CN" sz="2400" dirty="0">
                <a:latin typeface="Arial" panose="020B0604020202020204" pitchFamily="34" charset="0"/>
                <a:sym typeface="+mn-ea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报告</a:t>
            </a:r>
            <a:r>
              <a:rPr lang="en-US" altLang="zh-CN" sz="2400" dirty="0">
                <a:latin typeface="Arial" panose="020B0604020202020204" pitchFamily="34" charset="0"/>
                <a:sym typeface="+mn-ea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特点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  <a:sym typeface="+mn-ea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838200" y="1873885"/>
            <a:ext cx="10515600" cy="4545330"/>
          </a:xfrm>
        </p:spPr>
        <p:txBody>
          <a:bodyPr>
            <a:noAutofit/>
          </a:bodyPr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r>
              <a:rPr lang="en-US" altLang="zh-CN" sz="1800" kern="0" noProof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Reports</a:t>
            </a:r>
            <a:r>
              <a:rPr lang="zh-CN" altLang="en-US" sz="1800" kern="0" noProof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微软雅黑" panose="020B0503020204020204" charset="-122"/>
                <a:sym typeface="+mn-ea"/>
              </a:rPr>
              <a:t>：</a:t>
            </a:r>
            <a:endParaRPr kumimoji="0" lang="en-US" altLang="zh-CN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微软雅黑" panose="020B050302020402020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独家的权威专家撰写的评述（</a:t>
            </a:r>
            <a:r>
              <a:rPr lang="en-US" altLang="zh-CN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Comment</a:t>
            </a: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）与分析（</a:t>
            </a:r>
            <a:r>
              <a:rPr lang="en-US" altLang="zh-CN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Analysis</a:t>
            </a: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）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汇集全球专业领域最资深专家的学术研究成果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内容详尽，措词严谨，反复论证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内附大量相关图片与照片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报告内附有大量参考链接（</a:t>
            </a:r>
            <a:r>
              <a:rPr lang="en-US" altLang="zh-CN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Related Links</a:t>
            </a: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），可供参考相关主题内容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报告内容不断更新（Key: Green = updated content）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同时提供</a:t>
            </a:r>
            <a:r>
              <a:rPr lang="en-US" altLang="zh-CN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PDF</a:t>
            </a: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和</a:t>
            </a:r>
            <a:r>
              <a:rPr lang="en-US" altLang="zh-CN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WORD</a:t>
            </a: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两种格式用于下载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Char char="•"/>
              <a:defRPr/>
            </a:pPr>
            <a:r>
              <a:rPr lang="zh-CN" altLang="en-US" sz="1800" b="1" kern="0" noProof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支持在线打印</a:t>
            </a:r>
            <a:endParaRPr lang="zh-CN" altLang="en-US" sz="1800" kern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"/>
            <a:ext cx="10515600" cy="937260"/>
          </a:xfrm>
        </p:spPr>
        <p:txBody>
          <a:bodyPr/>
          <a:p>
            <a:r>
              <a:rPr lang="zh-CN" altLang="en-US">
                <a:sym typeface="+mn-ea"/>
              </a:rPr>
              <a:t>1.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Jane's数据库介绍</a:t>
            </a:r>
            <a:endParaRPr lang="zh-CN" altLang="en-US"/>
          </a:p>
        </p:txBody>
      </p:sp>
      <p:sp>
        <p:nvSpPr>
          <p:cNvPr id="5" name="标题 1383425"/>
          <p:cNvSpPr>
            <a:spLocks noGrp="1"/>
          </p:cNvSpPr>
          <p:nvPr userDrawn="1"/>
        </p:nvSpPr>
        <p:spPr>
          <a:xfrm>
            <a:off x="0" y="1233170"/>
            <a:ext cx="12192000" cy="447675"/>
          </a:xfrm>
          <a:prstGeom prst="rect">
            <a:avLst/>
          </a:prstGeom>
          <a:solidFill>
            <a:schemeClr val="accent2"/>
          </a:solidFill>
          <a:ln w="9525">
            <a:noFill/>
            <a:miter/>
          </a:ln>
        </p:spPr>
        <p:txBody>
          <a:bodyPr anchor="ctr"/>
          <a:lstStyle>
            <a:lvl1pPr marL="357505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1800" b="1" i="0" u="non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505" eaLnBrk="0" hangingPunct="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简氏</a:t>
            </a:r>
            <a:r>
              <a:rPr lang="en-US" altLang="zh-CN" sz="2400" dirty="0">
                <a:latin typeface="Arial" panose="020B0604020202020204" pitchFamily="34" charset="0"/>
                <a:sym typeface="+mn-ea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图片、照片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6035" y="1680845"/>
            <a:ext cx="12216765" cy="52273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79705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838200" y="1873885"/>
            <a:ext cx="10515600" cy="4545330"/>
          </a:xfrm>
        </p:spPr>
        <p:txBody>
          <a:bodyPr>
            <a:noAutofit/>
          </a:bodyPr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5000"/>
              <a:buFont typeface="Times"/>
              <a:buNone/>
              <a:defRPr/>
            </a:pPr>
            <a:endParaRPr lang="zh-CN" altLang="en-US" sz="1800" kern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3801" name="图片 1" descr="1565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897" y="212"/>
            <a:ext cx="5820833" cy="28172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8" descr="01005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87" y="985732"/>
            <a:ext cx="2396067" cy="33252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图片 1" descr="QQ图片201804201438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1" y="1873886"/>
            <a:ext cx="4038600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图片 1" descr="1651692_-_ma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" y="3963458"/>
            <a:ext cx="5147733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7" descr="14197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866" y="2446867"/>
            <a:ext cx="5446183" cy="312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6" name="图片 1" descr="p13325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188" y="4745991"/>
            <a:ext cx="4243917" cy="300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326.666141732283,&quot;width&quot;:10964}"/>
</p:tagLst>
</file>

<file path=ppt/tags/tag2.xml><?xml version="1.0" encoding="utf-8"?>
<p:tagLst xmlns:p="http://schemas.openxmlformats.org/presentationml/2006/main">
  <p:tag name="KSO_WM_UNIT_PLACING_PICTURE_USER_VIEWPORT" val="{&quot;height&quot;:8024,&quot;width&quot;:8126.666141732283}"/>
</p:tagLst>
</file>

<file path=ppt/tags/tag3.xml><?xml version="1.0" encoding="utf-8"?>
<p:tagLst xmlns:p="http://schemas.openxmlformats.org/presentationml/2006/main">
  <p:tag name="KSO_WM_UNIT_PLACING_PICTURE_USER_VIEWPORT" val="{&quot;height&quot;:8238.666141732283,&quot;width&quot;:8429.333858267717}"/>
</p:tagLst>
</file>

<file path=ppt/tags/tag4.xml><?xml version="1.0" encoding="utf-8"?>
<p:tagLst xmlns:p="http://schemas.openxmlformats.org/presentationml/2006/main">
  <p:tag name="KSO_WM_UNIT_PLACING_PICTURE_USER_VIEWPORT" val="{&quot;height&quot;:9322.666141732283,&quot;width&quot;:9866.66614173228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3886</Words>
  <Application>WPS 演示</Application>
  <PresentationFormat>宽屏</PresentationFormat>
  <Paragraphs>234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Arial Unicode MS</vt:lpstr>
      <vt:lpstr>Calibri</vt:lpstr>
      <vt:lpstr>微软雅黑</vt:lpstr>
      <vt:lpstr>Times New Roman</vt:lpstr>
      <vt:lpstr>DaunPenh</vt:lpstr>
      <vt:lpstr>Microsoft Himalaya</vt:lpstr>
      <vt:lpstr>Times</vt:lpstr>
      <vt:lpstr>Helvetica</vt:lpstr>
      <vt:lpstr>等线</vt:lpstr>
      <vt:lpstr>楷体</vt:lpstr>
      <vt:lpstr>微软雅黑 Light</vt:lpstr>
      <vt:lpstr>隶书</vt:lpstr>
      <vt:lpstr>Office 主题</vt:lpstr>
      <vt:lpstr>PowerPoint 演示文稿</vt:lpstr>
      <vt:lpstr>1.简氏数据库介绍</vt:lpstr>
      <vt:lpstr>PowerPoint 演示文稿</vt:lpstr>
      <vt:lpstr>1.简氏数据库介绍</vt:lpstr>
      <vt:lpstr>1.简氏数据库介绍</vt:lpstr>
      <vt:lpstr>1.简氏数据库介绍</vt:lpstr>
      <vt:lpstr>1.简氏数据库介绍</vt:lpstr>
      <vt:lpstr>1.简氏数据库介绍</vt:lpstr>
      <vt:lpstr>1.简氏数据库介绍</vt:lpstr>
      <vt:lpstr>1.简氏数据库介绍</vt:lpstr>
      <vt:lpstr>1.简氏数据库介绍</vt:lpstr>
      <vt:lpstr>1.简氏数据库介绍</vt:lpstr>
      <vt:lpstr>1.简氏数据库介绍</vt:lpstr>
      <vt:lpstr>1.简氏数据库介绍</vt:lpstr>
      <vt:lpstr>1.简氏数据库介绍</vt:lpstr>
      <vt:lpstr>1.简氏数据库介绍</vt:lpstr>
      <vt:lpstr>2. Jane's数据库使用指南</vt:lpstr>
      <vt:lpstr>2. Jane's数据库使用指南</vt:lpstr>
      <vt:lpstr>2. Jane's数据库使用指南</vt:lpstr>
      <vt:lpstr>2. Jane's数据库使用指南</vt:lpstr>
      <vt:lpstr>2. Jane's数据库使用指南</vt:lpstr>
      <vt:lpstr>2. Jane's数据库使用指南</vt:lpstr>
      <vt:lpstr>2. Jane's数据库使用指南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</dc:creator>
  <cp:lastModifiedBy>txm</cp:lastModifiedBy>
  <cp:revision>3</cp:revision>
  <dcterms:created xsi:type="dcterms:W3CDTF">2021-12-25T11:21:00Z</dcterms:created>
  <dcterms:modified xsi:type="dcterms:W3CDTF">2021-12-25T13:30:45Z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BCA36466E9964B5A88D9905460DBBAC9</vt:lpwstr>
  </property>
  <property fmtid="{D5CDD505-2E9C-101B-9397-08002B2CF9AE}" pid="3" name="KSOProductBuildVer">
    <vt:lpwstr>2052-11.1.0.11035</vt:lpwstr>
  </property>
</Properties>
</file>