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68"/>
  </p:notesMasterIdLst>
  <p:handoutMasterIdLst>
    <p:handoutMasterId r:id="rId69"/>
  </p:handoutMasterIdLst>
  <p:sldIdLst>
    <p:sldId id="710" r:id="rId2"/>
    <p:sldId id="1059" r:id="rId3"/>
    <p:sldId id="1192" r:id="rId4"/>
    <p:sldId id="1191" r:id="rId5"/>
    <p:sldId id="1060" r:id="rId6"/>
    <p:sldId id="1217" r:id="rId7"/>
    <p:sldId id="1173" r:id="rId8"/>
    <p:sldId id="1144" r:id="rId9"/>
    <p:sldId id="1174" r:id="rId10"/>
    <p:sldId id="1170" r:id="rId11"/>
    <p:sldId id="1175" r:id="rId12"/>
    <p:sldId id="1177" r:id="rId13"/>
    <p:sldId id="1224" r:id="rId14"/>
    <p:sldId id="1203" r:id="rId15"/>
    <p:sldId id="1226" r:id="rId16"/>
    <p:sldId id="1053" r:id="rId17"/>
    <p:sldId id="1094" r:id="rId18"/>
    <p:sldId id="1095" r:id="rId19"/>
    <p:sldId id="1096" r:id="rId20"/>
    <p:sldId id="1128" r:id="rId21"/>
    <p:sldId id="1129" r:id="rId22"/>
    <p:sldId id="1152" r:id="rId23"/>
    <p:sldId id="1109" r:id="rId24"/>
    <p:sldId id="1110" r:id="rId25"/>
    <p:sldId id="1112" r:id="rId26"/>
    <p:sldId id="1153" r:id="rId27"/>
    <p:sldId id="1220" r:id="rId28"/>
    <p:sldId id="1221" r:id="rId29"/>
    <p:sldId id="1222" r:id="rId30"/>
    <p:sldId id="1223" r:id="rId31"/>
    <p:sldId id="1218" r:id="rId32"/>
    <p:sldId id="1219" r:id="rId33"/>
    <p:sldId id="1136" r:id="rId34"/>
    <p:sldId id="1137" r:id="rId35"/>
    <p:sldId id="1142" r:id="rId36"/>
    <p:sldId id="1143" r:id="rId37"/>
    <p:sldId id="1120" r:id="rId38"/>
    <p:sldId id="1187" r:id="rId39"/>
    <p:sldId id="1189" r:id="rId40"/>
    <p:sldId id="1190" r:id="rId41"/>
    <p:sldId id="1090" r:id="rId42"/>
    <p:sldId id="1204" r:id="rId43"/>
    <p:sldId id="1209" r:id="rId44"/>
    <p:sldId id="1210" r:id="rId45"/>
    <p:sldId id="1211" r:id="rId46"/>
    <p:sldId id="1213" r:id="rId47"/>
    <p:sldId id="1205" r:id="rId48"/>
    <p:sldId id="1214" r:id="rId49"/>
    <p:sldId id="1215" r:id="rId50"/>
    <p:sldId id="1216" r:id="rId51"/>
    <p:sldId id="1206" r:id="rId52"/>
    <p:sldId id="1207" r:id="rId53"/>
    <p:sldId id="1208" r:id="rId54"/>
    <p:sldId id="1155" r:id="rId55"/>
    <p:sldId id="1201" r:id="rId56"/>
    <p:sldId id="1200" r:id="rId57"/>
    <p:sldId id="1193" r:id="rId58"/>
    <p:sldId id="1194" r:id="rId59"/>
    <p:sldId id="1195" r:id="rId60"/>
    <p:sldId id="1197" r:id="rId61"/>
    <p:sldId id="1198" r:id="rId62"/>
    <p:sldId id="1163" r:id="rId63"/>
    <p:sldId id="1164" r:id="rId64"/>
    <p:sldId id="1199" r:id="rId65"/>
    <p:sldId id="1179" r:id="rId66"/>
    <p:sldId id="1178" r:id="rId6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644"/>
    <a:srgbClr val="FF9900"/>
    <a:srgbClr val="0000FF"/>
    <a:srgbClr val="3366FF"/>
    <a:srgbClr val="990000"/>
    <a:srgbClr val="CC66FF"/>
    <a:srgbClr val="CCCC00"/>
    <a:srgbClr val="66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86412" autoAdjust="0"/>
  </p:normalViewPr>
  <p:slideViewPr>
    <p:cSldViewPr>
      <p:cViewPr varScale="1">
        <p:scale>
          <a:sx n="74" d="100"/>
          <a:sy n="74" d="100"/>
        </p:scale>
        <p:origin x="12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AE20478-AD4E-447F-B540-BBDF131B36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5223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6BD6059-1DF9-475F-94F4-FC407E08CE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23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660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618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951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8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47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D6059-1DF9-475F-94F4-FC407E08CE1E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888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34EF8-82FE-4C7F-B4C7-773EB56644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281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ADD9-516D-4FA5-B33A-D775CAFDB4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04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54DE-BE6A-4777-A6DE-71CD9FE62C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491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3846-EFFD-4F8F-BD6D-65F547A42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90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1752-C84B-44DF-B577-0EDE7D57A9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41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4D7F-3117-43CD-8317-20D87AAC26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37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74003-A1AA-4686-A3E1-B0E88CDD01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51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77B9-CF3A-4087-80DB-B0BF416C1C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492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D9F8-2651-44FA-B8B7-A36403B064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940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94AA-0B08-4249-9FF6-D0480A9BB0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010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882-08C4-4486-9126-34397423D2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183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5FE62B17-36C6-4D72-B01F-598B4717BD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kumimoji="1" lang="zh-CN" altLang="en-US">
              <a:latin typeface="Times New Roman" pitchFamily="18" charset="0"/>
            </a:endParaRPr>
          </a:p>
        </p:txBody>
      </p:sp>
      <p:pic>
        <p:nvPicPr>
          <p:cNvPr id="3" name="Picture 11" descr="njt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505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2020888" y="639763"/>
            <a:ext cx="33893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b="1" smtClean="0">
                <a:solidFill>
                  <a:srgbClr val="C12FC1"/>
                </a:solidFill>
              </a:rPr>
              <a:t>BEIJING JIAOTONG UNIVERSITY LIBRARY</a:t>
            </a:r>
          </a:p>
        </p:txBody>
      </p:sp>
      <p:pic>
        <p:nvPicPr>
          <p:cNvPr id="1032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122396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tl.gov.c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9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202.112.118.46/balis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.proquest.com/lib/bjtu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proquest.com/wallstreetjournal" TargetMode="External"/><Relationship Id="rId3" Type="http://schemas.openxmlformats.org/officeDocument/2006/relationships/hyperlink" Target="http://search.proquest.com/abitrade" TargetMode="External"/><Relationship Id="rId7" Type="http://schemas.openxmlformats.org/officeDocument/2006/relationships/hyperlink" Target="http://search.proquest.com/nytimes/fromDatabasesLayer?accountid=14426" TargetMode="External"/><Relationship Id="rId2" Type="http://schemas.openxmlformats.org/officeDocument/2006/relationships/hyperlink" Target="http://search.proquest.com/abiglobal/fromDatabasesLayer?accountid=144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proquest.com/econlit" TargetMode="External"/><Relationship Id="rId5" Type="http://schemas.openxmlformats.org/officeDocument/2006/relationships/hyperlink" Target="http://search.proquest.com/hooverscompany" TargetMode="External"/><Relationship Id="rId4" Type="http://schemas.openxmlformats.org/officeDocument/2006/relationships/hyperlink" Target="http://search.proquest.com/asianeuropeanbusiness/fromDatabasesLayer?accountid=14426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infotrac.galegroup.com/itweb/tsinghua?db=BIG" TargetMode="External"/><Relationship Id="rId3" Type="http://schemas.openxmlformats.org/officeDocument/2006/relationships/hyperlink" Target="http://tinyurl.com/osiriscn" TargetMode="External"/><Relationship Id="rId7" Type="http://schemas.openxmlformats.org/officeDocument/2006/relationships/hyperlink" Target="http://www.epsnet.com.cn/" TargetMode="External"/><Relationship Id="rId2" Type="http://schemas.openxmlformats.org/officeDocument/2006/relationships/hyperlink" Target="https://orbisbanks.bvdinfo.com/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iu.bvdep.com/countrydata/ip" TargetMode="External"/><Relationship Id="rId11" Type="http://schemas.openxmlformats.org/officeDocument/2006/relationships/hyperlink" Target="http://www3.resset.cn:8080/product/" TargetMode="External"/><Relationship Id="rId5" Type="http://schemas.openxmlformats.org/officeDocument/2006/relationships/hyperlink" Target="https://zephyr.bvdinfo.com/ip" TargetMode="External"/><Relationship Id="rId10" Type="http://schemas.openxmlformats.org/officeDocument/2006/relationships/hyperlink" Target="http://www1.resset.cn:8080/product/" TargetMode="External"/><Relationship Id="rId4" Type="http://schemas.openxmlformats.org/officeDocument/2006/relationships/hyperlink" Target="http://tinyurl.com/orianacn" TargetMode="External"/><Relationship Id="rId9" Type="http://schemas.openxmlformats.org/officeDocument/2006/relationships/hyperlink" Target="http://find.galegroup.com/menu/start?prod=PRS&amp;userGroupName=tsinghua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dbnav.lib.pku.edu.cn/node/11805" TargetMode="External"/><Relationship Id="rId2" Type="http://schemas.openxmlformats.org/officeDocument/2006/relationships/hyperlink" Target="http://dbnav.lib.pku.edu.cn/node/106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is.bvdep.com/ip" TargetMode="External"/><Relationship Id="rId5" Type="http://schemas.openxmlformats.org/officeDocument/2006/relationships/hyperlink" Target="http://online.ibfd.org/kbase/" TargetMode="External"/><Relationship Id="rId4" Type="http://schemas.openxmlformats.org/officeDocument/2006/relationships/hyperlink" Target="http://dbnav.lib.pku.edu.cn/node/10727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dbnav.lib.pku.edu.cn/node/10545" TargetMode="External"/><Relationship Id="rId3" Type="http://schemas.openxmlformats.org/officeDocument/2006/relationships/hyperlink" Target="http://www.lib.tsinghua.edu.cn/database/IOP.htm" TargetMode="External"/><Relationship Id="rId7" Type="http://schemas.openxmlformats.org/officeDocument/2006/relationships/hyperlink" Target="http://metalib.lib.tsinghua.edu.cn:8080/V/TDRKECPDDKP5Q187UQIBTP2CGKQDLGIBKNR1MHEY1UV5G7LR9F-02307?func=native-link&amp;resource=THU04212" TargetMode="External"/><Relationship Id="rId2" Type="http://schemas.openxmlformats.org/officeDocument/2006/relationships/hyperlink" Target="http://metalib.lib.tsinghua.edu.cn:8080/V/7TXA6GJLFQALJ4RKPCEAJKGJ499MUJAX7S6PKP3PAU8PGAY76S-00415?func=native-link&amp;resource=THU013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.tsinghua.edu.cn/database/scitation.htm" TargetMode="External"/><Relationship Id="rId5" Type="http://schemas.openxmlformats.org/officeDocument/2006/relationships/hyperlink" Target="http://www.lib.tsinghua.edu.cn/database/spienew.htm" TargetMode="External"/><Relationship Id="rId4" Type="http://schemas.openxmlformats.org/officeDocument/2006/relationships/hyperlink" Target="http://metalib.lib.tsinghua.edu.cn:8080/V/4DA758GVD4MX92M512GVHVJH2UK81VG4RA1DHDS4GBG8E4G78N-00637?func=native-link&amp;resource=THU0217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lib.tsinghua.edu.cn/database/cellpress.htm" TargetMode="External"/><Relationship Id="rId3" Type="http://schemas.openxmlformats.org/officeDocument/2006/relationships/hyperlink" Target="http://metalib.lib.tsinghua.edu.cn:8080/V/EGJHBHXQ4TCN2BEHB31V57TG26VL9FT9B7RBSE25V7S84B4X5R-00702?func=native-link&amp;resource=THU03861" TargetMode="External"/><Relationship Id="rId7" Type="http://schemas.openxmlformats.org/officeDocument/2006/relationships/hyperlink" Target="http://dbnav.lib.pku.edu.cn/node/1091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bnav.lib.pku.edu.cn/node/11823" TargetMode="External"/><Relationship Id="rId5" Type="http://schemas.openxmlformats.org/officeDocument/2006/relationships/hyperlink" Target="http://www.lib.tsinghua.edu.cn/database/RSC.htm" TargetMode="External"/><Relationship Id="rId10" Type="http://schemas.openxmlformats.org/officeDocument/2006/relationships/hyperlink" Target="http://metalib.lib.tsinghua.edu.cn:8080/V/KAL5T15H5HPR6AI3V3CJ737QFG2AC6I7BHTDKQP6ECB6Q3HCMA-02120?func=native-link&amp;resource=THU02135" TargetMode="External"/><Relationship Id="rId4" Type="http://schemas.openxmlformats.org/officeDocument/2006/relationships/hyperlink" Target="http://www.lib.tsinghua.edu.cn/database/acs.htm" TargetMode="External"/><Relationship Id="rId9" Type="http://schemas.openxmlformats.org/officeDocument/2006/relationships/hyperlink" Target="http://www.lib.tsinghua.edu.cn/database/proquest.htm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tsinghua.edu.cn/database/scitation.htm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proquest.com/wallstreetjournal" TargetMode="External"/><Relationship Id="rId3" Type="http://schemas.openxmlformats.org/officeDocument/2006/relationships/hyperlink" Target="http://search.proquest.com/abitrade" TargetMode="External"/><Relationship Id="rId7" Type="http://schemas.openxmlformats.org/officeDocument/2006/relationships/hyperlink" Target="http://search.proquest.com/nytimes/fromDatabasesLayer?accountid=14426" TargetMode="External"/><Relationship Id="rId2" Type="http://schemas.openxmlformats.org/officeDocument/2006/relationships/hyperlink" Target="http://search.proquest.com/abiglobal/fromDatabasesLayer?accountid=144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proquest.com/econlit" TargetMode="External"/><Relationship Id="rId5" Type="http://schemas.openxmlformats.org/officeDocument/2006/relationships/hyperlink" Target="http://search.proquest.com/hooverscompany" TargetMode="External"/><Relationship Id="rId4" Type="http://schemas.openxmlformats.org/officeDocument/2006/relationships/hyperlink" Target="http://search.proquest.com/asianeuropeanbusiness/fromDatabasesLayer?accountid=14426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4213" y="1773238"/>
            <a:ext cx="7921625" cy="15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5500"/>
              </a:lnSpc>
            </a:pPr>
            <a:r>
              <a:rPr kumimoji="1" lang="zh-CN" altLang="en-US" sz="4000" b="1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遍寻全馆无觅处，足不出户获全文</a:t>
            </a:r>
            <a:endParaRPr kumimoji="1" lang="en-US" altLang="zh-CN" sz="4000" b="1" dirty="0" smtClean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>
              <a:lnSpc>
                <a:spcPts val="55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kumimoji="1"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----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如何免费获得所需文献</a:t>
            </a:r>
            <a:endParaRPr kumimoji="1" lang="en-US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132137" y="3354779"/>
            <a:ext cx="3024187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endParaRPr kumimoji="1" lang="zh-CN" altLang="en-US" sz="4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罗平</a:t>
            </a:r>
            <a:endParaRPr kumimoji="1"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kumimoji="1"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en-US" altLang="zh-CN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2019.12</a:t>
            </a:r>
            <a:endParaRPr kumimoji="1" lang="en-US" altLang="zh-CN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1401"/>
            <a:ext cx="3796735" cy="5184576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27784" y="3627272"/>
            <a:ext cx="1008112" cy="36818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73" y="1196752"/>
            <a:ext cx="5048250" cy="5229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5940152" y="3293376"/>
            <a:ext cx="902031" cy="34350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7421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" y="62548"/>
            <a:ext cx="5338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51520" y="620688"/>
            <a:ext cx="1079500" cy="936104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82581" y="858588"/>
            <a:ext cx="202166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请</a:t>
            </a:r>
            <a:r>
              <a:rPr lang="zh-CN" altLang="en-US" dirty="0" smtClean="0">
                <a:solidFill>
                  <a:schemeClr val="tx1"/>
                </a:solidFill>
              </a:rPr>
              <a:t>用真实姓名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7" idx="1"/>
          </p:cNvCxnSpPr>
          <p:nvPr/>
        </p:nvCxnSpPr>
        <p:spPr bwMode="auto">
          <a:xfrm flipH="1" flipV="1">
            <a:off x="1763691" y="937665"/>
            <a:ext cx="3018890" cy="1517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826732" y="1577477"/>
            <a:ext cx="327366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登录名用学号或工资号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flipH="1">
            <a:off x="1748813" y="2847732"/>
            <a:ext cx="328454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148064" y="3269754"/>
            <a:ext cx="2591619" cy="647700"/>
          </a:xfrm>
          <a:prstGeom prst="wedgeRoundRectCallout">
            <a:avLst>
              <a:gd name="adj1" fmla="val -106466"/>
              <a:gd name="adj2" fmla="val 161588"/>
              <a:gd name="adj3" fmla="val 16667"/>
            </a:avLst>
          </a:prstGeom>
          <a:solidFill>
            <a:srgbClr val="00B05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 smtClean="0"/>
              <a:t>电话、邮箱务必准确</a:t>
            </a:r>
            <a:endParaRPr lang="zh-CN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26732" y="2595938"/>
            <a:ext cx="204952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证件号</a:t>
            </a:r>
            <a:r>
              <a:rPr lang="zh-CN" altLang="en-US" dirty="0" smtClean="0">
                <a:solidFill>
                  <a:schemeClr val="tx1"/>
                </a:solidFill>
              </a:rPr>
              <a:t>用学号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 flipV="1">
            <a:off x="1521430" y="1268761"/>
            <a:ext cx="3284544" cy="5395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35" y="4509120"/>
            <a:ext cx="4895850" cy="206692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907704" y="5877272"/>
            <a:ext cx="1255998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200" dirty="0"/>
          </a:p>
        </p:txBody>
      </p:sp>
      <p:cxnSp>
        <p:nvCxnSpPr>
          <p:cNvPr id="21" name="直接箭头连接符 20"/>
          <p:cNvCxnSpPr>
            <a:stCxn id="20" idx="7"/>
          </p:cNvCxnSpPr>
          <p:nvPr/>
        </p:nvCxnSpPr>
        <p:spPr bwMode="auto">
          <a:xfrm flipV="1">
            <a:off x="2979765" y="5301208"/>
            <a:ext cx="2415744" cy="6393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303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655" y="234888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其</a:t>
            </a:r>
            <a:r>
              <a:rPr lang="zh-CN" altLang="en-US" sz="4800" b="1" dirty="0" smtClean="0">
                <a:solidFill>
                  <a:srgbClr val="00B05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他</a:t>
            </a:r>
            <a:r>
              <a:rPr lang="zh-CN" altLang="en-US" sz="4800" b="1" dirty="0" smtClean="0">
                <a:solidFill>
                  <a:srgbClr val="FFC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注</a:t>
            </a:r>
            <a:r>
              <a:rPr lang="zh-CN" altLang="en-US" sz="4800" b="1" dirty="0" smtClean="0">
                <a:solidFill>
                  <a:srgbClr val="CC66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册</a:t>
            </a:r>
            <a:r>
              <a:rPr lang="zh-CN" altLang="en-US" sz="4800" b="1" dirty="0" smtClean="0">
                <a:solidFill>
                  <a:srgbClr val="99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方</a:t>
            </a:r>
            <a:r>
              <a:rPr lang="zh-CN" altLang="en-US" sz="4800" b="1" dirty="0" smtClean="0">
                <a:solidFill>
                  <a:srgbClr val="00B0F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式</a:t>
            </a:r>
            <a:endParaRPr lang="zh-CN" alt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8" y="1116977"/>
            <a:ext cx="85058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3624892"/>
            <a:ext cx="2167916" cy="22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5"/>
            <a:ext cx="2244792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32575"/>
            <a:ext cx="2244697" cy="224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384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0" y="1988839"/>
            <a:ext cx="3913925" cy="391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342" y="1306730"/>
            <a:ext cx="3056058" cy="50088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6444208" y="5949280"/>
            <a:ext cx="79208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23528" y="147"/>
            <a:ext cx="8640960" cy="1052589"/>
          </a:xfrm>
          <a:solidFill>
            <a:srgbClr val="92D050"/>
          </a:solidFill>
        </p:spPr>
        <p:txBody>
          <a:bodyPr/>
          <a:lstStyle/>
          <a:p>
            <a:r>
              <a:rPr lang="en-US" altLang="zh-CN" b="1" dirty="0" smtClean="0"/>
              <a:t>Balis</a:t>
            </a:r>
            <a:r>
              <a:rPr lang="zh-CN" altLang="en-US" b="1" dirty="0" smtClean="0"/>
              <a:t>微信注册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8728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08112"/>
          </a:xfrm>
          <a:solidFill>
            <a:srgbClr val="92D050"/>
          </a:solidFill>
        </p:spPr>
        <p:txBody>
          <a:bodyPr/>
          <a:lstStyle/>
          <a:p>
            <a:r>
              <a:rPr lang="en-US" altLang="zh-CN" b="1" dirty="0" smtClean="0"/>
              <a:t>Balis</a:t>
            </a:r>
            <a:r>
              <a:rPr lang="zh-CN" altLang="en-US" b="1" dirty="0" smtClean="0"/>
              <a:t>微信注册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700808"/>
            <a:ext cx="3213129" cy="4248471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16832"/>
            <a:ext cx="2841896" cy="36004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9" name="椭圆 8"/>
          <p:cNvSpPr/>
          <p:nvPr/>
        </p:nvSpPr>
        <p:spPr bwMode="auto">
          <a:xfrm>
            <a:off x="2002100" y="5517232"/>
            <a:ext cx="1201748" cy="4020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208972" y="4725144"/>
            <a:ext cx="720080" cy="3404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606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" y="62548"/>
            <a:ext cx="5338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51520" y="620688"/>
            <a:ext cx="1079500" cy="936104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82581" y="858588"/>
            <a:ext cx="2021667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请</a:t>
            </a:r>
            <a:r>
              <a:rPr lang="zh-CN" altLang="en-US" dirty="0" smtClean="0">
                <a:solidFill>
                  <a:schemeClr val="tx1"/>
                </a:solidFill>
              </a:rPr>
              <a:t>用真实姓名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7" idx="1"/>
          </p:cNvCxnSpPr>
          <p:nvPr/>
        </p:nvCxnSpPr>
        <p:spPr bwMode="auto">
          <a:xfrm flipH="1" flipV="1">
            <a:off x="1763691" y="937665"/>
            <a:ext cx="3018890" cy="1517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826732" y="1577477"/>
            <a:ext cx="327366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登录名用学号或工资号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flipH="1">
            <a:off x="1748813" y="2847732"/>
            <a:ext cx="3284545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148064" y="3269754"/>
            <a:ext cx="2591619" cy="647700"/>
          </a:xfrm>
          <a:prstGeom prst="wedgeRoundRectCallout">
            <a:avLst>
              <a:gd name="adj1" fmla="val -106466"/>
              <a:gd name="adj2" fmla="val 161588"/>
              <a:gd name="adj3" fmla="val 16667"/>
            </a:avLst>
          </a:prstGeom>
          <a:solidFill>
            <a:srgbClr val="00B05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 smtClean="0"/>
              <a:t>电话、邮箱务必准确</a:t>
            </a:r>
            <a:endParaRPr lang="zh-CN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26732" y="2595938"/>
            <a:ext cx="2049524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证件号</a:t>
            </a:r>
            <a:r>
              <a:rPr lang="zh-CN" altLang="en-US" dirty="0" smtClean="0">
                <a:solidFill>
                  <a:schemeClr val="tx1"/>
                </a:solidFill>
              </a:rPr>
              <a:t>用学号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 flipV="1">
            <a:off x="1521430" y="1268761"/>
            <a:ext cx="3284544" cy="5395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35" y="4509120"/>
            <a:ext cx="4895850" cy="206692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907704" y="5877272"/>
            <a:ext cx="1255998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3200" dirty="0"/>
          </a:p>
        </p:txBody>
      </p:sp>
      <p:cxnSp>
        <p:nvCxnSpPr>
          <p:cNvPr id="21" name="直接箭头连接符 20"/>
          <p:cNvCxnSpPr>
            <a:stCxn id="20" idx="7"/>
          </p:cNvCxnSpPr>
          <p:nvPr/>
        </p:nvCxnSpPr>
        <p:spPr bwMode="auto">
          <a:xfrm flipV="1">
            <a:off x="2979765" y="5301208"/>
            <a:ext cx="2415744" cy="6393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224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262" y="1268760"/>
            <a:ext cx="275748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检索示例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：</a:t>
            </a:r>
            <a:endParaRPr lang="zh-CN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518213" y="2204864"/>
            <a:ext cx="7632848" cy="1077218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能</a:t>
            </a:r>
            <a:r>
              <a:rPr lang="zh-CN" altLang="en-US" sz="3200" b="1" dirty="0">
                <a:solidFill>
                  <a:srgbClr val="00B050"/>
                </a:solidFill>
                <a:latin typeface="Arial" pitchFamily="34" charset="0"/>
              </a:rPr>
              <a:t>检索到所需文章，且能下载全文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，直接下载。</a:t>
            </a:r>
            <a:r>
              <a:rPr lang="en-US" altLang="zh-CN" sz="3200" b="1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不</a:t>
            </a:r>
            <a:r>
              <a:rPr lang="zh-CN" altLang="en-US" sz="3200" b="1" dirty="0">
                <a:solidFill>
                  <a:srgbClr val="00B050"/>
                </a:solidFill>
                <a:latin typeface="Arial" pitchFamily="34" charset="0"/>
              </a:rPr>
              <a:t>需要文献传递。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7" y="3573016"/>
            <a:ext cx="71342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2056706" y="3573016"/>
            <a:ext cx="759779" cy="57831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076922" y="5589240"/>
            <a:ext cx="3671813" cy="576064"/>
          </a:xfrm>
          <a:prstGeom prst="wedgeRoundRectCallout">
            <a:avLst>
              <a:gd name="adj1" fmla="val -55161"/>
              <a:gd name="adj2" fmla="val -19081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可以直接输入文章名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084168" y="4005064"/>
            <a:ext cx="1368152" cy="647824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41563" y="-56877"/>
            <a:ext cx="9185563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三、如何利用系统获取所需文献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506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4" y="1340768"/>
            <a:ext cx="906258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79712" y="3501008"/>
            <a:ext cx="1656184" cy="504056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81414" y="2492896"/>
            <a:ext cx="1754282" cy="2808312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038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8" y="1196751"/>
            <a:ext cx="8699289" cy="497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23528" y="1412776"/>
            <a:ext cx="1800200" cy="576064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0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343"/>
            <a:ext cx="9144000" cy="3009313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195736" y="3717032"/>
            <a:ext cx="1656184" cy="36004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0" y="3501008"/>
            <a:ext cx="1403648" cy="1872208"/>
          </a:xfrm>
          <a:prstGeom prst="ellipse">
            <a:avLst/>
          </a:prstGeom>
          <a:noFill/>
          <a:ln w="38100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510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35238" y="17002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kumimoji="1" lang="zh-CN" altLang="en-US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1268760"/>
            <a:ext cx="6624638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zh-CN" altLang="en-US" sz="4400" b="1" dirty="0" smtClean="0">
                <a:solidFill>
                  <a:srgbClr val="008000"/>
                </a:solidFill>
                <a:latin typeface="Times New Roman" pitchFamily="18" charset="0"/>
              </a:rPr>
              <a:t>一、什么</a:t>
            </a:r>
            <a:r>
              <a:rPr kumimoji="1" lang="zh-CN" altLang="en-US" sz="4400" b="1" dirty="0">
                <a:solidFill>
                  <a:srgbClr val="008000"/>
                </a:solidFill>
                <a:latin typeface="Times New Roman" pitchFamily="18" charset="0"/>
              </a:rPr>
              <a:t>是文献传递？</a:t>
            </a:r>
          </a:p>
          <a:p>
            <a:pPr eaLnBrk="1" hangingPunct="1"/>
            <a:endParaRPr kumimoji="1" lang="zh-CN" altLang="en-US" b="1" dirty="0">
              <a:solidFill>
                <a:srgbClr val="CC00FF"/>
              </a:solidFill>
              <a:latin typeface="Times New Roman" pitchFamily="18" charset="0"/>
            </a:endParaRPr>
          </a:p>
          <a:p>
            <a:pPr eaLnBrk="1" hangingPunct="1"/>
            <a:r>
              <a:rPr kumimoji="1" lang="zh-CN" altLang="en-US" b="1" dirty="0">
                <a:latin typeface="Times New Roman" pitchFamily="18" charset="0"/>
              </a:rPr>
              <a:t>         </a:t>
            </a:r>
            <a:r>
              <a:rPr kumimoji="1" lang="zh-CN" altLang="en-US" b="1" dirty="0" smtClean="0">
                <a:latin typeface="Times New Roman" pitchFamily="18" charset="0"/>
              </a:rPr>
              <a:t>  </a:t>
            </a:r>
            <a:r>
              <a:rPr kumimoji="1" lang="zh-CN" altLang="en-US" sz="36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简言之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，就是读者将本馆没有收藏但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已确知出处的文献信息，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发送给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有馆藏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且</a:t>
            </a:r>
            <a:r>
              <a:rPr kumimoji="1" lang="zh-CN" altLang="en-US" sz="3600" b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已建立</a:t>
            </a:r>
            <a:r>
              <a:rPr kumimoji="1" lang="zh-CN" altLang="en-US" sz="3600" b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馆际互借关系的图书馆或文献机构，以获取文献的一种服务模式。</a:t>
            </a:r>
          </a:p>
        </p:txBody>
      </p:sp>
    </p:spTree>
    <p:extLst>
      <p:ext uri="{BB962C8B-B14F-4D97-AF65-F5344CB8AC3E}">
        <p14:creationId xmlns:p14="http://schemas.microsoft.com/office/powerpoint/2010/main" val="178827434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262" y="1340768"/>
            <a:ext cx="288572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检索示例 </a:t>
            </a:r>
            <a:r>
              <a:rPr lang="en-US" altLang="zh-CN" sz="3600" b="1" dirty="0"/>
              <a:t>2</a:t>
            </a:r>
            <a:r>
              <a:rPr lang="zh-CN" altLang="en-US" sz="3600" b="1" dirty="0" smtClean="0"/>
              <a:t>：</a:t>
            </a:r>
            <a:endParaRPr lang="zh-CN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288" y="2129666"/>
            <a:ext cx="7417072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能确切检索到文章，不能下载全文，但</a:t>
            </a:r>
            <a:endParaRPr lang="en-US" altLang="zh-CN" sz="32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r>
              <a:rPr lang="zh-CN" altLang="en-US" sz="3200" b="1" dirty="0" smtClean="0">
                <a:solidFill>
                  <a:srgbClr val="0000FF"/>
                </a:solidFill>
                <a:latin typeface="Arial" pitchFamily="34" charset="0"/>
              </a:rPr>
              <a:t>馆藏地明确，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申请</a:t>
            </a:r>
            <a:r>
              <a:rPr lang="zh-CN" altLang="en-US" sz="3200" b="1" dirty="0">
                <a:solidFill>
                  <a:srgbClr val="00B050"/>
                </a:solidFill>
                <a:latin typeface="Arial" pitchFamily="34" charset="0"/>
              </a:rPr>
              <a:t>文献</a:t>
            </a:r>
            <a:r>
              <a:rPr lang="zh-CN" altLang="en-US" sz="3200" b="1" dirty="0" smtClean="0">
                <a:solidFill>
                  <a:srgbClr val="00B050"/>
                </a:solidFill>
                <a:latin typeface="Arial" pitchFamily="34" charset="0"/>
              </a:rPr>
              <a:t>传递。</a:t>
            </a:r>
            <a:endParaRPr lang="zh-CN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" y="3356991"/>
            <a:ext cx="8851490" cy="22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524328" y="4103796"/>
            <a:ext cx="1386310" cy="750269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8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47" y="3068960"/>
            <a:ext cx="1932967" cy="1218034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7439643" y="4393433"/>
            <a:ext cx="702377" cy="14462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3804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" y="2552312"/>
            <a:ext cx="6336704" cy="4143551"/>
          </a:xfrm>
          <a:prstGeom prst="rect">
            <a:avLst/>
          </a:prstGeom>
          <a:noFill/>
          <a:ln w="19050">
            <a:solidFill>
              <a:srgbClr val="0096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圆角矩形 9"/>
          <p:cNvSpPr/>
          <p:nvPr/>
        </p:nvSpPr>
        <p:spPr bwMode="auto">
          <a:xfrm>
            <a:off x="5508104" y="5869648"/>
            <a:ext cx="3402534" cy="51077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有馆藏地，无全文下载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660232" y="2924944"/>
            <a:ext cx="1872208" cy="144015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 bwMode="auto">
          <a:xfrm>
            <a:off x="395288" y="1700808"/>
            <a:ext cx="4896792" cy="360040"/>
          </a:xfrm>
          <a:prstGeom prst="rect">
            <a:avLst/>
          </a:prstGeom>
          <a:noFill/>
          <a:ln w="28575" cap="flat" cmpd="sng" algn="ctr">
            <a:solidFill>
              <a:srgbClr val="CCC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167844" y="3277775"/>
            <a:ext cx="2340260" cy="432048"/>
          </a:xfrm>
          <a:prstGeom prst="wedgeRoundRectCallout">
            <a:avLst>
              <a:gd name="adj1" fmla="val 11170"/>
              <a:gd name="adj2" fmla="val -320569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点开文章篇名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4652963" y="6125037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箭头连接符 13"/>
          <p:cNvCxnSpPr>
            <a:stCxn id="10" idx="1"/>
          </p:cNvCxnSpPr>
          <p:nvPr/>
        </p:nvCxnSpPr>
        <p:spPr bwMode="auto">
          <a:xfrm flipH="1" flipV="1">
            <a:off x="3059832" y="5661248"/>
            <a:ext cx="2448272" cy="4637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1365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71513"/>
            <a:ext cx="57340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835696" y="3501008"/>
            <a:ext cx="1296144" cy="5760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34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98493"/>
            <a:ext cx="3059832" cy="646331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600" b="1" dirty="0" smtClean="0"/>
              <a:t>检索示例 </a:t>
            </a:r>
            <a:r>
              <a:rPr lang="en-US" altLang="zh-CN" sz="3600" b="1" dirty="0"/>
              <a:t>3</a:t>
            </a:r>
            <a:r>
              <a:rPr lang="zh-CN" altLang="en-US" sz="3600" b="1" dirty="0" smtClean="0"/>
              <a:t>：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4" y="2924944"/>
            <a:ext cx="805354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020272" y="3717032"/>
            <a:ext cx="1368152" cy="936104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0814" y="1969427"/>
            <a:ext cx="630339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能检索到文章，但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馆藏地未知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3635896" y="2276872"/>
            <a:ext cx="1584176" cy="288032"/>
          </a:xfrm>
          <a:prstGeom prst="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7380312" y="3083867"/>
            <a:ext cx="0" cy="864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747713"/>
            <a:ext cx="68008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547664" y="3789040"/>
            <a:ext cx="3600400" cy="864096"/>
          </a:xfrm>
          <a:prstGeom prst="ellipse">
            <a:avLst/>
          </a:prstGeom>
          <a:noFill/>
          <a:ln w="444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572000" y="5162938"/>
            <a:ext cx="4032448" cy="509786"/>
          </a:xfrm>
          <a:prstGeom prst="wedgeRoundRectCallout">
            <a:avLst>
              <a:gd name="adj1" fmla="val -61016"/>
              <a:gd name="adj2" fmla="val -23280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出借馆没有选项</a:t>
            </a:r>
            <a:r>
              <a:rPr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选择委托代查馆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03" y="4577597"/>
            <a:ext cx="1247775" cy="1400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竖卷形 2"/>
          <p:cNvSpPr/>
          <p:nvPr/>
        </p:nvSpPr>
        <p:spPr bwMode="auto">
          <a:xfrm>
            <a:off x="107504" y="1918751"/>
            <a:ext cx="970839" cy="2963287"/>
          </a:xfrm>
          <a:prstGeom prst="verticalScroll">
            <a:avLst/>
          </a:prstGeom>
          <a:solidFill>
            <a:srgbClr val="FF00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4400" b="1" dirty="0" smtClean="0">
                <a:latin typeface="Arial" pitchFamily="34" charset="0"/>
              </a:rPr>
              <a:t>温馨</a:t>
            </a:r>
            <a:r>
              <a:rPr lang="zh-CN" altLang="en-US" sz="4400" b="1" dirty="0">
                <a:latin typeface="Arial" pitchFamily="34" charset="0"/>
              </a:rPr>
              <a:t>提示</a:t>
            </a:r>
          </a:p>
        </p:txBody>
      </p:sp>
    </p:spTree>
    <p:extLst>
      <p:ext uri="{BB962C8B-B14F-4D97-AF65-F5344CB8AC3E}">
        <p14:creationId xmlns:p14="http://schemas.microsoft.com/office/powerpoint/2010/main" val="4181376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808" y="1174422"/>
            <a:ext cx="46085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600" b="1" dirty="0" smtClean="0"/>
              <a:t>检索示例 </a:t>
            </a:r>
            <a:r>
              <a:rPr lang="en-US" altLang="zh-CN" sz="3600" b="1" dirty="0"/>
              <a:t>4</a:t>
            </a:r>
            <a:r>
              <a:rPr lang="zh-CN" altLang="en-US" sz="3600" b="1" dirty="0" smtClean="0"/>
              <a:t>：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会议文献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040987" y="4468217"/>
            <a:ext cx="3671813" cy="864096"/>
          </a:xfrm>
          <a:prstGeom prst="wedgeRoundRectCallout">
            <a:avLst>
              <a:gd name="adj1" fmla="val 92777"/>
              <a:gd name="adj2" fmla="val 2965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注意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：默认西文期刊，选</a:t>
            </a:r>
            <a:endParaRPr lang="en-US" altLang="zh-CN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择外文会议论文。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7" y="1845703"/>
            <a:ext cx="8639912" cy="208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868144" y="1845703"/>
            <a:ext cx="1872208" cy="720080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40262"/>
            <a:ext cx="1296144" cy="28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6300192" y="5085184"/>
            <a:ext cx="1008112" cy="2471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3285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" y="8519"/>
            <a:ext cx="9098416" cy="246127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81275"/>
            <a:ext cx="62103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11709" y="2132856"/>
            <a:ext cx="1584027" cy="448419"/>
          </a:xfrm>
          <a:prstGeom prst="ellipse">
            <a:avLst/>
          </a:prstGeom>
          <a:noFill/>
          <a:ln w="444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07704" y="6109387"/>
            <a:ext cx="1872208" cy="720080"/>
          </a:xfrm>
          <a:prstGeom prst="ellipse">
            <a:avLst/>
          </a:prstGeom>
          <a:noFill/>
          <a:ln w="444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1907704" y="2780928"/>
            <a:ext cx="1296144" cy="504056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zh-CN" altLang="en-US" sz="1800" b="1">
              <a:solidFill>
                <a:srgbClr val="FFFF00"/>
              </a:solidFill>
            </a:endParaRPr>
          </a:p>
        </p:txBody>
      </p:sp>
      <p:sp>
        <p:nvSpPr>
          <p:cNvPr id="11" name="椭圆 5"/>
          <p:cNvSpPr>
            <a:spLocks noChangeArrowheads="1"/>
          </p:cNvSpPr>
          <p:nvPr/>
        </p:nvSpPr>
        <p:spPr bwMode="auto">
          <a:xfrm>
            <a:off x="2195736" y="3842590"/>
            <a:ext cx="1512168" cy="378498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zh-CN" altLang="en-US" sz="1800" b="1">
              <a:solidFill>
                <a:srgbClr val="FFFF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292080" y="3130438"/>
            <a:ext cx="2592288" cy="509786"/>
          </a:xfrm>
          <a:prstGeom prst="wedgeRoundRectCallout">
            <a:avLst>
              <a:gd name="adj1" fmla="val -137818"/>
              <a:gd name="adj2" fmla="val -62981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将文章信息补充完整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322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281" y="2792283"/>
            <a:ext cx="7398347" cy="1877696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90" y="4994476"/>
            <a:ext cx="7790880" cy="16215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椭圆 5"/>
          <p:cNvSpPr/>
          <p:nvPr/>
        </p:nvSpPr>
        <p:spPr bwMode="auto">
          <a:xfrm>
            <a:off x="2918028" y="3933056"/>
            <a:ext cx="576064" cy="36004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076056" y="6165304"/>
            <a:ext cx="720080" cy="360040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277769" y="1032261"/>
            <a:ext cx="288572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600" b="1" dirty="0" smtClean="0"/>
              <a:t>检索示例 </a:t>
            </a: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：</a:t>
            </a:r>
            <a:endParaRPr lang="zh-CN" altLang="en-US" sz="3600" b="1" dirty="0"/>
          </a:p>
        </p:txBody>
      </p:sp>
      <p:sp>
        <p:nvSpPr>
          <p:cNvPr id="9" name="矩形 8"/>
          <p:cNvSpPr/>
          <p:nvPr/>
        </p:nvSpPr>
        <p:spPr>
          <a:xfrm>
            <a:off x="320204" y="1777022"/>
            <a:ext cx="6347777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Arial" pitchFamily="34" charset="0"/>
              </a:rPr>
              <a:t>在</a:t>
            </a:r>
            <a:r>
              <a:rPr lang="en-US" altLang="zh-CN" sz="2800" b="1" dirty="0" smtClean="0">
                <a:solidFill>
                  <a:srgbClr val="00B050"/>
                </a:solidFill>
                <a:latin typeface="Arial" pitchFamily="34" charset="0"/>
              </a:rPr>
              <a:t>balis</a:t>
            </a:r>
            <a:r>
              <a:rPr lang="zh-CN" altLang="en-US" sz="2800" b="1" dirty="0" smtClean="0">
                <a:solidFill>
                  <a:srgbClr val="00B050"/>
                </a:solidFill>
                <a:latin typeface="Arial" pitchFamily="34" charset="0"/>
              </a:rPr>
              <a:t>平台不能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</a:rPr>
              <a:t>确切 检索到</a:t>
            </a:r>
            <a:r>
              <a:rPr lang="zh-CN" altLang="en-US" sz="2800" b="1" dirty="0">
                <a:solidFill>
                  <a:srgbClr val="00B050"/>
                </a:solidFill>
                <a:latin typeface="Arial" pitchFamily="34" charset="0"/>
              </a:rPr>
              <a:t>所需</a:t>
            </a:r>
            <a:r>
              <a:rPr lang="zh-CN" altLang="en-US" sz="2800" b="1" dirty="0" smtClean="0">
                <a:solidFill>
                  <a:srgbClr val="00B050"/>
                </a:solidFill>
                <a:latin typeface="Arial" pitchFamily="34" charset="0"/>
              </a:rPr>
              <a:t>文章</a:t>
            </a:r>
            <a:endParaRPr lang="en-US" altLang="zh-CN" sz="2800" b="1" dirty="0" smtClean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72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24744"/>
            <a:ext cx="6134100" cy="2143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45024"/>
            <a:ext cx="4921936" cy="1944216"/>
          </a:xfrm>
          <a:prstGeom prst="rect">
            <a:avLst/>
          </a:prstGeom>
          <a:ln w="19050">
            <a:solidFill>
              <a:srgbClr val="009644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902198"/>
            <a:ext cx="1872208" cy="15338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圆角矩形 6"/>
          <p:cNvSpPr/>
          <p:nvPr/>
        </p:nvSpPr>
        <p:spPr bwMode="auto">
          <a:xfrm>
            <a:off x="6444208" y="4725144"/>
            <a:ext cx="1224136" cy="360040"/>
          </a:xfrm>
          <a:prstGeom prst="roundRect">
            <a:avLst/>
          </a:prstGeom>
          <a:noFill/>
          <a:ln w="38100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195736" y="5976569"/>
            <a:ext cx="6575994" cy="647700"/>
          </a:xfrm>
          <a:prstGeom prst="wedgeRoundRectCallout">
            <a:avLst>
              <a:gd name="adj1" fmla="val -47018"/>
              <a:gd name="adj2" fmla="val -349777"/>
              <a:gd name="adj3" fmla="val 16667"/>
            </a:avLst>
          </a:prstGeom>
          <a:solidFill>
            <a:srgbClr val="00B05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 smtClean="0">
                <a:solidFill>
                  <a:schemeClr val="bg1"/>
                </a:solidFill>
              </a:rPr>
              <a:t>点开一篇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无获取途径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的文章，使出现</a:t>
            </a:r>
            <a:r>
              <a:rPr lang="zh-CN" altLang="en-US" b="1" dirty="0" smtClean="0">
                <a:solidFill>
                  <a:srgbClr val="FF0000"/>
                </a:solidFill>
              </a:rPr>
              <a:t>文献传递按钮。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 flipV="1">
            <a:off x="7092280" y="5085184"/>
            <a:ext cx="0" cy="89138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9644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560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27" y="260648"/>
            <a:ext cx="4514850" cy="21240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椭圆 5"/>
          <p:cNvSpPr/>
          <p:nvPr/>
        </p:nvSpPr>
        <p:spPr bwMode="auto">
          <a:xfrm>
            <a:off x="115103" y="1253035"/>
            <a:ext cx="1440160" cy="52213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836712"/>
            <a:ext cx="68199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3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050" y="2348880"/>
            <a:ext cx="79883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BALIS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北京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地区，包括清华、北大、人大等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家高校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图书馆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国家图书馆、上海图书馆、首都图书馆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、国家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科技图书该文献中心（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NSTL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）共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图书馆联合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建立的文献资源保障体系。自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2007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年成立以来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，因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其免费、快捷、方便，一直以来深受博硕生、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青年学者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喜欢，迄今为止，已为北京高校注册读者免费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传递各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类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文献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百万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篇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05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BALIS</a:t>
            </a:r>
            <a:r>
              <a:rPr lang="en-US" altLang="zh-CN" dirty="0" smtClean="0"/>
              <a:t>---</a:t>
            </a:r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en-US" altLang="zh-CN" dirty="0"/>
              <a:t>eijing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US" altLang="zh-CN" dirty="0"/>
              <a:t>cademic </a:t>
            </a:r>
            <a:r>
              <a:rPr lang="en-US" altLang="zh-CN" dirty="0">
                <a:solidFill>
                  <a:srgbClr val="FF0000"/>
                </a:solidFill>
              </a:rPr>
              <a:t>L</a:t>
            </a:r>
            <a:r>
              <a:rPr lang="en-US" altLang="zh-CN" dirty="0"/>
              <a:t>ibrary &amp; </a:t>
            </a:r>
            <a:r>
              <a:rPr lang="en-US" altLang="zh-CN" dirty="0">
                <a:solidFill>
                  <a:srgbClr val="FF0000"/>
                </a:solidFill>
              </a:rPr>
              <a:t>I</a:t>
            </a:r>
            <a:r>
              <a:rPr lang="en-US" altLang="zh-CN" dirty="0"/>
              <a:t>nformation 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altLang="zh-CN" dirty="0"/>
              <a:t>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217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8575"/>
            <a:ext cx="84772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816200" y="5085184"/>
            <a:ext cx="2218160" cy="648072"/>
          </a:xfrm>
          <a:prstGeom prst="wedgeRoundRectCallout">
            <a:avLst>
              <a:gd name="adj1" fmla="val -171083"/>
              <a:gd name="adj2" fmla="val 174110"/>
              <a:gd name="adj3" fmla="val 16667"/>
            </a:avLst>
          </a:prstGeom>
          <a:solidFill>
            <a:srgbClr val="FFFF0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/>
              <a:t>向</a:t>
            </a:r>
            <a:r>
              <a:rPr lang="zh-CN" altLang="en-US" sz="2000" b="1" dirty="0" smtClean="0"/>
              <a:t>委托</a:t>
            </a:r>
            <a:r>
              <a:rPr lang="zh-CN" altLang="en-US" sz="2000" b="1" dirty="0"/>
              <a:t>代查</a:t>
            </a:r>
            <a:r>
              <a:rPr lang="zh-CN" altLang="en-US" sz="2000" b="1" dirty="0" smtClean="0"/>
              <a:t>馆</a:t>
            </a:r>
            <a:endParaRPr lang="en-US" altLang="zh-CN" sz="2000" b="1" dirty="0" smtClean="0"/>
          </a:p>
          <a:p>
            <a:pPr algn="ctr" eaLnBrk="1" hangingPunct="1"/>
            <a:r>
              <a:rPr lang="zh-CN" altLang="en-US" sz="2000" b="1" dirty="0" smtClean="0"/>
              <a:t>提交申请。</a:t>
            </a:r>
            <a:endParaRPr lang="zh-CN" altLang="en-US" sz="2000" b="1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680298" y="764705"/>
            <a:ext cx="2708125" cy="648072"/>
          </a:xfrm>
          <a:prstGeom prst="wedgeRoundRectCallout">
            <a:avLst>
              <a:gd name="adj1" fmla="val -161911"/>
              <a:gd name="adj2" fmla="val -73960"/>
              <a:gd name="adj3" fmla="val 16667"/>
            </a:avLst>
          </a:prstGeom>
          <a:solidFill>
            <a:srgbClr val="FFFF0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zh-CN" altLang="en-US" sz="2000" b="1" dirty="0" smtClean="0"/>
              <a:t>认真填写文献</a:t>
            </a:r>
            <a:r>
              <a:rPr lang="zh-CN" altLang="en-US" sz="2000" b="1" dirty="0"/>
              <a:t>信息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4434" y="1556792"/>
            <a:ext cx="677108" cy="21441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eaVert" wrap="none" rtlCol="0">
            <a:spAutoFit/>
          </a:bodyPr>
          <a:lstStyle/>
          <a:p>
            <a:r>
              <a:rPr lang="zh-CN" altLang="en-US" sz="3200" dirty="0" smtClean="0"/>
              <a:t>空白委托单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 bwMode="auto">
          <a:xfrm>
            <a:off x="682988" y="6309320"/>
            <a:ext cx="1512168" cy="520105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17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336" y="1268760"/>
            <a:ext cx="5978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向</a:t>
            </a:r>
            <a:r>
              <a:rPr lang="en-US" altLang="zh-CN" sz="3600" b="1" dirty="0" smtClean="0"/>
              <a:t>NSTL</a:t>
            </a:r>
            <a:r>
              <a:rPr lang="zh-CN" altLang="en-US" sz="3600" b="1" dirty="0" smtClean="0"/>
              <a:t>申请文献，需注意：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288" y="2276872"/>
            <a:ext cx="7767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dirty="0"/>
              <a:t>普通请求，</a:t>
            </a:r>
            <a:r>
              <a:rPr lang="zh-CN" altLang="en-US" dirty="0" smtClean="0"/>
              <a:t>费用</a:t>
            </a:r>
            <a:r>
              <a:rPr lang="en-US" altLang="zh-CN" dirty="0" smtClean="0"/>
              <a:t>150</a:t>
            </a:r>
            <a:r>
              <a:rPr lang="zh-CN" altLang="en-US" dirty="0" smtClean="0"/>
              <a:t>元</a:t>
            </a:r>
            <a:r>
              <a:rPr lang="zh-CN" altLang="en-US" dirty="0"/>
              <a:t>以内，</a:t>
            </a:r>
            <a:r>
              <a:rPr lang="en-US" altLang="zh-CN" dirty="0"/>
              <a:t>100%</a:t>
            </a:r>
            <a:r>
              <a:rPr lang="zh-CN" altLang="en-US" dirty="0"/>
              <a:t>免费。</a:t>
            </a:r>
            <a:endParaRPr lang="en-US" altLang="zh-CN" dirty="0"/>
          </a:p>
          <a:p>
            <a:r>
              <a:rPr lang="zh-CN" altLang="en-US" dirty="0"/>
              <a:t>      在</a:t>
            </a:r>
            <a:r>
              <a:rPr lang="en-US" altLang="zh-CN" dirty="0"/>
              <a:t>BALIS</a:t>
            </a:r>
            <a:r>
              <a:rPr lang="zh-CN" altLang="en-US" dirty="0"/>
              <a:t>统一检索平台检索到的资源都是普通请求。</a:t>
            </a:r>
            <a:endParaRPr lang="en-US" altLang="zh-CN" dirty="0"/>
          </a:p>
          <a:p>
            <a:endParaRPr lang="en-US" altLang="zh-CN" dirty="0"/>
          </a:p>
          <a:p>
            <a:pPr marL="457200" indent="-457200">
              <a:buFontTx/>
              <a:buAutoNum type="arabicPeriod" startAt="2"/>
            </a:pPr>
            <a:r>
              <a:rPr lang="zh-CN" altLang="en-US" dirty="0"/>
              <a:t>本地委托代查</a:t>
            </a:r>
            <a:r>
              <a:rPr lang="zh-CN" altLang="en-US" dirty="0" smtClean="0"/>
              <a:t>，费用</a:t>
            </a:r>
            <a:r>
              <a:rPr lang="en-US" altLang="zh-CN" dirty="0" smtClean="0"/>
              <a:t>150</a:t>
            </a:r>
            <a:r>
              <a:rPr lang="zh-CN" altLang="en-US" dirty="0" smtClean="0"/>
              <a:t>元以内，</a:t>
            </a:r>
            <a:r>
              <a:rPr lang="en-US" altLang="zh-CN" dirty="0" smtClean="0"/>
              <a:t>100</a:t>
            </a:r>
            <a:r>
              <a:rPr lang="en-US" altLang="zh-CN" dirty="0"/>
              <a:t>%</a:t>
            </a:r>
            <a:r>
              <a:rPr lang="zh-CN" altLang="en-US" dirty="0"/>
              <a:t>免费。</a:t>
            </a:r>
            <a:endParaRPr lang="en-US" altLang="zh-CN" dirty="0"/>
          </a:p>
          <a:p>
            <a:r>
              <a:rPr lang="zh-CN" altLang="en-US" dirty="0" smtClean="0"/>
              <a:t>      在</a:t>
            </a:r>
            <a:r>
              <a:rPr lang="en-US" altLang="zh-CN" dirty="0"/>
              <a:t>NSTL</a:t>
            </a:r>
            <a:r>
              <a:rPr lang="zh-CN" altLang="en-US" dirty="0" smtClean="0"/>
              <a:t>主页 </a:t>
            </a:r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>
                <a:hlinkClick r:id="rId3"/>
              </a:rPr>
              <a:t>://www.nstl.gov.cn/</a:t>
            </a:r>
            <a:r>
              <a:rPr lang="en-US" altLang="zh-CN" dirty="0"/>
              <a:t> </a:t>
            </a:r>
            <a:r>
              <a:rPr lang="zh-CN" altLang="en-US" dirty="0" smtClean="0"/>
              <a:t>检索</a:t>
            </a:r>
            <a:r>
              <a:rPr lang="zh-CN" altLang="en-US" dirty="0"/>
              <a:t>到的</a:t>
            </a:r>
            <a:r>
              <a:rPr lang="zh-CN" altLang="en-US" dirty="0" smtClean="0"/>
              <a:t>文献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endParaRPr lang="en-US" altLang="zh-CN" dirty="0"/>
          </a:p>
          <a:p>
            <a:pPr marL="457200" indent="-457200">
              <a:buAutoNum type="arabicPeriod" startAt="3"/>
            </a:pPr>
            <a:r>
              <a:rPr lang="zh-CN" altLang="en-US" dirty="0" smtClean="0"/>
              <a:t>全国</a:t>
            </a:r>
            <a:r>
              <a:rPr lang="zh-CN" altLang="en-US" dirty="0"/>
              <a:t>代查，在</a:t>
            </a:r>
            <a:r>
              <a:rPr lang="en-US" altLang="zh-CN" dirty="0"/>
              <a:t>NSTL</a:t>
            </a:r>
            <a:r>
              <a:rPr lang="zh-CN" altLang="en-US" dirty="0"/>
              <a:t>主页检索不到的</a:t>
            </a:r>
            <a:r>
              <a:rPr lang="zh-CN" altLang="en-US" dirty="0" smtClean="0"/>
              <a:t>，超过</a:t>
            </a:r>
            <a:r>
              <a:rPr lang="en-US" altLang="zh-CN" dirty="0" smtClean="0"/>
              <a:t>150</a:t>
            </a:r>
            <a:r>
              <a:rPr lang="zh-CN" altLang="en-US" dirty="0" smtClean="0"/>
              <a:t>元。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不</a:t>
            </a:r>
            <a:r>
              <a:rPr lang="zh-CN" altLang="en-US" dirty="0"/>
              <a:t>免费，切勿申请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zh-CN" altLang="en-US" b="1" dirty="0" smtClean="0">
                <a:solidFill>
                  <a:srgbClr val="FF0000"/>
                </a:solidFill>
              </a:rPr>
              <a:t>申请</a:t>
            </a:r>
            <a:r>
              <a:rPr lang="zh-CN" altLang="en-US" b="1" dirty="0">
                <a:solidFill>
                  <a:srgbClr val="FF0000"/>
                </a:solidFill>
              </a:rPr>
              <a:t>加急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r>
              <a:rPr lang="zh-CN" altLang="en-US" dirty="0" smtClean="0"/>
              <a:t>每篇文章加急费</a:t>
            </a:r>
            <a:r>
              <a:rPr lang="en-US" altLang="zh-CN" dirty="0" smtClean="0"/>
              <a:t>10</a:t>
            </a:r>
            <a:r>
              <a:rPr lang="zh-CN" altLang="en-US" dirty="0" smtClean="0"/>
              <a:t>元。</a:t>
            </a:r>
            <a:endParaRPr lang="en-US" altLang="zh-CN" dirty="0"/>
          </a:p>
          <a:p>
            <a:pPr marL="457200" indent="-457200">
              <a:buAutoNum type="arabicPeriod" startAt="2"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4603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1634" y="908720"/>
            <a:ext cx="6030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/>
              <a:t>普通请求</a:t>
            </a:r>
            <a:r>
              <a:rPr lang="en-US" altLang="zh-CN" sz="4000" dirty="0" smtClean="0"/>
              <a:t>---</a:t>
            </a:r>
            <a:r>
              <a:rPr lang="zh-CN" altLang="en-US" sz="4000" dirty="0" smtClean="0"/>
              <a:t>委托请求</a:t>
            </a:r>
            <a:r>
              <a:rPr lang="en-US" altLang="zh-CN" sz="2800" dirty="0" smtClean="0"/>
              <a:t>+2</a:t>
            </a:r>
            <a:r>
              <a:rPr lang="zh-CN" altLang="en-US" sz="2800" dirty="0" smtClean="0"/>
              <a:t>元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篇</a:t>
            </a:r>
            <a:endParaRPr lang="zh-CN" alt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57" y="1802852"/>
            <a:ext cx="4032448" cy="47474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3" y="1844824"/>
            <a:ext cx="3048000" cy="4743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971599" y="5760569"/>
            <a:ext cx="1273983" cy="39273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zh-CN" altLang="en-US" sz="1800" b="1">
              <a:solidFill>
                <a:srgbClr val="FFFF00"/>
              </a:solidFill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4788024" y="6093296"/>
            <a:ext cx="1512168" cy="456976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zh-CN" altLang="en-US" sz="1800" b="1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138203" y="4595936"/>
            <a:ext cx="1411411" cy="461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委托请求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4843908" y="5057601"/>
            <a:ext cx="304156" cy="10356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矩形 11"/>
          <p:cNvSpPr/>
          <p:nvPr/>
        </p:nvSpPr>
        <p:spPr bwMode="auto">
          <a:xfrm>
            <a:off x="15877" y="4134271"/>
            <a:ext cx="1411411" cy="461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普通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请求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" name="直接箭头连接符 6"/>
          <p:cNvCxnSpPr>
            <a:endCxn id="8" idx="0"/>
          </p:cNvCxnSpPr>
          <p:nvPr/>
        </p:nvCxnSpPr>
        <p:spPr bwMode="auto">
          <a:xfrm>
            <a:off x="758194" y="4595936"/>
            <a:ext cx="850397" cy="11646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5106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280920" cy="132343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 dirty="0" smtClean="0">
                <a:solidFill>
                  <a:srgbClr val="3333FF"/>
                </a:solidFill>
                <a:ea typeface="楷体_GB2312" pitchFamily="49" charset="-122"/>
              </a:rPr>
              <a:t>检索小窍门</a:t>
            </a:r>
            <a:r>
              <a:rPr lang="en-US" altLang="zh-CN" sz="4400" b="1" dirty="0" smtClean="0">
                <a:solidFill>
                  <a:srgbClr val="3333FF"/>
                </a:solidFill>
                <a:ea typeface="楷体_GB2312" pitchFamily="49" charset="-122"/>
              </a:rPr>
              <a:t>----</a:t>
            </a:r>
            <a:r>
              <a:rPr lang="zh-CN" altLang="en-US" sz="3600" b="1" dirty="0" smtClean="0"/>
              <a:t>如何</a:t>
            </a:r>
            <a:r>
              <a:rPr lang="zh-CN" altLang="en-US" sz="3600" b="1" dirty="0"/>
              <a:t>正确</a:t>
            </a:r>
            <a:r>
              <a:rPr lang="zh-CN" altLang="en-US" sz="3600" b="1" dirty="0" smtClean="0"/>
              <a:t>选择出借馆，</a:t>
            </a:r>
            <a:endParaRPr lang="en-US" altLang="zh-CN" sz="3600" b="1" dirty="0" smtClean="0"/>
          </a:p>
          <a:p>
            <a:pPr eaLnBrk="1" hangingPunct="1"/>
            <a:r>
              <a:rPr lang="zh-CN" altLang="en-US" sz="3600" b="1" dirty="0" smtClean="0"/>
              <a:t>                            尽快</a:t>
            </a:r>
            <a:r>
              <a:rPr lang="zh-CN" altLang="en-US" sz="3600" b="1" dirty="0"/>
              <a:t>获取</a:t>
            </a:r>
            <a:r>
              <a:rPr lang="zh-CN" altLang="en-US" sz="3600" b="1" dirty="0" smtClean="0"/>
              <a:t>文献</a:t>
            </a:r>
            <a:endParaRPr lang="zh-CN" altLang="en-US" sz="4400" b="1" dirty="0">
              <a:solidFill>
                <a:srgbClr val="3333FF"/>
              </a:solidFill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910" y="2924944"/>
            <a:ext cx="7867030" cy="255454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读者</a:t>
            </a:r>
            <a:r>
              <a:rPr lang="zh-CN" altLang="en-US" sz="3200" dirty="0"/>
              <a:t>经过</a:t>
            </a:r>
            <a:r>
              <a:rPr lang="zh-CN" altLang="en-US" sz="3200" dirty="0" smtClean="0"/>
              <a:t>正确检索，可通过</a:t>
            </a:r>
            <a:r>
              <a:rPr lang="en-US" altLang="zh-CN" sz="3200" dirty="0" smtClean="0">
                <a:solidFill>
                  <a:srgbClr val="0000FF"/>
                </a:solidFill>
              </a:rPr>
              <a:t>balis</a:t>
            </a:r>
            <a:r>
              <a:rPr lang="zh-CN" altLang="en-US" sz="3200" dirty="0" smtClean="0"/>
              <a:t>系统向有馆藏的图书馆直接发送文献传递申请，不需要通过本校图书馆，这样更快捷。我校读者每年自主向外校申请文献</a:t>
            </a:r>
            <a:r>
              <a:rPr lang="en-US" altLang="zh-CN" sz="3200" dirty="0" smtClean="0"/>
              <a:t>3000</a:t>
            </a:r>
            <a:r>
              <a:rPr lang="zh-CN" altLang="en-US" sz="3200" dirty="0" smtClean="0"/>
              <a:t>多篇，居北京市前三名。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85496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280920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 dirty="0" smtClean="0">
                <a:solidFill>
                  <a:srgbClr val="3333FF"/>
                </a:solidFill>
                <a:ea typeface="楷体_GB2312" pitchFamily="49" charset="-122"/>
              </a:rPr>
              <a:t>检索小窍门：</a:t>
            </a:r>
            <a:endParaRPr lang="zh-CN" altLang="en-US" sz="4400" b="1" dirty="0">
              <a:solidFill>
                <a:srgbClr val="3333FF"/>
              </a:solidFill>
              <a:ea typeface="楷体_GB2312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348880"/>
            <a:ext cx="8340745" cy="3026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ts val="4000"/>
              </a:lnSpc>
              <a:buAutoNum type="arabicPeriod"/>
            </a:pPr>
            <a:r>
              <a:rPr lang="zh-CN" altLang="en-US" dirty="0"/>
              <a:t>使</a:t>
            </a:r>
            <a:r>
              <a:rPr lang="zh-CN" altLang="en-US" dirty="0" smtClean="0"/>
              <a:t>用</a:t>
            </a:r>
            <a:r>
              <a:rPr lang="en-US" altLang="zh-CN" dirty="0" smtClean="0"/>
              <a:t>balis</a:t>
            </a:r>
            <a:r>
              <a:rPr lang="zh-CN" altLang="en-US" dirty="0" smtClean="0"/>
              <a:t>文献传递服务平台，</a:t>
            </a:r>
            <a:endParaRPr lang="en-US" altLang="zh-CN" dirty="0" smtClean="0"/>
          </a:p>
          <a:p>
            <a:pPr marL="457200" indent="-457200">
              <a:lnSpc>
                <a:spcPts val="4000"/>
              </a:lnSpc>
              <a:buAutoNum type="arabicPeriod"/>
            </a:pPr>
            <a:r>
              <a:rPr lang="zh-CN" altLang="en-US" dirty="0" smtClean="0"/>
              <a:t>使用百度学术、必应等搜索引擎，检索、修正文献信息。</a:t>
            </a:r>
            <a:endParaRPr lang="en-US" altLang="zh-CN" dirty="0" smtClean="0"/>
          </a:p>
          <a:p>
            <a:pPr marL="457200" indent="-457200">
              <a:lnSpc>
                <a:spcPts val="4000"/>
              </a:lnSpc>
              <a:buFontTx/>
              <a:buAutoNum type="arabicPeriod"/>
            </a:pPr>
            <a:r>
              <a:rPr lang="zh-CN" altLang="en-US" b="1" dirty="0" smtClean="0"/>
              <a:t>会议论文、学位论文，检索国家图书馆、</a:t>
            </a:r>
            <a:r>
              <a:rPr lang="en-US" altLang="zh-CN" b="1" dirty="0" err="1" smtClean="0"/>
              <a:t>nstl</a:t>
            </a:r>
            <a:r>
              <a:rPr lang="zh-CN" altLang="en-US" b="1" dirty="0" smtClean="0"/>
              <a:t>等馆藏。</a:t>
            </a:r>
            <a:endParaRPr lang="en-US" altLang="zh-CN" b="1" dirty="0" smtClean="0"/>
          </a:p>
          <a:p>
            <a:pPr marL="457200" indent="-457200">
              <a:lnSpc>
                <a:spcPts val="4000"/>
              </a:lnSpc>
              <a:buFontTx/>
              <a:buAutoNum type="arabicPeriod"/>
            </a:pPr>
            <a:r>
              <a:rPr lang="zh-CN" altLang="en-US" b="1" dirty="0" smtClean="0"/>
              <a:t>图书馆的</a:t>
            </a:r>
            <a:r>
              <a:rPr lang="zh-CN" altLang="en-US" b="1" dirty="0" smtClean="0">
                <a:solidFill>
                  <a:srgbClr val="FF0000"/>
                </a:solidFill>
              </a:rPr>
              <a:t>百链数据库</a:t>
            </a:r>
            <a:r>
              <a:rPr lang="zh-CN" altLang="en-US" b="1" dirty="0" smtClean="0"/>
              <a:t>，可检索中外文文献，部分文章可</a:t>
            </a:r>
            <a:endParaRPr lang="en-US" altLang="zh-CN" b="1" dirty="0" smtClean="0"/>
          </a:p>
          <a:p>
            <a:pPr>
              <a:lnSpc>
                <a:spcPts val="4000"/>
              </a:lnSpc>
            </a:pPr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提供“</a:t>
            </a:r>
            <a:r>
              <a:rPr lang="zh-CN" altLang="en-US" b="1" dirty="0"/>
              <a:t>邮箱接收全文免费服务</a:t>
            </a:r>
            <a:r>
              <a:rPr lang="zh-CN" altLang="en-US" b="1" dirty="0" smtClean="0"/>
              <a:t>” 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379324"/>
            <a:ext cx="15335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6" y="3560012"/>
            <a:ext cx="2810905" cy="28213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" y="103009"/>
            <a:ext cx="9020629" cy="3231441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 bwMode="auto">
          <a:xfrm>
            <a:off x="8282580" y="332656"/>
            <a:ext cx="827584" cy="5040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380480" y="5877272"/>
            <a:ext cx="1584176" cy="504056"/>
          </a:xfrm>
          <a:prstGeom prst="ellipse">
            <a:avLst/>
          </a:prstGeom>
          <a:noFill/>
          <a:ln w="38100" cap="flat" cmpd="sng" algn="ctr">
            <a:solidFill>
              <a:srgbClr val="00964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385" y="3560012"/>
            <a:ext cx="5835044" cy="24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28" y="2780928"/>
            <a:ext cx="5832648" cy="3871885"/>
          </a:xfrm>
          <a:prstGeom prst="rect">
            <a:avLst/>
          </a:prstGeom>
          <a:noFill/>
          <a:ln w="12700">
            <a:solidFill>
              <a:srgbClr val="0096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7968"/>
            <a:ext cx="5678436" cy="136815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2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847" y="1412776"/>
            <a:ext cx="295465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四、接收原文</a:t>
            </a:r>
            <a:endParaRPr lang="zh-CN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6559" y="2205535"/>
            <a:ext cx="798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进入</a:t>
            </a:r>
            <a:r>
              <a:rPr lang="en-US" altLang="zh-CN" dirty="0" smtClean="0"/>
              <a:t>balis</a:t>
            </a:r>
            <a:r>
              <a:rPr lang="zh-CN" altLang="en-US" dirty="0" smtClean="0"/>
              <a:t>读者系统，在申请单查询 页面，直接下载全文。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3" y="2780927"/>
            <a:ext cx="8559800" cy="34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7596335" y="5232772"/>
            <a:ext cx="805075" cy="105343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圆角矩形 4"/>
          <p:cNvSpPr/>
          <p:nvPr/>
        </p:nvSpPr>
        <p:spPr bwMode="auto">
          <a:xfrm>
            <a:off x="280343" y="3933056"/>
            <a:ext cx="967532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1611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94" y="2204864"/>
            <a:ext cx="4921321" cy="100811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16" y="3501008"/>
            <a:ext cx="4956399" cy="2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268760"/>
            <a:ext cx="7366119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微信平台也可随时随地申请文献</a:t>
            </a:r>
            <a:endParaRPr lang="zh-CN" altLang="en-US" sz="4000" dirty="0">
              <a:solidFill>
                <a:srgbClr val="00B05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0477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743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" y="1772816"/>
            <a:ext cx="43148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42" y="27037"/>
            <a:ext cx="47815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842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57245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标注 3"/>
          <p:cNvSpPr/>
          <p:nvPr/>
        </p:nvSpPr>
        <p:spPr bwMode="auto">
          <a:xfrm>
            <a:off x="251520" y="2636912"/>
            <a:ext cx="3024336" cy="1077218"/>
          </a:xfrm>
          <a:prstGeom prst="rightArrow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3200" b="1" dirty="0" err="1" smtClean="0"/>
              <a:t>Balis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服务平台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814" y="1124744"/>
            <a:ext cx="877356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文献传递申请流程：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912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6" y="1124744"/>
            <a:ext cx="419564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340767"/>
            <a:ext cx="41433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011019" y="1268760"/>
            <a:ext cx="1441301" cy="504056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30660" y="5636543"/>
            <a:ext cx="2341140" cy="75986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046862" y="5157192"/>
            <a:ext cx="1584176" cy="576064"/>
          </a:xfrm>
          <a:prstGeom prst="ellipse">
            <a:avLst/>
          </a:prstGeom>
          <a:noFill/>
          <a:ln w="444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1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879475" y="21383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800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720566"/>
            <a:ext cx="9144000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4000" b="1" dirty="0" smtClean="0">
                <a:solidFill>
                  <a:srgbClr val="3333FF"/>
                </a:solidFill>
                <a:ea typeface="楷体_GB2312" pitchFamily="49" charset="-122"/>
              </a:rPr>
              <a:t>    balis</a:t>
            </a:r>
            <a:r>
              <a:rPr lang="zh-CN" altLang="en-US" sz="4000" b="1" dirty="0">
                <a:solidFill>
                  <a:srgbClr val="3333FF"/>
                </a:solidFill>
                <a:ea typeface="楷体_GB2312" pitchFamily="49" charset="-122"/>
              </a:rPr>
              <a:t>小结：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51520" y="1457127"/>
            <a:ext cx="8496944" cy="55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BALIS</a:t>
            </a:r>
            <a:r>
              <a:rPr lang="zh-CN" altLang="en-US" dirty="0">
                <a:solidFill>
                  <a:srgbClr val="000000"/>
                </a:solidFill>
              </a:rPr>
              <a:t>不受校园网</a:t>
            </a:r>
            <a:r>
              <a:rPr lang="en-US" altLang="zh-CN" dirty="0">
                <a:solidFill>
                  <a:srgbClr val="000000"/>
                </a:solidFill>
              </a:rPr>
              <a:t>IP</a:t>
            </a:r>
            <a:r>
              <a:rPr lang="zh-CN" altLang="en-US" dirty="0" smtClean="0">
                <a:solidFill>
                  <a:srgbClr val="000000"/>
                </a:solidFill>
              </a:rPr>
              <a:t>控制，且未与一卡通绑定。</a:t>
            </a:r>
            <a:endParaRPr lang="zh-CN" alt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dirty="0">
                <a:solidFill>
                  <a:srgbClr val="000000"/>
                </a:solidFill>
              </a:rPr>
              <a:t>BALIS</a:t>
            </a:r>
            <a:r>
              <a:rPr lang="zh-CN" altLang="en-US" dirty="0">
                <a:solidFill>
                  <a:srgbClr val="000000"/>
                </a:solidFill>
              </a:rPr>
              <a:t>原文传递范围：</a:t>
            </a:r>
            <a:r>
              <a:rPr lang="zh-CN" altLang="en-US" b="1" dirty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原则上</a:t>
            </a:r>
            <a:r>
              <a:rPr lang="zh-CN" altLang="en-US" dirty="0" smtClean="0">
                <a:solidFill>
                  <a:srgbClr val="000000"/>
                </a:solidFill>
              </a:rPr>
              <a:t>指</a:t>
            </a:r>
            <a:r>
              <a:rPr lang="en-US" altLang="zh-CN" dirty="0" smtClean="0">
                <a:solidFill>
                  <a:srgbClr val="000000"/>
                </a:solidFill>
              </a:rPr>
              <a:t>balis 96</a:t>
            </a:r>
            <a:r>
              <a:rPr lang="zh-CN" altLang="en-US" dirty="0" smtClean="0">
                <a:solidFill>
                  <a:srgbClr val="000000"/>
                </a:solidFill>
              </a:rPr>
              <a:t>家所有</a:t>
            </a:r>
            <a:r>
              <a:rPr lang="zh-CN" altLang="en-US" dirty="0">
                <a:solidFill>
                  <a:srgbClr val="000000"/>
                </a:solidFill>
              </a:rPr>
              <a:t>馆藏，包括纸本资源、电子</a:t>
            </a:r>
            <a:r>
              <a:rPr lang="zh-CN" altLang="en-US" dirty="0" smtClean="0">
                <a:solidFill>
                  <a:srgbClr val="000000"/>
                </a:solidFill>
              </a:rPr>
              <a:t>资源</a:t>
            </a:r>
            <a:r>
              <a:rPr lang="zh-CN" altLang="en-US" dirty="0">
                <a:solidFill>
                  <a:srgbClr val="000000"/>
                </a:solidFill>
              </a:rPr>
              <a:t>。</a:t>
            </a:r>
            <a:r>
              <a:rPr lang="zh-CN" altLang="en-US" b="1" dirty="0" smtClean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事实上</a:t>
            </a:r>
            <a:r>
              <a:rPr lang="en-US" altLang="zh-CN" b="1" dirty="0" smtClean="0">
                <a:solidFill>
                  <a:srgbClr val="33CC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----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altLang="zh-CN" b="1" dirty="0">
                <a:solidFill>
                  <a:srgbClr val="33CC33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US" altLang="zh-CN" b="1" dirty="0" smtClean="0">
                <a:solidFill>
                  <a:srgbClr val="33CC33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dirty="0" smtClean="0">
                <a:solidFill>
                  <a:srgbClr val="000000"/>
                </a:solidFill>
              </a:rPr>
              <a:t>可以</a:t>
            </a:r>
            <a:r>
              <a:rPr lang="zh-CN" altLang="en-US" dirty="0">
                <a:solidFill>
                  <a:srgbClr val="000000"/>
                </a:solidFill>
              </a:rPr>
              <a:t>获取全国各地的文献</a:t>
            </a:r>
            <a:r>
              <a:rPr lang="zh-CN" altLang="en-US" b="1" dirty="0">
                <a:solidFill>
                  <a:srgbClr val="000000"/>
                </a:solidFill>
              </a:rPr>
              <a:t>。</a:t>
            </a:r>
            <a:r>
              <a:rPr lang="zh-CN" altLang="en-US" sz="2800" b="1" dirty="0">
                <a:solidFill>
                  <a:srgbClr val="0000FF"/>
                </a:solidFill>
              </a:rPr>
              <a:t>方法如下：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     （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</a:rPr>
              <a:t>）</a:t>
            </a:r>
            <a:r>
              <a:rPr lang="zh-CN" altLang="en-US" b="1" dirty="0" smtClean="0">
                <a:solidFill>
                  <a:srgbClr val="FF0000"/>
                </a:solidFill>
              </a:rPr>
              <a:t>找不到的文献</a:t>
            </a:r>
            <a:r>
              <a:rPr lang="zh-CN" altLang="en-US" dirty="0" smtClean="0">
                <a:solidFill>
                  <a:srgbClr val="000000"/>
                </a:solidFill>
              </a:rPr>
              <a:t>可选择委托代查馆代查</a:t>
            </a:r>
            <a:r>
              <a:rPr lang="zh-CN" altLang="en-US" dirty="0">
                <a:solidFill>
                  <a:srgbClr val="000000"/>
                </a:solidFill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rgbClr val="000000"/>
                </a:solidFill>
              </a:rPr>
              <a:t>     （</a:t>
            </a:r>
            <a:r>
              <a:rPr lang="en-US" altLang="zh-CN" dirty="0">
                <a:solidFill>
                  <a:srgbClr val="000000"/>
                </a:solidFill>
              </a:rPr>
              <a:t>2</a:t>
            </a:r>
            <a:r>
              <a:rPr lang="zh-CN" altLang="en-US" dirty="0">
                <a:solidFill>
                  <a:srgbClr val="000000"/>
                </a:solidFill>
              </a:rPr>
              <a:t>）申请京外高校</a:t>
            </a:r>
            <a:r>
              <a:rPr lang="zh-CN" altLang="en-US" b="1" dirty="0">
                <a:solidFill>
                  <a:srgbClr val="FF0000"/>
                </a:solidFill>
              </a:rPr>
              <a:t>学位论文</a:t>
            </a:r>
            <a:r>
              <a:rPr lang="zh-CN" altLang="en-US" dirty="0" smtClean="0">
                <a:solidFill>
                  <a:srgbClr val="000000"/>
                </a:solidFill>
              </a:rPr>
              <a:t>，可</a:t>
            </a:r>
            <a:r>
              <a:rPr lang="zh-CN" altLang="en-US" dirty="0">
                <a:solidFill>
                  <a:srgbClr val="000000"/>
                </a:solidFill>
              </a:rPr>
              <a:t>通过委托代查馆</a:t>
            </a:r>
            <a:r>
              <a:rPr lang="zh-CN" altLang="en-US" dirty="0" smtClean="0">
                <a:solidFill>
                  <a:srgbClr val="000000"/>
                </a:solidFill>
              </a:rPr>
              <a:t>代查。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              </a:t>
            </a:r>
            <a:r>
              <a:rPr lang="zh-CN" altLang="en-US" dirty="0" smtClean="0">
                <a:solidFill>
                  <a:srgbClr val="000000"/>
                </a:solidFill>
              </a:rPr>
              <a:t>一定要</a:t>
            </a:r>
            <a:r>
              <a:rPr lang="zh-CN" altLang="en-US" b="1" dirty="0" smtClean="0">
                <a:solidFill>
                  <a:srgbClr val="FF0000"/>
                </a:solidFill>
              </a:rPr>
              <a:t>分期分批</a:t>
            </a:r>
            <a:r>
              <a:rPr lang="zh-CN" altLang="en-US" dirty="0">
                <a:solidFill>
                  <a:srgbClr val="000000"/>
                </a:solidFill>
              </a:rPr>
              <a:t>提交申请</a:t>
            </a:r>
            <a:r>
              <a:rPr lang="zh-CN" altLang="en-US" dirty="0" smtClean="0">
                <a:solidFill>
                  <a:srgbClr val="000000"/>
                </a:solidFill>
              </a:rPr>
              <a:t>。（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一篇学位论文提交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3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次</a:t>
            </a:r>
            <a:r>
              <a:rPr lang="zh-CN" altLang="en-US" dirty="0" smtClean="0">
                <a:solidFill>
                  <a:srgbClr val="000000"/>
                </a:solidFill>
              </a:rPr>
              <a:t>）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3. </a:t>
            </a:r>
            <a:r>
              <a:rPr lang="zh-CN" altLang="en-US" dirty="0">
                <a:solidFill>
                  <a:srgbClr val="000000"/>
                </a:solidFill>
              </a:rPr>
              <a:t>检索</a:t>
            </a:r>
            <a:r>
              <a:rPr lang="zh-CN" altLang="en-US" dirty="0" smtClean="0">
                <a:solidFill>
                  <a:srgbClr val="000000"/>
                </a:solidFill>
              </a:rPr>
              <a:t>时，如果</a:t>
            </a:r>
            <a:r>
              <a:rPr lang="zh-CN" altLang="en-US" dirty="0">
                <a:solidFill>
                  <a:srgbClr val="000000"/>
                </a:solidFill>
              </a:rPr>
              <a:t>期刊</a:t>
            </a:r>
            <a:r>
              <a:rPr lang="zh-CN" altLang="en-US" dirty="0" smtClean="0">
                <a:solidFill>
                  <a:srgbClr val="000000"/>
                </a:solidFill>
              </a:rPr>
              <a:t>名或篇名中有 逗号、冒号</a:t>
            </a:r>
            <a:r>
              <a:rPr lang="zh-CN" altLang="en-US" dirty="0">
                <a:solidFill>
                  <a:srgbClr val="000000"/>
                </a:solidFill>
              </a:rPr>
              <a:t>等，选取其前面部分即可。如</a:t>
            </a:r>
            <a:r>
              <a:rPr lang="zh-CN" altLang="en-US" sz="1800" dirty="0">
                <a:solidFill>
                  <a:srgbClr val="000000"/>
                </a:solidFill>
              </a:rPr>
              <a:t>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1600" dirty="0"/>
              <a:t> </a:t>
            </a:r>
            <a:r>
              <a:rPr lang="en-US" altLang="zh-CN" sz="2000" b="1" dirty="0"/>
              <a:t>International journal of innovative computing, </a:t>
            </a:r>
            <a:r>
              <a:rPr lang="en-US" altLang="zh-CN" sz="2000" b="1" dirty="0" smtClean="0"/>
              <a:t>information </a:t>
            </a:r>
            <a:r>
              <a:rPr lang="en-US" altLang="zh-CN" sz="2000" b="1" dirty="0"/>
              <a:t>&amp; control</a:t>
            </a:r>
            <a:endParaRPr lang="en-US" altLang="zh-CN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0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zh-CN" altLang="en-US" sz="1800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3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3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25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9" t="71322" r="-8357" b="-407"/>
          <a:stretch>
            <a:fillRect/>
          </a:stretch>
        </p:blipFill>
        <p:spPr>
          <a:xfrm>
            <a:off x="8255134" y="4537024"/>
            <a:ext cx="1653760" cy="1495976"/>
          </a:xfrm>
          <a:custGeom>
            <a:avLst/>
            <a:gdLst>
              <a:gd name="connsiteX0" fmla="*/ 1674642 w 2205013"/>
              <a:gd name="connsiteY0" fmla="*/ 0 h 1994634"/>
              <a:gd name="connsiteX1" fmla="*/ 2205013 w 2205013"/>
              <a:gd name="connsiteY1" fmla="*/ 1994634 h 1994634"/>
              <a:gd name="connsiteX2" fmla="*/ 1089 w 2205013"/>
              <a:gd name="connsiteY2" fmla="*/ 1994634 h 1994634"/>
              <a:gd name="connsiteX3" fmla="*/ 0 w 2205013"/>
              <a:gd name="connsiteY3" fmla="*/ 1966756 h 1994634"/>
              <a:gd name="connsiteX4" fmla="*/ 1185654 w 2205013"/>
              <a:gd name="connsiteY4" fmla="*/ 1966756 h 1994634"/>
              <a:gd name="connsiteX5" fmla="*/ 1185654 w 2205013"/>
              <a:gd name="connsiteY5" fmla="*/ 223226 h 1994634"/>
              <a:gd name="connsiteX6" fmla="*/ 1674642 w 2205013"/>
              <a:gd name="connsiteY6" fmla="*/ 0 h 199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13" h="1994634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" t="71939" r="89004" b="-87"/>
          <a:stretch>
            <a:fillRect/>
          </a:stretch>
        </p:blipFill>
        <p:spPr>
          <a:xfrm>
            <a:off x="-578789" y="4568784"/>
            <a:ext cx="1581128" cy="1447775"/>
          </a:xfrm>
          <a:custGeom>
            <a:avLst/>
            <a:gdLst>
              <a:gd name="connsiteX0" fmla="*/ 290393 w 2108170"/>
              <a:gd name="connsiteY0" fmla="*/ 0 h 1930367"/>
              <a:gd name="connsiteX1" fmla="*/ 766954 w 2108170"/>
              <a:gd name="connsiteY1" fmla="*/ 205808 h 1930367"/>
              <a:gd name="connsiteX2" fmla="*/ 766954 w 2108170"/>
              <a:gd name="connsiteY2" fmla="*/ 1924412 h 1930367"/>
              <a:gd name="connsiteX3" fmla="*/ 2107306 w 2108170"/>
              <a:gd name="connsiteY3" fmla="*/ 1924412 h 1930367"/>
              <a:gd name="connsiteX4" fmla="*/ 2108170 w 2108170"/>
              <a:gd name="connsiteY4" fmla="*/ 1930367 h 1930367"/>
              <a:gd name="connsiteX5" fmla="*/ 18474 w 2108170"/>
              <a:gd name="connsiteY5" fmla="*/ 1923204 h 1930367"/>
              <a:gd name="connsiteX6" fmla="*/ 290393 w 2108170"/>
              <a:gd name="connsiteY6" fmla="*/ 0 h 19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170" h="1930367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5375910" y="1796415"/>
            <a:ext cx="322853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191412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大学数字图书馆国际合作计划”(China Academic Digital Associative Library, CADAL) 由国家投资建设，作为教育部“211”重点工程，由浙江大学联合国内外的高等院校、科研机构共同承担。</a:t>
            </a:r>
          </a:p>
        </p:txBody>
      </p:sp>
      <p:sp>
        <p:nvSpPr>
          <p:cNvPr id="17" name="椭圆 16"/>
          <p:cNvSpPr/>
          <p:nvPr/>
        </p:nvSpPr>
        <p:spPr>
          <a:xfrm>
            <a:off x="4793246" y="1796530"/>
            <a:ext cx="534863" cy="534863"/>
          </a:xfrm>
          <a:prstGeom prst="ellipse">
            <a:avLst/>
          </a:prstGeom>
          <a:solidFill>
            <a:srgbClr val="8E4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9" name="椭圆 38"/>
          <p:cNvSpPr/>
          <p:nvPr/>
        </p:nvSpPr>
        <p:spPr>
          <a:xfrm>
            <a:off x="4794198" y="3040543"/>
            <a:ext cx="534863" cy="534863"/>
          </a:xfrm>
          <a:prstGeom prst="ellips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2" name="椭圆 41"/>
          <p:cNvSpPr/>
          <p:nvPr/>
        </p:nvSpPr>
        <p:spPr>
          <a:xfrm>
            <a:off x="4843252" y="4414144"/>
            <a:ext cx="534863" cy="534863"/>
          </a:xfrm>
          <a:prstGeom prst="ellipse">
            <a:avLst/>
          </a:prstGeom>
          <a:solidFill>
            <a:srgbClr val="E9C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7" name="任意多边形 56"/>
          <p:cNvSpPr/>
          <p:nvPr/>
        </p:nvSpPr>
        <p:spPr>
          <a:xfrm>
            <a:off x="5079490" y="1812545"/>
            <a:ext cx="249410" cy="531230"/>
          </a:xfrm>
          <a:custGeom>
            <a:avLst/>
            <a:gdLst>
              <a:gd name="connsiteX0" fmla="*/ 0 w 332547"/>
              <a:gd name="connsiteY0" fmla="*/ 0 h 708306"/>
              <a:gd name="connsiteX1" fmla="*/ 47834 w 332547"/>
              <a:gd name="connsiteY1" fmla="*/ 4822 h 708306"/>
              <a:gd name="connsiteX2" fmla="*/ 332547 w 332547"/>
              <a:gd name="connsiteY2" fmla="*/ 354153 h 708306"/>
              <a:gd name="connsiteX3" fmla="*/ 47834 w 332547"/>
              <a:gd name="connsiteY3" fmla="*/ 703484 h 708306"/>
              <a:gd name="connsiteX4" fmla="*/ 0 w 332547"/>
              <a:gd name="connsiteY4" fmla="*/ 708306 h 7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47" h="708306">
                <a:moveTo>
                  <a:pt x="0" y="0"/>
                </a:moveTo>
                <a:lnTo>
                  <a:pt x="47834" y="4822"/>
                </a:lnTo>
                <a:cubicBezTo>
                  <a:pt x="210320" y="38072"/>
                  <a:pt x="332547" y="181838"/>
                  <a:pt x="332547" y="354153"/>
                </a:cubicBezTo>
                <a:cubicBezTo>
                  <a:pt x="332547" y="526468"/>
                  <a:pt x="210320" y="670234"/>
                  <a:pt x="47834" y="703484"/>
                </a:cubicBezTo>
                <a:lnTo>
                  <a:pt x="0" y="70830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5" name="任意多边形 54"/>
          <p:cNvSpPr/>
          <p:nvPr/>
        </p:nvSpPr>
        <p:spPr>
          <a:xfrm>
            <a:off x="5078062" y="3044422"/>
            <a:ext cx="249410" cy="531230"/>
          </a:xfrm>
          <a:custGeom>
            <a:avLst/>
            <a:gdLst>
              <a:gd name="connsiteX0" fmla="*/ 0 w 332547"/>
              <a:gd name="connsiteY0" fmla="*/ 0 h 708306"/>
              <a:gd name="connsiteX1" fmla="*/ 47834 w 332547"/>
              <a:gd name="connsiteY1" fmla="*/ 4822 h 708306"/>
              <a:gd name="connsiteX2" fmla="*/ 332547 w 332547"/>
              <a:gd name="connsiteY2" fmla="*/ 354153 h 708306"/>
              <a:gd name="connsiteX3" fmla="*/ 47834 w 332547"/>
              <a:gd name="connsiteY3" fmla="*/ 703484 h 708306"/>
              <a:gd name="connsiteX4" fmla="*/ 0 w 332547"/>
              <a:gd name="connsiteY4" fmla="*/ 708306 h 7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47" h="708306">
                <a:moveTo>
                  <a:pt x="0" y="0"/>
                </a:moveTo>
                <a:lnTo>
                  <a:pt x="47834" y="4822"/>
                </a:lnTo>
                <a:cubicBezTo>
                  <a:pt x="210320" y="38072"/>
                  <a:pt x="332547" y="181838"/>
                  <a:pt x="332547" y="354153"/>
                </a:cubicBezTo>
                <a:cubicBezTo>
                  <a:pt x="332547" y="526468"/>
                  <a:pt x="210320" y="670234"/>
                  <a:pt x="47834" y="703484"/>
                </a:cubicBezTo>
                <a:lnTo>
                  <a:pt x="0" y="70830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4" name="任意多边形 53"/>
          <p:cNvSpPr/>
          <p:nvPr/>
        </p:nvSpPr>
        <p:spPr>
          <a:xfrm>
            <a:off x="5126164" y="4414423"/>
            <a:ext cx="249410" cy="531230"/>
          </a:xfrm>
          <a:custGeom>
            <a:avLst/>
            <a:gdLst>
              <a:gd name="connsiteX0" fmla="*/ 0 w 332547"/>
              <a:gd name="connsiteY0" fmla="*/ 0 h 708306"/>
              <a:gd name="connsiteX1" fmla="*/ 47834 w 332547"/>
              <a:gd name="connsiteY1" fmla="*/ 4822 h 708306"/>
              <a:gd name="connsiteX2" fmla="*/ 332547 w 332547"/>
              <a:gd name="connsiteY2" fmla="*/ 354153 h 708306"/>
              <a:gd name="connsiteX3" fmla="*/ 47834 w 332547"/>
              <a:gd name="connsiteY3" fmla="*/ 703484 h 708306"/>
              <a:gd name="connsiteX4" fmla="*/ 0 w 332547"/>
              <a:gd name="connsiteY4" fmla="*/ 708306 h 7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47" h="708306">
                <a:moveTo>
                  <a:pt x="0" y="0"/>
                </a:moveTo>
                <a:lnTo>
                  <a:pt x="47834" y="4822"/>
                </a:lnTo>
                <a:cubicBezTo>
                  <a:pt x="210320" y="38072"/>
                  <a:pt x="332547" y="181838"/>
                  <a:pt x="332547" y="354153"/>
                </a:cubicBezTo>
                <a:cubicBezTo>
                  <a:pt x="332547" y="526468"/>
                  <a:pt x="210320" y="670234"/>
                  <a:pt x="47834" y="703484"/>
                </a:cubicBezTo>
                <a:lnTo>
                  <a:pt x="0" y="70830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7" name="文本框 46"/>
          <p:cNvSpPr txBox="1"/>
          <p:nvPr/>
        </p:nvSpPr>
        <p:spPr>
          <a:xfrm>
            <a:off x="4831489" y="1930152"/>
            <a:ext cx="54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zh-CN" altLang="en-US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831516" y="3169349"/>
            <a:ext cx="54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zh-CN" altLang="en-US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883904" y="4542054"/>
            <a:ext cx="54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zh-CN" altLang="en-US" sz="1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8292" y="3044191"/>
            <a:ext cx="308214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191412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CADAL数字图书馆的全文数据库总量达250万册（件），主要来源于国内外研究型大学的馆藏文献，囊括中外文图书、音视频资料以及报刊论文等重要文献，其中从国外、境外组织的英文图书逾50万册进行数字化加工。</a:t>
            </a:r>
            <a:r>
              <a:rPr lang="en-US" altLang="zh-CN" sz="1200" b="1" dirty="0">
                <a:solidFill>
                  <a:srgbClr val="191412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28297" y="4414362"/>
            <a:ext cx="317614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191412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这是一个以数字化图书期刊为主、覆盖所有重点学科的学术文献资源体系。我校作为参建单位之一，已按IP范围开通数字资源服务，其中我校图书馆所藏2102册古籍、1279册民国铁路史料图书的电子版在这个平台上都可以全文阅读！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59632" y="1140619"/>
            <a:ext cx="6755606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100" b="1" dirty="0">
                <a:solidFill>
                  <a:srgbClr val="191412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  <a:r>
              <a:rPr lang="en-US" altLang="x-none" sz="21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CADAL数字图书馆</a:t>
            </a:r>
            <a:r>
              <a:rPr lang="en-US" altLang="x-none" sz="2100" b="1" dirty="0">
                <a:solidFill>
                  <a:srgbClr val="191412"/>
                </a:solidFill>
                <a:latin typeface="Batang" panose="02030600000101010101" charset="-127"/>
                <a:ea typeface="Batang" panose="02030600000101010101" charset="-127"/>
                <a:sym typeface="微软雅黑" panose="020B0503020204020204" charset="-122"/>
              </a:rPr>
              <a:t>是什么？</a:t>
            </a:r>
          </a:p>
        </p:txBody>
      </p:sp>
      <p:sp>
        <p:nvSpPr>
          <p:cNvPr id="34" name="泪滴形 33"/>
          <p:cNvSpPr/>
          <p:nvPr/>
        </p:nvSpPr>
        <p:spPr>
          <a:xfrm>
            <a:off x="431959" y="1140619"/>
            <a:ext cx="427673" cy="427673"/>
          </a:xfrm>
          <a:prstGeom prst="teardrop">
            <a:avLst/>
          </a:prstGeom>
          <a:blipFill rotWithShape="1">
            <a:blip r:embed="rId3"/>
            <a:stretch>
              <a:fillRect/>
            </a:stretch>
          </a:blipFill>
          <a:ln w="44450">
            <a:solidFill>
              <a:srgbClr val="F9F8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" y="2003440"/>
            <a:ext cx="4134139" cy="34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9" t="71322" r="-8357" b="-407"/>
          <a:stretch>
            <a:fillRect/>
          </a:stretch>
        </p:blipFill>
        <p:spPr>
          <a:xfrm>
            <a:off x="8255134" y="4537024"/>
            <a:ext cx="1653760" cy="1495976"/>
          </a:xfrm>
          <a:custGeom>
            <a:avLst/>
            <a:gdLst>
              <a:gd name="connsiteX0" fmla="*/ 1674642 w 2205013"/>
              <a:gd name="connsiteY0" fmla="*/ 0 h 1994634"/>
              <a:gd name="connsiteX1" fmla="*/ 2205013 w 2205013"/>
              <a:gd name="connsiteY1" fmla="*/ 1994634 h 1994634"/>
              <a:gd name="connsiteX2" fmla="*/ 1089 w 2205013"/>
              <a:gd name="connsiteY2" fmla="*/ 1994634 h 1994634"/>
              <a:gd name="connsiteX3" fmla="*/ 0 w 2205013"/>
              <a:gd name="connsiteY3" fmla="*/ 1966756 h 1994634"/>
              <a:gd name="connsiteX4" fmla="*/ 1185654 w 2205013"/>
              <a:gd name="connsiteY4" fmla="*/ 1966756 h 1994634"/>
              <a:gd name="connsiteX5" fmla="*/ 1185654 w 2205013"/>
              <a:gd name="connsiteY5" fmla="*/ 223226 h 1994634"/>
              <a:gd name="connsiteX6" fmla="*/ 1674642 w 2205013"/>
              <a:gd name="connsiteY6" fmla="*/ 0 h 199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13" h="1994634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" t="71939" r="89004" b="-87"/>
          <a:stretch>
            <a:fillRect/>
          </a:stretch>
        </p:blipFill>
        <p:spPr>
          <a:xfrm>
            <a:off x="-578789" y="4568784"/>
            <a:ext cx="1581128" cy="1447775"/>
          </a:xfrm>
          <a:custGeom>
            <a:avLst/>
            <a:gdLst>
              <a:gd name="connsiteX0" fmla="*/ 290393 w 2108170"/>
              <a:gd name="connsiteY0" fmla="*/ 0 h 1930367"/>
              <a:gd name="connsiteX1" fmla="*/ 766954 w 2108170"/>
              <a:gd name="connsiteY1" fmla="*/ 205808 h 1930367"/>
              <a:gd name="connsiteX2" fmla="*/ 766954 w 2108170"/>
              <a:gd name="connsiteY2" fmla="*/ 1924412 h 1930367"/>
              <a:gd name="connsiteX3" fmla="*/ 2107306 w 2108170"/>
              <a:gd name="connsiteY3" fmla="*/ 1924412 h 1930367"/>
              <a:gd name="connsiteX4" fmla="*/ 2108170 w 2108170"/>
              <a:gd name="connsiteY4" fmla="*/ 1930367 h 1930367"/>
              <a:gd name="connsiteX5" fmla="*/ 18474 w 2108170"/>
              <a:gd name="connsiteY5" fmla="*/ 1923204 h 1930367"/>
              <a:gd name="connsiteX6" fmla="*/ 290393 w 2108170"/>
              <a:gd name="connsiteY6" fmla="*/ 0 h 19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170" h="1930367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</p:spPr>
      </p:pic>
      <p:sp>
        <p:nvSpPr>
          <p:cNvPr id="18" name="圆角矩形 12"/>
          <p:cNvSpPr/>
          <p:nvPr/>
        </p:nvSpPr>
        <p:spPr>
          <a:xfrm>
            <a:off x="5008888" y="2499986"/>
            <a:ext cx="3191321" cy="41745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700">
            <a:solidFill>
              <a:srgbClr val="9DC3E6"/>
            </a:solidFill>
          </a:ln>
        </p:spPr>
        <p:txBody>
          <a:bodyPr anchor="ctr"/>
          <a:lstStyle/>
          <a:p>
            <a:pPr algn="ctr" defTabSz="685800" eaLnBrk="1" hangingPunct="1">
              <a:defRPr/>
            </a:pPr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圆角矩形 12"/>
          <p:cNvSpPr/>
          <p:nvPr/>
        </p:nvSpPr>
        <p:spPr>
          <a:xfrm>
            <a:off x="992107" y="3844823"/>
            <a:ext cx="3248560" cy="45719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700">
            <a:solidFill>
              <a:srgbClr val="9DC3E6"/>
            </a:solidFill>
          </a:ln>
        </p:spPr>
        <p:txBody>
          <a:bodyPr anchor="ctr"/>
          <a:lstStyle/>
          <a:p>
            <a:pPr algn="ctr" defTabSz="685800" eaLnBrk="1" hangingPunct="1">
              <a:defRPr/>
            </a:pPr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5017" y="4568784"/>
            <a:ext cx="274565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prstClr val="black"/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4984111" y="200841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专业参考书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2339" y="402519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公共课教材习题集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7" y="1767316"/>
            <a:ext cx="1491661" cy="19428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05" y="1772816"/>
            <a:ext cx="1465845" cy="19373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97" y="2631149"/>
            <a:ext cx="1158167" cy="15223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60" y="2631150"/>
            <a:ext cx="1151816" cy="15244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61" y="4281415"/>
            <a:ext cx="1224904" cy="15244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97" y="4281415"/>
            <a:ext cx="1166444" cy="15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9" t="71322" r="-8357" b="-407"/>
          <a:stretch>
            <a:fillRect/>
          </a:stretch>
        </p:blipFill>
        <p:spPr>
          <a:xfrm>
            <a:off x="8255134" y="4537024"/>
            <a:ext cx="1653760" cy="1495976"/>
          </a:xfrm>
          <a:custGeom>
            <a:avLst/>
            <a:gdLst>
              <a:gd name="connsiteX0" fmla="*/ 1674642 w 2205013"/>
              <a:gd name="connsiteY0" fmla="*/ 0 h 1994634"/>
              <a:gd name="connsiteX1" fmla="*/ 2205013 w 2205013"/>
              <a:gd name="connsiteY1" fmla="*/ 1994634 h 1994634"/>
              <a:gd name="connsiteX2" fmla="*/ 1089 w 2205013"/>
              <a:gd name="connsiteY2" fmla="*/ 1994634 h 1994634"/>
              <a:gd name="connsiteX3" fmla="*/ 0 w 2205013"/>
              <a:gd name="connsiteY3" fmla="*/ 1966756 h 1994634"/>
              <a:gd name="connsiteX4" fmla="*/ 1185654 w 2205013"/>
              <a:gd name="connsiteY4" fmla="*/ 1966756 h 1994634"/>
              <a:gd name="connsiteX5" fmla="*/ 1185654 w 2205013"/>
              <a:gd name="connsiteY5" fmla="*/ 223226 h 1994634"/>
              <a:gd name="connsiteX6" fmla="*/ 1674642 w 2205013"/>
              <a:gd name="connsiteY6" fmla="*/ 0 h 199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13" h="1994634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" t="71939" r="89004" b="-87"/>
          <a:stretch>
            <a:fillRect/>
          </a:stretch>
        </p:blipFill>
        <p:spPr>
          <a:xfrm>
            <a:off x="-578789" y="4568784"/>
            <a:ext cx="1581128" cy="1447775"/>
          </a:xfrm>
          <a:custGeom>
            <a:avLst/>
            <a:gdLst>
              <a:gd name="connsiteX0" fmla="*/ 290393 w 2108170"/>
              <a:gd name="connsiteY0" fmla="*/ 0 h 1930367"/>
              <a:gd name="connsiteX1" fmla="*/ 766954 w 2108170"/>
              <a:gd name="connsiteY1" fmla="*/ 205808 h 1930367"/>
              <a:gd name="connsiteX2" fmla="*/ 766954 w 2108170"/>
              <a:gd name="connsiteY2" fmla="*/ 1924412 h 1930367"/>
              <a:gd name="connsiteX3" fmla="*/ 2107306 w 2108170"/>
              <a:gd name="connsiteY3" fmla="*/ 1924412 h 1930367"/>
              <a:gd name="connsiteX4" fmla="*/ 2108170 w 2108170"/>
              <a:gd name="connsiteY4" fmla="*/ 1930367 h 1930367"/>
              <a:gd name="connsiteX5" fmla="*/ 18474 w 2108170"/>
              <a:gd name="connsiteY5" fmla="*/ 1923204 h 1930367"/>
              <a:gd name="connsiteX6" fmla="*/ 290393 w 2108170"/>
              <a:gd name="connsiteY6" fmla="*/ 0 h 19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170" h="1930367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</p:spPr>
      </p:pic>
      <p:sp>
        <p:nvSpPr>
          <p:cNvPr id="18" name="圆角矩形 12"/>
          <p:cNvSpPr/>
          <p:nvPr/>
        </p:nvSpPr>
        <p:spPr>
          <a:xfrm>
            <a:off x="4952705" y="2375778"/>
            <a:ext cx="3191321" cy="41745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700">
            <a:solidFill>
              <a:srgbClr val="9DC3E6"/>
            </a:solidFill>
          </a:ln>
        </p:spPr>
        <p:txBody>
          <a:bodyPr anchor="ctr"/>
          <a:lstStyle/>
          <a:p>
            <a:pPr algn="ctr" defTabSz="685800" eaLnBrk="1" hangingPunct="1">
              <a:defRPr/>
            </a:pPr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93" y="2996953"/>
            <a:ext cx="3275533" cy="2288060"/>
          </a:xfrm>
          <a:prstGeom prst="rect">
            <a:avLst/>
          </a:prstGeom>
        </p:spPr>
      </p:pic>
      <p:sp>
        <p:nvSpPr>
          <p:cNvPr id="7" name="圆角矩形 12"/>
          <p:cNvSpPr/>
          <p:nvPr/>
        </p:nvSpPr>
        <p:spPr>
          <a:xfrm>
            <a:off x="1002339" y="5103070"/>
            <a:ext cx="3191321" cy="41745"/>
          </a:xfrm>
          <a:prstGeom prst="roundRect">
            <a:avLst>
              <a:gd name="adj" fmla="val 16667"/>
            </a:avLst>
          </a:prstGeom>
          <a:solidFill>
            <a:srgbClr val="9DC3E6"/>
          </a:solidFill>
          <a:ln w="12700">
            <a:solidFill>
              <a:srgbClr val="9DC3E6"/>
            </a:solidFill>
          </a:ln>
        </p:spPr>
        <p:txBody>
          <a:bodyPr anchor="ctr"/>
          <a:lstStyle/>
          <a:p>
            <a:pPr algn="ctr" defTabSz="685800" eaLnBrk="1" hangingPunct="1">
              <a:defRPr/>
            </a:pPr>
            <a:endParaRPr lang="zh-CN" altLang="zh-CN" sz="13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4949" y="4537268"/>
            <a:ext cx="274565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solidFill>
                  <a:prstClr val="black"/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4868493" y="1914113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prstClr val="black"/>
                </a:solidFill>
                <a:latin typeface="华文细黑" panose="02010600040101010101" charset="-122"/>
                <a:ea typeface="华文细黑" panose="02010600040101010101" charset="-122"/>
              </a:rPr>
              <a:t>二十余万古籍在线品读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89" y="1496140"/>
            <a:ext cx="1278031" cy="16799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51" y="1525999"/>
            <a:ext cx="1265128" cy="16587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51" y="3294260"/>
            <a:ext cx="1265128" cy="15866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17" y="3294260"/>
            <a:ext cx="1206903" cy="15971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17138" y="526299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人文社科经典名著</a:t>
            </a:r>
          </a:p>
        </p:txBody>
      </p:sp>
    </p:spTree>
    <p:extLst>
      <p:ext uri="{BB962C8B-B14F-4D97-AF65-F5344CB8AC3E}">
        <p14:creationId xmlns:p14="http://schemas.microsoft.com/office/powerpoint/2010/main" val="6396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9" t="71322" r="-8357" b="-407"/>
          <a:stretch>
            <a:fillRect/>
          </a:stretch>
        </p:blipFill>
        <p:spPr>
          <a:xfrm>
            <a:off x="8255134" y="4537024"/>
            <a:ext cx="1653760" cy="1495976"/>
          </a:xfrm>
          <a:custGeom>
            <a:avLst/>
            <a:gdLst>
              <a:gd name="connsiteX0" fmla="*/ 1674642 w 2205013"/>
              <a:gd name="connsiteY0" fmla="*/ 0 h 1994634"/>
              <a:gd name="connsiteX1" fmla="*/ 2205013 w 2205013"/>
              <a:gd name="connsiteY1" fmla="*/ 1994634 h 1994634"/>
              <a:gd name="connsiteX2" fmla="*/ 1089 w 2205013"/>
              <a:gd name="connsiteY2" fmla="*/ 1994634 h 1994634"/>
              <a:gd name="connsiteX3" fmla="*/ 0 w 2205013"/>
              <a:gd name="connsiteY3" fmla="*/ 1966756 h 1994634"/>
              <a:gd name="connsiteX4" fmla="*/ 1185654 w 2205013"/>
              <a:gd name="connsiteY4" fmla="*/ 1966756 h 1994634"/>
              <a:gd name="connsiteX5" fmla="*/ 1185654 w 2205013"/>
              <a:gd name="connsiteY5" fmla="*/ 223226 h 1994634"/>
              <a:gd name="connsiteX6" fmla="*/ 1674642 w 2205013"/>
              <a:gd name="connsiteY6" fmla="*/ 0 h 199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5013" h="1994634">
                <a:moveTo>
                  <a:pt x="1674642" y="0"/>
                </a:moveTo>
                <a:cubicBezTo>
                  <a:pt x="2023305" y="618115"/>
                  <a:pt x="2205013" y="1301490"/>
                  <a:pt x="2205013" y="1994634"/>
                </a:cubicBezTo>
                <a:lnTo>
                  <a:pt x="1089" y="1994634"/>
                </a:lnTo>
                <a:lnTo>
                  <a:pt x="0" y="1966756"/>
                </a:lnTo>
                <a:lnTo>
                  <a:pt x="1185654" y="1966756"/>
                </a:lnTo>
                <a:lnTo>
                  <a:pt x="1185654" y="223226"/>
                </a:lnTo>
                <a:lnTo>
                  <a:pt x="1674642" y="0"/>
                </a:lnTo>
                <a:close/>
              </a:path>
            </a:pathLst>
          </a:cu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8" t="71939" r="89004" b="-87"/>
          <a:stretch>
            <a:fillRect/>
          </a:stretch>
        </p:blipFill>
        <p:spPr>
          <a:xfrm>
            <a:off x="-578789" y="4568784"/>
            <a:ext cx="1581128" cy="1447775"/>
          </a:xfrm>
          <a:custGeom>
            <a:avLst/>
            <a:gdLst>
              <a:gd name="connsiteX0" fmla="*/ 290393 w 2108170"/>
              <a:gd name="connsiteY0" fmla="*/ 0 h 1930367"/>
              <a:gd name="connsiteX1" fmla="*/ 766954 w 2108170"/>
              <a:gd name="connsiteY1" fmla="*/ 205808 h 1930367"/>
              <a:gd name="connsiteX2" fmla="*/ 766954 w 2108170"/>
              <a:gd name="connsiteY2" fmla="*/ 1924412 h 1930367"/>
              <a:gd name="connsiteX3" fmla="*/ 2107306 w 2108170"/>
              <a:gd name="connsiteY3" fmla="*/ 1924412 h 1930367"/>
              <a:gd name="connsiteX4" fmla="*/ 2108170 w 2108170"/>
              <a:gd name="connsiteY4" fmla="*/ 1930367 h 1930367"/>
              <a:gd name="connsiteX5" fmla="*/ 18474 w 2108170"/>
              <a:gd name="connsiteY5" fmla="*/ 1923204 h 1930367"/>
              <a:gd name="connsiteX6" fmla="*/ 290393 w 2108170"/>
              <a:gd name="connsiteY6" fmla="*/ 0 h 193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170" h="1930367">
                <a:moveTo>
                  <a:pt x="290393" y="0"/>
                </a:moveTo>
                <a:lnTo>
                  <a:pt x="766954" y="205808"/>
                </a:lnTo>
                <a:lnTo>
                  <a:pt x="766954" y="1924412"/>
                </a:lnTo>
                <a:lnTo>
                  <a:pt x="2107306" y="1924412"/>
                </a:lnTo>
                <a:lnTo>
                  <a:pt x="2108170" y="1930367"/>
                </a:lnTo>
                <a:lnTo>
                  <a:pt x="18474" y="1923204"/>
                </a:lnTo>
                <a:cubicBezTo>
                  <a:pt x="-43113" y="1257951"/>
                  <a:pt x="49720" y="601369"/>
                  <a:pt x="290393" y="0"/>
                </a:cubicBezTo>
                <a:close/>
              </a:path>
            </a:pathLst>
          </a:custGeom>
        </p:spPr>
      </p:pic>
      <p:cxnSp>
        <p:nvCxnSpPr>
          <p:cNvPr id="20" name="直接连接符 19"/>
          <p:cNvCxnSpPr/>
          <p:nvPr/>
        </p:nvCxnSpPr>
        <p:spPr>
          <a:xfrm>
            <a:off x="5234408" y="3573016"/>
            <a:ext cx="3658072" cy="0"/>
          </a:xfrm>
          <a:prstGeom prst="line">
            <a:avLst/>
          </a:prstGeom>
          <a:ln w="38100">
            <a:solidFill>
              <a:srgbClr val="196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755576" y="2420888"/>
            <a:ext cx="3672408" cy="15698"/>
          </a:xfrm>
          <a:prstGeom prst="line">
            <a:avLst/>
          </a:prstGeom>
          <a:ln w="38100">
            <a:solidFill>
              <a:srgbClr val="1969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45795" y="2583021"/>
            <a:ext cx="4142229" cy="13480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858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dirty="0" err="1" smtClean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图书馆主页</a:t>
            </a:r>
            <a:r>
              <a:rPr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—</a:t>
            </a:r>
            <a:r>
              <a:rPr b="1" dirty="0" err="1">
                <a:latin typeface="华文细黑" panose="02010600040101010101" charset="-122"/>
                <a:ea typeface="华文细黑" panose="02010600040101010101" charset="-122"/>
                <a:sym typeface="+mn-ea"/>
              </a:rPr>
              <a:t>中文数据库</a:t>
            </a:r>
            <a:r>
              <a:rPr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—</a:t>
            </a:r>
            <a:r>
              <a:rPr b="1" dirty="0" err="1">
                <a:latin typeface="华文细黑" panose="02010600040101010101" charset="-122"/>
                <a:ea typeface="华文细黑" panose="02010600040101010101" charset="-122"/>
                <a:sym typeface="+mn-ea"/>
              </a:rPr>
              <a:t>CADAL</a:t>
            </a:r>
            <a:r>
              <a:rPr b="1" dirty="0" err="1" smtClean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数字图书馆</a:t>
            </a:r>
            <a:endParaRPr lang="en-US" altLang="zh-CN" b="1" dirty="0">
              <a:solidFill>
                <a:srgbClr val="191412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9632" y="1115854"/>
            <a:ext cx="6755606" cy="7817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100" b="1" dirty="0">
                <a:solidFill>
                  <a:srgbClr val="191412"/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  <a:r>
              <a:rPr lang="en-US" altLang="x-none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CADAL数字图书馆</a:t>
            </a:r>
            <a:r>
              <a:rPr lang="zh-CN" altLang="x-none" sz="3200" b="1" dirty="0">
                <a:solidFill>
                  <a:srgbClr val="191412"/>
                </a:solidFill>
                <a:latin typeface="Batang" panose="02030600000101010101" charset="-127"/>
                <a:sym typeface="微软雅黑" panose="020B0503020204020204" charset="-122"/>
              </a:rPr>
              <a:t>的使用方法</a:t>
            </a:r>
            <a:endParaRPr lang="en-US" altLang="x-none" sz="3200" b="1" dirty="0">
              <a:solidFill>
                <a:srgbClr val="191412"/>
              </a:solidFill>
              <a:latin typeface="Batang" panose="02030600000101010101" charset="-127"/>
              <a:ea typeface="Batang" panose="02030600000101010101" charset="-127"/>
              <a:sym typeface="微软雅黑" panose="020B0503020204020204" charset="-122"/>
            </a:endParaRPr>
          </a:p>
        </p:txBody>
      </p:sp>
      <p:sp>
        <p:nvSpPr>
          <p:cNvPr id="34" name="泪滴形 33"/>
          <p:cNvSpPr/>
          <p:nvPr/>
        </p:nvSpPr>
        <p:spPr>
          <a:xfrm>
            <a:off x="431959" y="1140619"/>
            <a:ext cx="427673" cy="427673"/>
          </a:xfrm>
          <a:prstGeom prst="teardrop">
            <a:avLst/>
          </a:prstGeom>
          <a:blipFill rotWithShape="1">
            <a:blip r:embed="rId3"/>
            <a:stretch>
              <a:fillRect/>
            </a:stretch>
          </a:blipFill>
          <a:ln w="44450">
            <a:solidFill>
              <a:srgbClr val="F9F8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408" y="4467039"/>
            <a:ext cx="3361692" cy="2040255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7174059" y="4007577"/>
            <a:ext cx="1200707" cy="467997"/>
          </a:xfrm>
          <a:prstGeom prst="wedgeRectCallout">
            <a:avLst>
              <a:gd name="adj1" fmla="val -53766"/>
              <a:gd name="adj2" fmla="val 92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02583" y="4110350"/>
            <a:ext cx="13247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选择北京交通大学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9973" y="22068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55576" y="18448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596100" y="32570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536292" y="30007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142734" y="377564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注册个人账户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814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00037"/>
            <a:ext cx="8858250" cy="625792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7668344" y="5949280"/>
            <a:ext cx="576064" cy="4320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17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96752"/>
            <a:ext cx="4802419" cy="238311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3" y="3648075"/>
            <a:ext cx="4733645" cy="302128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340768"/>
            <a:ext cx="3702924" cy="417646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5436096" y="5805264"/>
            <a:ext cx="233910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可以在线阅读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85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908175" y="1341438"/>
            <a:ext cx="498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000" b="1" dirty="0">
                <a:solidFill>
                  <a:srgbClr val="CC00FF"/>
                </a:solidFill>
                <a:latin typeface="Times New Roman" pitchFamily="18" charset="0"/>
              </a:rPr>
              <a:t>四、</a:t>
            </a:r>
            <a:r>
              <a:rPr kumimoji="1" lang="en-US" altLang="zh-CN" sz="4000" b="1" dirty="0">
                <a:solidFill>
                  <a:srgbClr val="CC00FF"/>
                </a:solidFill>
                <a:latin typeface="Times New Roman" pitchFamily="18" charset="0"/>
              </a:rPr>
              <a:t>CASHL</a:t>
            </a:r>
            <a:r>
              <a:rPr kumimoji="1" lang="zh-CN" altLang="en-US" sz="4000" b="1" dirty="0">
                <a:solidFill>
                  <a:srgbClr val="CC00FF"/>
                </a:solidFill>
                <a:latin typeface="Times New Roman" pitchFamily="18" charset="0"/>
              </a:rPr>
              <a:t>用户注册</a:t>
            </a: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905000" y="3810000"/>
            <a:ext cx="528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40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图书馆咨询部    罗平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752600" y="1524000"/>
            <a:ext cx="35369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40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电话</a:t>
            </a:r>
            <a:r>
              <a:rPr kumimoji="1" lang="en-US" altLang="zh-CN" sz="4000" b="1">
                <a:solidFill>
                  <a:srgbClr val="CC00FF"/>
                </a:solidFill>
                <a:latin typeface="楷体_GB2312" pitchFamily="49" charset="-122"/>
                <a:ea typeface="楷体_GB2312" pitchFamily="49" charset="-122"/>
              </a:rPr>
              <a:t>:51684563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1905000" y="2590800"/>
            <a:ext cx="6057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4000">
                <a:solidFill>
                  <a:srgbClr val="CC00FF"/>
                </a:solidFill>
                <a:latin typeface="Times New Roman" pitchFamily="18" charset="0"/>
              </a:rPr>
              <a:t>E-mail: bftsgzx@bjtu.edu.cn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-2530475" y="3200400"/>
            <a:ext cx="412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80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9237623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68313" y="1125538"/>
            <a:ext cx="1239837" cy="119062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FFFF00"/>
                </a:solidFill>
                <a:ea typeface="楷体_GB2312" pitchFamily="49" charset="-122"/>
              </a:rPr>
              <a:t>登录</a:t>
            </a:r>
          </a:p>
          <a:p>
            <a:pPr algn="ctr"/>
            <a:r>
              <a:rPr lang="zh-CN" altLang="en-US" sz="3600" b="1" dirty="0">
                <a:solidFill>
                  <a:srgbClr val="FFFF00"/>
                </a:solidFill>
                <a:ea typeface="楷体_GB2312" pitchFamily="49" charset="-122"/>
              </a:rPr>
              <a:t>方式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708150" y="1032673"/>
            <a:ext cx="7272338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457200" indent="-457200">
              <a:lnSpc>
                <a:spcPct val="130000"/>
              </a:lnSpc>
              <a:buAutoNum type="arabicPeriod"/>
            </a:pPr>
            <a:r>
              <a:rPr lang="zh-CN" altLang="en-US" b="1" dirty="0" smtClean="0">
                <a:ea typeface="新宋体" pitchFamily="49" charset="-122"/>
              </a:rPr>
              <a:t>从</a:t>
            </a:r>
            <a:r>
              <a:rPr lang="zh-CN" altLang="en-US" b="1" dirty="0">
                <a:ea typeface="新宋体" pitchFamily="49" charset="-122"/>
              </a:rPr>
              <a:t>图书馆主页进入</a:t>
            </a:r>
            <a:r>
              <a:rPr lang="zh-CN" altLang="en-US" b="1" dirty="0">
                <a:solidFill>
                  <a:srgbClr val="993300"/>
                </a:solidFill>
                <a:latin typeface="宋体" pitchFamily="2" charset="-122"/>
              </a:rPr>
              <a:t> </a:t>
            </a:r>
            <a:r>
              <a:rPr lang="en-US" altLang="zh-CN" sz="2000" dirty="0">
                <a:hlinkClick r:id="rId2"/>
              </a:rPr>
              <a:t>http://202.112.118.46/balis</a:t>
            </a:r>
            <a:r>
              <a:rPr lang="en-US" altLang="zh-CN" sz="2000" dirty="0" smtClean="0">
                <a:hlinkClick r:id="rId2"/>
              </a:rPr>
              <a:t>/</a:t>
            </a:r>
            <a:endParaRPr lang="en-US" altLang="zh-CN" sz="2000" dirty="0" smtClean="0"/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</a:t>
            </a:r>
            <a:r>
              <a:rPr lang="zh-CN" altLang="en-US" b="1" dirty="0" smtClean="0">
                <a:solidFill>
                  <a:srgbClr val="FF0000"/>
                </a:solidFill>
              </a:rPr>
              <a:t>（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此链接不受校园网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IP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b="1" dirty="0" smtClean="0"/>
              <a:t>2. </a:t>
            </a:r>
            <a:r>
              <a:rPr lang="zh-CN" altLang="en-US" b="1" dirty="0" smtClean="0"/>
              <a:t>百度搜索</a:t>
            </a:r>
            <a:r>
              <a:rPr lang="en-US" altLang="zh-CN" b="1" dirty="0" smtClean="0"/>
              <a:t>balis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01" y="2914980"/>
            <a:ext cx="8332369" cy="36823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6804248" y="4077072"/>
            <a:ext cx="1656184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537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72035" name="Picture 3" descr="flower,lily,3434008334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3276600" y="1341438"/>
            <a:ext cx="1943100" cy="15827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楷体"/>
                <a:ea typeface="楷体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2939153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5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14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697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85" y="0"/>
            <a:ext cx="915488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</a:t>
            </a:r>
            <a:endParaRPr lang="en-US" altLang="zh-CN" sz="3600" b="1" dirty="0" smtClean="0"/>
          </a:p>
          <a:p>
            <a:r>
              <a:rPr lang="zh-CN" altLang="en-US" sz="3200" b="1" dirty="0" smtClean="0"/>
              <a:t>  </a:t>
            </a:r>
            <a:r>
              <a:rPr lang="zh-CN" altLang="en-US" sz="3600" b="1" dirty="0" smtClean="0"/>
              <a:t>我校已购数据库</a:t>
            </a:r>
            <a:r>
              <a:rPr lang="zh-CN" altLang="en-US" sz="3200" b="1" dirty="0" smtClean="0"/>
              <a:t>：</a:t>
            </a:r>
            <a:r>
              <a:rPr lang="zh-CN" altLang="en-US" dirty="0"/>
              <a:t>经管</a:t>
            </a:r>
            <a:r>
              <a:rPr lang="zh-CN" altLang="en-US" dirty="0" smtClean="0"/>
              <a:t>学院常用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外文期刊全文数据库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sz="1800" dirty="0" smtClean="0"/>
              <a:t>SSCI </a:t>
            </a:r>
            <a:r>
              <a:rPr lang="en-US" altLang="zh-CN" sz="1800" dirty="0"/>
              <a:t> </a:t>
            </a:r>
            <a:r>
              <a:rPr lang="zh-CN" altLang="en-US" sz="1800" dirty="0"/>
              <a:t>社会科学引文索引 </a:t>
            </a:r>
            <a:r>
              <a:rPr lang="zh-CN" altLang="en-US" sz="1800" dirty="0" smtClean="0"/>
              <a:t>   文摘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EBSCO  </a:t>
            </a:r>
            <a:r>
              <a:rPr lang="en-US" altLang="zh-CN" sz="1800" dirty="0" err="1"/>
              <a:t>EBSCO</a:t>
            </a:r>
            <a:r>
              <a:rPr lang="zh-CN" altLang="en-US" sz="1800" dirty="0"/>
              <a:t>期刊全文</a:t>
            </a:r>
            <a:r>
              <a:rPr lang="zh-CN" altLang="en-US" sz="1800" dirty="0" smtClean="0"/>
              <a:t>数据库   全文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Emerald  </a:t>
            </a:r>
            <a:r>
              <a:rPr lang="zh-CN" altLang="en-US" sz="1800" dirty="0"/>
              <a:t>管理学、工程学全文数据库 </a:t>
            </a:r>
            <a:r>
              <a:rPr lang="zh-CN" altLang="en-US" sz="1800" dirty="0" smtClean="0"/>
              <a:t>   全文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err="1"/>
              <a:t>ScienceDirect</a:t>
            </a:r>
            <a:r>
              <a:rPr lang="en-US" altLang="zh-CN" sz="1800" dirty="0"/>
              <a:t>  </a:t>
            </a:r>
            <a:r>
              <a:rPr lang="zh-CN" altLang="en-US" sz="1800" dirty="0"/>
              <a:t>爱思唯尔期刊全文数据库 </a:t>
            </a:r>
            <a:r>
              <a:rPr lang="zh-CN" altLang="en-US" sz="1800" dirty="0" smtClean="0"/>
              <a:t>  全文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Springer  </a:t>
            </a:r>
            <a:r>
              <a:rPr lang="zh-CN" altLang="en-US" sz="1800" dirty="0"/>
              <a:t>斯普林格期刊全文数据库 </a:t>
            </a:r>
            <a:r>
              <a:rPr lang="zh-CN" altLang="en-US" sz="1800" dirty="0" smtClean="0"/>
              <a:t>  全文 </a:t>
            </a:r>
            <a:r>
              <a:rPr lang="en-US" altLang="zh-CN" sz="1800" dirty="0" smtClean="0"/>
              <a:t>1993-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Wiley-Blackwell  </a:t>
            </a:r>
            <a:r>
              <a:rPr lang="en-US" altLang="zh-CN" sz="1800" dirty="0" err="1"/>
              <a:t>Wiley-Blackwell</a:t>
            </a:r>
            <a:r>
              <a:rPr lang="zh-CN" altLang="en-US" sz="1800" dirty="0"/>
              <a:t>期刊全文数据库 </a:t>
            </a:r>
            <a:r>
              <a:rPr lang="zh-CN" altLang="en-US" sz="1800" dirty="0" smtClean="0"/>
              <a:t>  （只买</a:t>
            </a:r>
            <a:r>
              <a:rPr lang="en-US" altLang="zh-CN" sz="1800" dirty="0" smtClean="0"/>
              <a:t>232</a:t>
            </a:r>
            <a:r>
              <a:rPr lang="zh-CN" altLang="en-US" sz="1800" dirty="0" smtClean="0"/>
              <a:t>种刊）全文 </a:t>
            </a:r>
            <a:r>
              <a:rPr lang="en-US" altLang="zh-CN" sz="1800" dirty="0" smtClean="0"/>
              <a:t>1997-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学位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论文全文库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endParaRPr lang="en-US" altLang="zh-CN" sz="1800" dirty="0"/>
          </a:p>
          <a:p>
            <a:r>
              <a:rPr lang="en-US" altLang="zh-CN" sz="1800" dirty="0"/>
              <a:t>PQDT  </a:t>
            </a:r>
            <a:r>
              <a:rPr lang="zh-CN" altLang="en-US" sz="1800" dirty="0"/>
              <a:t>国外博硕学位论文全文 全文 </a:t>
            </a:r>
            <a:r>
              <a:rPr lang="en-US" altLang="zh-CN" sz="1800" dirty="0" smtClean="0"/>
              <a:t>1926-</a:t>
            </a:r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3759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电子图书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endParaRPr lang="en-US" altLang="zh-CN" dirty="0"/>
          </a:p>
          <a:p>
            <a:pPr marL="457200" indent="-457200">
              <a:buAutoNum type="arabicPeriod"/>
            </a:pPr>
            <a:r>
              <a:rPr lang="en-US" altLang="zh-CN" sz="2000" dirty="0"/>
              <a:t> </a:t>
            </a:r>
            <a:r>
              <a:rPr lang="en-US" altLang="zh-CN" sz="2000" u="sng" dirty="0" err="1">
                <a:hlinkClick r:id="rId2"/>
              </a:rPr>
              <a:t>Ebook</a:t>
            </a:r>
            <a:r>
              <a:rPr lang="en-US" altLang="zh-CN" sz="2000" u="sng" dirty="0">
                <a:hlinkClick r:id="rId2"/>
              </a:rPr>
              <a:t> </a:t>
            </a:r>
            <a:r>
              <a:rPr lang="en-US" altLang="zh-CN" sz="2000" u="sng" dirty="0" smtClean="0">
                <a:hlinkClick r:id="rId2"/>
              </a:rPr>
              <a:t>Central</a:t>
            </a:r>
            <a:endParaRPr lang="en-US" altLang="zh-CN" sz="2000" u="sng" dirty="0" smtClean="0"/>
          </a:p>
          <a:p>
            <a:pPr marL="457200" indent="-457200">
              <a:buAutoNum type="arabicPeriod"/>
            </a:pPr>
            <a:endParaRPr lang="en-US" altLang="zh-CN" sz="2000" u="sng" dirty="0"/>
          </a:p>
          <a:p>
            <a:pPr marL="457200" indent="-457200">
              <a:buAutoNum type="arabicPeriod"/>
            </a:pPr>
            <a:r>
              <a:rPr lang="en-US" altLang="zh-CN" sz="2000" dirty="0"/>
              <a:t>OSO  </a:t>
            </a:r>
            <a:r>
              <a:rPr lang="zh-CN" altLang="en-US" sz="2000" dirty="0"/>
              <a:t>牛津在线学术专著</a:t>
            </a:r>
            <a:r>
              <a:rPr lang="zh-CN" altLang="en-US" sz="2000" dirty="0" smtClean="0"/>
              <a:t>数据库</a:t>
            </a:r>
            <a:endParaRPr lang="en-US" altLang="zh-CN" sz="2000" dirty="0" smtClean="0"/>
          </a:p>
          <a:p>
            <a:pPr marL="457200" indent="-457200">
              <a:buAutoNum type="arabicPeriod"/>
            </a:pPr>
            <a:endParaRPr lang="en-US" altLang="zh-CN" dirty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工具书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/>
          </a:p>
          <a:p>
            <a:r>
              <a:rPr lang="en-US" altLang="zh-CN" sz="2000" dirty="0" err="1"/>
              <a:t>Britanica</a:t>
            </a:r>
            <a:r>
              <a:rPr lang="en-US" altLang="zh-CN" sz="2000" dirty="0"/>
              <a:t> Academic  </a:t>
            </a:r>
            <a:r>
              <a:rPr lang="zh-CN" altLang="en-US" sz="2000" dirty="0"/>
              <a:t>大英百科学术网络版</a:t>
            </a:r>
          </a:p>
        </p:txBody>
      </p:sp>
    </p:spTree>
    <p:extLst>
      <p:ext uri="{BB962C8B-B14F-4D97-AF65-F5344CB8AC3E}">
        <p14:creationId xmlns:p14="http://schemas.microsoft.com/office/powerpoint/2010/main" val="294949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706166"/>
            <a:ext cx="835356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2"/>
              </a:rPr>
              <a:t>ABI/INFORM Global</a:t>
            </a:r>
            <a:r>
              <a:rPr lang="en-US" altLang="zh-CN" sz="1800" dirty="0" smtClean="0"/>
              <a:t>     </a:t>
            </a:r>
            <a:r>
              <a:rPr lang="zh-CN" altLang="en-US" sz="1800" dirty="0" smtClean="0"/>
              <a:t>经济管理</a:t>
            </a:r>
            <a:r>
              <a:rPr lang="zh-CN" altLang="en-US" sz="1800" dirty="0"/>
              <a:t>期刊全文</a:t>
            </a:r>
            <a:r>
              <a:rPr lang="zh-CN" altLang="en-US" sz="1800" dirty="0" smtClean="0"/>
              <a:t>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ABI/INFORM </a:t>
            </a:r>
            <a:r>
              <a:rPr lang="en-US" altLang="zh-CN" sz="1800" dirty="0" smtClean="0"/>
              <a:t>Dateline   </a:t>
            </a:r>
            <a:r>
              <a:rPr lang="zh-CN" altLang="en-US" sz="1800" dirty="0" smtClean="0"/>
              <a:t>北美</a:t>
            </a:r>
            <a:r>
              <a:rPr lang="zh-CN" altLang="en-US" sz="1800" dirty="0"/>
              <a:t>地区中小型企业与公司贸易信息数据库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3"/>
              </a:rPr>
              <a:t>ABI/INFORM </a:t>
            </a:r>
            <a:r>
              <a:rPr lang="en-US" altLang="zh-CN" sz="1800" dirty="0">
                <a:hlinkClick r:id="rId3"/>
              </a:rPr>
              <a:t>Trade &amp; </a:t>
            </a:r>
            <a:r>
              <a:rPr lang="en-US" altLang="zh-CN" sz="1800" dirty="0" smtClean="0">
                <a:hlinkClick r:id="rId3"/>
              </a:rPr>
              <a:t>Industry</a:t>
            </a:r>
            <a:r>
              <a:rPr lang="en-US" altLang="zh-CN" sz="1800" dirty="0" smtClean="0"/>
              <a:t>   </a:t>
            </a:r>
            <a:r>
              <a:rPr lang="zh-CN" altLang="en-US" sz="1800" dirty="0" smtClean="0"/>
              <a:t>北美</a:t>
            </a:r>
            <a:r>
              <a:rPr lang="zh-CN" altLang="en-US" sz="1800" dirty="0"/>
              <a:t>地区中小型企业与公司贸易信息数据库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4"/>
              </a:rPr>
              <a:t>Asian &amp; European Business </a:t>
            </a:r>
            <a:r>
              <a:rPr lang="en-US" altLang="zh-CN" sz="1800" dirty="0" smtClean="0">
                <a:hlinkClick r:id="rId4"/>
              </a:rPr>
              <a:t>Collection</a:t>
            </a:r>
            <a:r>
              <a:rPr lang="en-US" altLang="zh-CN" sz="1800" dirty="0" smtClean="0"/>
              <a:t>   </a:t>
            </a:r>
            <a:r>
              <a:rPr lang="zh-CN" altLang="en-US" sz="1800" dirty="0" smtClean="0"/>
              <a:t>覆盖亚、欧商业管理</a:t>
            </a:r>
            <a:r>
              <a:rPr lang="zh-CN" altLang="en-US" sz="1800" dirty="0"/>
              <a:t>及金融</a:t>
            </a:r>
            <a:r>
              <a:rPr lang="zh-CN" altLang="en-US" sz="1800" dirty="0" smtClean="0"/>
              <a:t>领域资料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5"/>
              </a:rPr>
              <a:t>Business Market Research Collection</a:t>
            </a:r>
            <a:r>
              <a:rPr lang="en-US" altLang="zh-CN" sz="1800" dirty="0"/>
              <a:t> </a:t>
            </a:r>
            <a:r>
              <a:rPr lang="zh-CN" altLang="en-US" sz="1800" dirty="0"/>
              <a:t>（商业、市场研究资源全文</a:t>
            </a:r>
            <a:r>
              <a:rPr lang="zh-CN" altLang="en-US" sz="1800" dirty="0" smtClean="0"/>
              <a:t>数据库</a:t>
            </a:r>
            <a:r>
              <a:rPr lang="en-US" altLang="zh-CN" sz="1800" dirty="0" smtClean="0"/>
              <a:t>)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err="1">
                <a:hlinkClick r:id="rId6"/>
              </a:rPr>
              <a:t>EconLit</a:t>
            </a:r>
            <a:r>
              <a:rPr lang="zh-CN" altLang="en-US" sz="1800" dirty="0"/>
              <a:t> （经济学文献</a:t>
            </a:r>
            <a:r>
              <a:rPr lang="zh-CN" altLang="en-US" sz="1800" dirty="0" smtClean="0"/>
              <a:t>数据库</a:t>
            </a:r>
            <a:r>
              <a:rPr lang="en-US" altLang="zh-CN" sz="1800" dirty="0" smtClean="0"/>
              <a:t>)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7"/>
              </a:rPr>
              <a:t>New </a:t>
            </a:r>
            <a:r>
              <a:rPr lang="en-US" altLang="zh-CN" sz="1800" dirty="0">
                <a:hlinkClick r:id="rId7"/>
              </a:rPr>
              <a:t>York Times</a:t>
            </a:r>
            <a:r>
              <a:rPr lang="en-US" altLang="zh-CN" sz="1800" dirty="0"/>
              <a:t> </a:t>
            </a:r>
            <a:r>
              <a:rPr lang="zh-CN" altLang="en-US" sz="1800" dirty="0"/>
              <a:t>（纽约时报） </a:t>
            </a:r>
            <a:r>
              <a:rPr lang="en-US" altLang="zh-CN" sz="1800" dirty="0"/>
              <a:t>1980-</a:t>
            </a:r>
            <a:r>
              <a:rPr lang="zh-CN" altLang="en-US" sz="1800" dirty="0" smtClean="0"/>
              <a:t>今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8"/>
              </a:rPr>
              <a:t>The Wall Street Journal</a:t>
            </a:r>
            <a:r>
              <a:rPr lang="en-US" altLang="zh-CN" sz="1800" dirty="0"/>
              <a:t> </a:t>
            </a:r>
            <a:r>
              <a:rPr lang="zh-CN" altLang="en-US" sz="1800" dirty="0"/>
              <a:t>（华尔街时报）</a:t>
            </a:r>
            <a:r>
              <a:rPr lang="en-US" altLang="zh-CN" sz="1800" dirty="0"/>
              <a:t>1984-</a:t>
            </a:r>
            <a:r>
              <a:rPr lang="zh-CN" altLang="en-US" sz="1800" dirty="0" smtClean="0"/>
              <a:t>今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r>
              <a:rPr lang="en-US" altLang="zh-CN" sz="1800" dirty="0" smtClean="0"/>
              <a:t>9.  EIU </a:t>
            </a:r>
            <a:r>
              <a:rPr lang="en-US" altLang="zh-CN" sz="1800" dirty="0" err="1"/>
              <a:t>CountryData</a:t>
            </a:r>
            <a:r>
              <a:rPr lang="en-US" altLang="zh-CN" sz="1800" dirty="0"/>
              <a:t> </a:t>
            </a:r>
            <a:r>
              <a:rPr lang="zh-CN" altLang="en-US" sz="1800" dirty="0"/>
              <a:t>各国宏观经济指标</a:t>
            </a:r>
            <a:endParaRPr lang="en-US" altLang="zh-C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-10885" y="-90257"/>
            <a:ext cx="9154885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</a:t>
            </a:r>
            <a:endParaRPr lang="en-US" altLang="zh-CN" sz="3600" b="1" dirty="0" smtClean="0"/>
          </a:p>
          <a:p>
            <a:r>
              <a:rPr lang="zh-CN" altLang="en-US" sz="3200" b="1" dirty="0" smtClean="0"/>
              <a:t>  </a:t>
            </a:r>
            <a:r>
              <a:rPr lang="zh-CN" altLang="en-US" sz="2800" b="1" dirty="0" smtClean="0"/>
              <a:t>清华、北大、中财数据库</a:t>
            </a:r>
            <a:r>
              <a:rPr lang="zh-CN" altLang="en-US" sz="3200" b="1" dirty="0" smtClean="0"/>
              <a:t>：</a:t>
            </a:r>
            <a:r>
              <a:rPr lang="zh-CN" altLang="en-US" dirty="0"/>
              <a:t>经管</a:t>
            </a:r>
            <a:r>
              <a:rPr lang="zh-CN" altLang="en-US" dirty="0" smtClean="0"/>
              <a:t>学院常用，我校未订购。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31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891622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10. Business </a:t>
            </a:r>
            <a:r>
              <a:rPr lang="en-US" altLang="zh-CN" sz="1800" dirty="0" smtClean="0"/>
              <a:t>Collection  </a:t>
            </a:r>
            <a:r>
              <a:rPr lang="zh-CN" altLang="en-US" sz="1800" dirty="0" smtClean="0"/>
              <a:t>与</a:t>
            </a:r>
            <a:r>
              <a:rPr lang="zh-CN" altLang="en-US" sz="1800" dirty="0"/>
              <a:t>商业经营与管理、管理理论与实践研究</a:t>
            </a:r>
            <a:r>
              <a:rPr lang="zh-CN" altLang="en-US" sz="1800" dirty="0" smtClean="0"/>
              <a:t>相关出版物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11. </a:t>
            </a:r>
            <a:r>
              <a:rPr lang="en-US" altLang="zh-CN" sz="1800" dirty="0" err="1"/>
              <a:t>BvD</a:t>
            </a:r>
            <a:r>
              <a:rPr lang="zh-CN" altLang="en-US" sz="1800" dirty="0"/>
              <a:t>系列</a:t>
            </a:r>
            <a:r>
              <a:rPr lang="zh-CN" altLang="en-US" sz="1800" dirty="0" smtClean="0"/>
              <a:t>数据库  包括</a:t>
            </a:r>
            <a:r>
              <a:rPr lang="en-US" altLang="zh-CN" sz="1600" dirty="0"/>
              <a:t>; 1. </a:t>
            </a:r>
            <a:r>
              <a:rPr lang="en-US" altLang="zh-CN" sz="1600" dirty="0" err="1">
                <a:hlinkClick r:id="rId2"/>
              </a:rPr>
              <a:t>Orbis</a:t>
            </a:r>
            <a:r>
              <a:rPr lang="en-US" altLang="zh-CN" sz="1600" dirty="0">
                <a:hlinkClick r:id="rId2"/>
              </a:rPr>
              <a:t> Bank Focus</a:t>
            </a:r>
            <a:r>
              <a:rPr lang="en-US" altLang="zh-CN" sz="1600" dirty="0"/>
              <a:t> </a:t>
            </a:r>
            <a:r>
              <a:rPr lang="zh-CN" altLang="en-US" sz="1600" dirty="0"/>
              <a:t>全球银行与金融机构分析库 </a:t>
            </a:r>
            <a:br>
              <a:rPr lang="zh-CN" altLang="en-US" sz="1600" dirty="0"/>
            </a:br>
            <a:r>
              <a:rPr lang="zh-CN" altLang="en-US" sz="1600" dirty="0"/>
              <a:t>　　</a:t>
            </a:r>
            <a:r>
              <a:rPr lang="en-US" altLang="zh-CN" sz="1600" dirty="0"/>
              <a:t>2. </a:t>
            </a:r>
            <a:r>
              <a:rPr lang="en-US" altLang="zh-CN" sz="1600" dirty="0">
                <a:hlinkClick r:id="rId3"/>
              </a:rPr>
              <a:t>Osiris</a:t>
            </a:r>
            <a:r>
              <a:rPr lang="en-US" altLang="zh-CN" sz="1600" dirty="0"/>
              <a:t> </a:t>
            </a:r>
            <a:r>
              <a:rPr lang="zh-CN" altLang="en-US" sz="1600" dirty="0"/>
              <a:t>全球上市公司分析</a:t>
            </a:r>
            <a:r>
              <a:rPr lang="zh-CN" altLang="en-US" sz="1600" dirty="0" smtClean="0"/>
              <a:t>库</a:t>
            </a:r>
            <a:r>
              <a:rPr lang="en-US" altLang="zh-CN" sz="1600" dirty="0" smtClean="0"/>
              <a:t>; </a:t>
            </a:r>
            <a:r>
              <a:rPr lang="zh-CN" altLang="en-US" sz="1600" dirty="0"/>
              <a:t>　　</a:t>
            </a:r>
            <a:r>
              <a:rPr lang="en-US" altLang="zh-CN" sz="1600" dirty="0"/>
              <a:t>3. </a:t>
            </a:r>
            <a:r>
              <a:rPr lang="en-US" altLang="zh-CN" sz="1600" dirty="0">
                <a:hlinkClick r:id="rId4"/>
              </a:rPr>
              <a:t>Oriana</a:t>
            </a:r>
            <a:r>
              <a:rPr lang="en-US" altLang="zh-CN" sz="1600" dirty="0"/>
              <a:t> </a:t>
            </a:r>
            <a:r>
              <a:rPr lang="zh-CN" altLang="en-US" sz="1600" dirty="0"/>
              <a:t>亚太企业分析库</a:t>
            </a:r>
            <a:br>
              <a:rPr lang="zh-CN" altLang="en-US" sz="1600" dirty="0"/>
            </a:br>
            <a:r>
              <a:rPr lang="zh-CN" altLang="en-US" sz="1600" dirty="0"/>
              <a:t>　　</a:t>
            </a:r>
            <a:r>
              <a:rPr lang="en-US" altLang="zh-CN" sz="1600" dirty="0"/>
              <a:t>4. </a:t>
            </a:r>
            <a:r>
              <a:rPr lang="en-US" altLang="zh-CN" sz="1600" dirty="0">
                <a:hlinkClick r:id="rId5"/>
              </a:rPr>
              <a:t>Zephyr</a:t>
            </a:r>
            <a:r>
              <a:rPr lang="en-US" altLang="zh-CN" sz="1600" dirty="0"/>
              <a:t> </a:t>
            </a:r>
            <a:r>
              <a:rPr lang="zh-CN" altLang="en-US" sz="1600" dirty="0"/>
              <a:t>全球并购交易分析</a:t>
            </a:r>
            <a:r>
              <a:rPr lang="zh-CN" altLang="en-US" sz="1600" dirty="0" smtClean="0"/>
              <a:t>库</a:t>
            </a:r>
            <a:r>
              <a:rPr lang="en-US" altLang="zh-CN" sz="1600" dirty="0" smtClean="0"/>
              <a:t>; </a:t>
            </a:r>
            <a:r>
              <a:rPr lang="zh-CN" altLang="en-US" sz="1600" dirty="0"/>
              <a:t>　　</a:t>
            </a:r>
            <a:r>
              <a:rPr lang="en-US" altLang="zh-CN" sz="1600" dirty="0"/>
              <a:t>5. </a:t>
            </a:r>
            <a:r>
              <a:rPr lang="en-US" altLang="zh-CN" sz="1600" dirty="0">
                <a:hlinkClick r:id="rId6"/>
              </a:rPr>
              <a:t>EIU </a:t>
            </a:r>
            <a:r>
              <a:rPr lang="en-US" altLang="zh-CN" sz="1600" dirty="0" err="1">
                <a:hlinkClick r:id="rId6"/>
              </a:rPr>
              <a:t>Countrydata</a:t>
            </a:r>
            <a:r>
              <a:rPr lang="en-US" altLang="zh-CN" sz="1600" dirty="0"/>
              <a:t> </a:t>
            </a:r>
            <a:r>
              <a:rPr lang="zh-CN" altLang="en-US" sz="1600" dirty="0"/>
              <a:t>国家</a:t>
            </a:r>
            <a:r>
              <a:rPr lang="zh-CN" altLang="en-US" sz="1600" dirty="0" smtClean="0"/>
              <a:t>数据</a:t>
            </a:r>
            <a:endParaRPr lang="en-US" altLang="zh-CN" sz="1600" dirty="0" smtClean="0"/>
          </a:p>
          <a:p>
            <a:endParaRPr lang="en-US" altLang="zh-CN" sz="1800" dirty="0"/>
          </a:p>
          <a:p>
            <a:pPr marL="342900" indent="-342900">
              <a:buAutoNum type="arabicPeriod" startAt="12"/>
            </a:pPr>
            <a:r>
              <a:rPr lang="en-US" altLang="zh-CN" sz="1800" dirty="0" smtClean="0">
                <a:hlinkClick r:id="rId7"/>
              </a:rPr>
              <a:t>EPS</a:t>
            </a:r>
            <a:r>
              <a:rPr lang="zh-CN" altLang="en-US" sz="1800" dirty="0">
                <a:hlinkClick r:id="rId7"/>
              </a:rPr>
              <a:t>全球统计数据</a:t>
            </a:r>
            <a:r>
              <a:rPr lang="en-US" altLang="zh-CN" sz="1800" dirty="0">
                <a:hlinkClick r:id="rId7"/>
              </a:rPr>
              <a:t>/</a:t>
            </a:r>
            <a:r>
              <a:rPr lang="zh-CN" altLang="en-US" sz="1800" dirty="0">
                <a:hlinkClick r:id="rId7"/>
              </a:rPr>
              <a:t>分析</a:t>
            </a:r>
            <a:r>
              <a:rPr lang="zh-CN" altLang="en-US" sz="1800" dirty="0" smtClean="0">
                <a:hlinkClick r:id="rId7"/>
              </a:rPr>
              <a:t>平台</a:t>
            </a:r>
            <a:endParaRPr lang="en-US" altLang="zh-CN" sz="1800" dirty="0" smtClean="0"/>
          </a:p>
          <a:p>
            <a:pPr marL="342900" indent="-342900">
              <a:buAutoNum type="arabicPeriod" startAt="12"/>
            </a:pPr>
            <a:endParaRPr lang="en-US" altLang="zh-CN" sz="1800" dirty="0"/>
          </a:p>
          <a:p>
            <a:pPr marL="342900" indent="-342900">
              <a:buAutoNum type="arabicPeriod" startAt="12"/>
            </a:pPr>
            <a:r>
              <a:rPr lang="en-US" altLang="zh-CN" sz="1800" dirty="0"/>
              <a:t>Gale</a:t>
            </a:r>
            <a:r>
              <a:rPr lang="zh-CN" altLang="en-US" sz="1800" dirty="0"/>
              <a:t>集团专题</a:t>
            </a:r>
            <a:r>
              <a:rPr lang="zh-CN" altLang="en-US" sz="1800" dirty="0" smtClean="0"/>
              <a:t>数据库  包括：</a:t>
            </a:r>
            <a:r>
              <a:rPr lang="en-US" altLang="zh-CN" sz="1800" dirty="0">
                <a:hlinkClick r:id="rId8"/>
              </a:rPr>
              <a:t> </a:t>
            </a:r>
            <a:r>
              <a:rPr lang="en-US" altLang="zh-CN" sz="1600" dirty="0" smtClean="0">
                <a:hlinkClick r:id="rId8"/>
              </a:rPr>
              <a:t>1. Gale </a:t>
            </a:r>
            <a:r>
              <a:rPr lang="en-US" altLang="zh-CN" sz="1600" dirty="0">
                <a:hlinkClick r:id="rId8"/>
              </a:rPr>
              <a:t>Business Insights: Global</a:t>
            </a:r>
            <a:r>
              <a:rPr lang="zh-CN" altLang="en-US" sz="1600" dirty="0"/>
              <a:t>（商业资料</a:t>
            </a:r>
            <a:r>
              <a:rPr lang="zh-CN" altLang="en-US" sz="1600" dirty="0" smtClean="0"/>
              <a:t>中心）</a:t>
            </a:r>
            <a:endParaRPr lang="en-US" altLang="zh-CN" sz="1600" dirty="0" smtClean="0"/>
          </a:p>
          <a:p>
            <a:r>
              <a:rPr lang="en-US" altLang="zh-CN" sz="1600" dirty="0" smtClean="0">
                <a:hlinkClick r:id="rId9"/>
              </a:rPr>
              <a:t>       2. PROMT </a:t>
            </a:r>
            <a:r>
              <a:rPr lang="en-US" altLang="zh-CN" sz="1600" dirty="0">
                <a:hlinkClick r:id="rId9"/>
              </a:rPr>
              <a:t>- </a:t>
            </a:r>
            <a:r>
              <a:rPr lang="en-US" altLang="zh-CN" sz="1600" dirty="0" err="1">
                <a:hlinkClick r:id="rId9"/>
              </a:rPr>
              <a:t>Predicast</a:t>
            </a:r>
            <a:r>
              <a:rPr lang="en-US" altLang="zh-CN" sz="1600" dirty="0">
                <a:hlinkClick r:id="rId9"/>
              </a:rPr>
              <a:t> Overview of Markets and Technology</a:t>
            </a:r>
            <a:r>
              <a:rPr lang="en-US" altLang="zh-CN" sz="1600" dirty="0"/>
              <a:t> </a:t>
            </a:r>
            <a:r>
              <a:rPr lang="zh-CN" altLang="en-US" sz="1600" dirty="0"/>
              <a:t>（市场与技术展望数据库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14. </a:t>
            </a:r>
            <a:r>
              <a:rPr lang="en-US" altLang="zh-CN" sz="1800" dirty="0"/>
              <a:t>RESSET</a:t>
            </a:r>
            <a:r>
              <a:rPr lang="zh-CN" altLang="en-US" sz="1800" dirty="0"/>
              <a:t>数据（锐思数据</a:t>
            </a:r>
            <a:r>
              <a:rPr lang="zh-CN" altLang="en-US" sz="1800" dirty="0" smtClean="0"/>
              <a:t>）包括：</a:t>
            </a:r>
            <a:r>
              <a:rPr lang="en-US" altLang="zh-CN" sz="1600" dirty="0" smtClean="0"/>
              <a:t>1. </a:t>
            </a:r>
            <a:r>
              <a:rPr lang="en-US" altLang="zh-CN" sz="1600" dirty="0">
                <a:hlinkClick r:id="rId10"/>
              </a:rPr>
              <a:t>RESSET</a:t>
            </a:r>
            <a:r>
              <a:rPr lang="zh-CN" altLang="en-US" sz="1600" dirty="0">
                <a:hlinkClick r:id="rId10"/>
              </a:rPr>
              <a:t>金融研究</a:t>
            </a:r>
            <a:r>
              <a:rPr lang="zh-CN" altLang="en-US" sz="1600" dirty="0" smtClean="0">
                <a:hlinkClick r:id="rId10"/>
              </a:rPr>
              <a:t>数据库</a:t>
            </a:r>
            <a:endParaRPr lang="en-US" altLang="zh-CN" sz="1600" dirty="0" smtClean="0"/>
          </a:p>
          <a:p>
            <a:r>
              <a:rPr lang="en-US" altLang="zh-CN" sz="1600" dirty="0"/>
              <a:t>       2. RESSET</a:t>
            </a:r>
            <a:r>
              <a:rPr lang="zh-CN" altLang="en-US" sz="1600" dirty="0"/>
              <a:t>高频</a:t>
            </a:r>
            <a:r>
              <a:rPr lang="zh-CN" altLang="en-US" sz="1600" dirty="0" smtClean="0"/>
              <a:t>数据；</a:t>
            </a:r>
            <a:r>
              <a:rPr lang="en-US" altLang="zh-CN" sz="1600" dirty="0" smtClean="0"/>
              <a:t>3. </a:t>
            </a:r>
            <a:r>
              <a:rPr lang="en-US" altLang="zh-CN" sz="1600" dirty="0">
                <a:hlinkClick r:id="rId11"/>
              </a:rPr>
              <a:t>RESSET</a:t>
            </a:r>
            <a:r>
              <a:rPr lang="zh-CN" altLang="en-US" sz="1600" dirty="0">
                <a:hlinkClick r:id="rId11"/>
              </a:rPr>
              <a:t>非上市公司</a:t>
            </a:r>
            <a:r>
              <a:rPr lang="zh-CN" altLang="en-US" sz="1600" dirty="0" smtClean="0">
                <a:hlinkClick r:id="rId11"/>
              </a:rPr>
              <a:t>数据库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15. World Bank E-resource</a:t>
            </a:r>
            <a:r>
              <a:rPr lang="zh-CN" altLang="en-US" sz="1600" dirty="0"/>
              <a:t>（世界银行数据资源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16. WRDS</a:t>
            </a:r>
            <a:r>
              <a:rPr lang="zh-CN" altLang="en-US" sz="1600" dirty="0"/>
              <a:t>（全称：</a:t>
            </a:r>
            <a:r>
              <a:rPr lang="en-US" altLang="zh-CN" sz="1600" dirty="0"/>
              <a:t>Wharton Research Data Services</a:t>
            </a:r>
            <a:r>
              <a:rPr lang="zh-CN" altLang="en-US" sz="1600" dirty="0"/>
              <a:t>）顿</a:t>
            </a:r>
            <a:r>
              <a:rPr lang="zh-CN" altLang="en-US" sz="1600" dirty="0" smtClean="0"/>
              <a:t>商学院开发</a:t>
            </a:r>
            <a:r>
              <a:rPr lang="zh-CN" altLang="en-US" sz="1600" dirty="0"/>
              <a:t>的金融领域的跨库研究</a:t>
            </a:r>
            <a:r>
              <a:rPr lang="zh-CN" altLang="en-US" sz="1600" dirty="0" smtClean="0"/>
              <a:t>工具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17. CRSP</a:t>
            </a:r>
            <a:r>
              <a:rPr lang="zh-CN" altLang="en-US" sz="1600" dirty="0"/>
              <a:t>，全称</a:t>
            </a:r>
            <a:r>
              <a:rPr lang="en-US" altLang="zh-CN" sz="1600" dirty="0"/>
              <a:t>Center for Research of Security Prices</a:t>
            </a:r>
            <a:r>
              <a:rPr lang="zh-CN" altLang="en-US" sz="1600" dirty="0"/>
              <a:t>（证券价格研究中心</a:t>
            </a:r>
            <a:r>
              <a:rPr lang="zh-CN" altLang="en-US" sz="1600" dirty="0" smtClean="0"/>
              <a:t>）芝加哥大学</a:t>
            </a:r>
            <a:endParaRPr lang="en-US" altLang="zh-CN" sz="1600" dirty="0" smtClean="0"/>
          </a:p>
          <a:p>
            <a:r>
              <a:rPr lang="zh-CN" altLang="en-US" sz="1600" dirty="0" smtClean="0"/>
              <a:t>      开发的证券</a:t>
            </a:r>
            <a:r>
              <a:rPr lang="zh-CN" altLang="en-US" sz="1600" dirty="0"/>
              <a:t>领域极具权威的数据库	</a:t>
            </a:r>
          </a:p>
        </p:txBody>
      </p:sp>
    </p:spTree>
    <p:extLst>
      <p:ext uri="{BB962C8B-B14F-4D97-AF65-F5344CB8AC3E}">
        <p14:creationId xmlns:p14="http://schemas.microsoft.com/office/powerpoint/2010/main" val="2543523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7981672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18.</a:t>
            </a:r>
            <a:r>
              <a:rPr lang="zh-CN" altLang="en-US" sz="1800" dirty="0" smtClean="0"/>
              <a:t>塔塔</a:t>
            </a:r>
            <a:r>
              <a:rPr lang="zh-CN" altLang="en-US" sz="1800" dirty="0"/>
              <a:t>系列数据库其</a:t>
            </a:r>
            <a:r>
              <a:rPr lang="zh-CN" altLang="en-US" sz="1800" dirty="0" smtClean="0"/>
              <a:t>数据       </a:t>
            </a:r>
            <a:r>
              <a:rPr lang="zh-CN" altLang="en-US" sz="1600" dirty="0" smtClean="0"/>
              <a:t>数据来源</a:t>
            </a:r>
            <a:r>
              <a:rPr lang="zh-CN" altLang="en-US" sz="1600" dirty="0"/>
              <a:t>：国家统计局、国家海关总署、工商总局</a:t>
            </a:r>
            <a:r>
              <a:rPr lang="zh-CN" altLang="en-US" sz="1600" dirty="0" smtClean="0"/>
              <a:t>、</a:t>
            </a:r>
            <a:endParaRPr lang="en-US" altLang="zh-CN" sz="1600" dirty="0" smtClean="0"/>
          </a:p>
          <a:p>
            <a:r>
              <a:rPr lang="zh-CN" altLang="en-US" sz="1600" dirty="0" smtClean="0"/>
              <a:t>     税务</a:t>
            </a:r>
            <a:r>
              <a:rPr lang="zh-CN" altLang="en-US" sz="1600" dirty="0"/>
              <a:t>总局；中国工业和信息化部、发改委、文化部、教育部、商务部等部门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r>
              <a:rPr lang="zh-CN" altLang="en-US" sz="1600" dirty="0" smtClean="0"/>
              <a:t>     中国</a:t>
            </a:r>
            <a:r>
              <a:rPr lang="zh-CN" altLang="en-US" sz="1600" dirty="0"/>
              <a:t>证监会、中国保监会、中国银监会及各个行业</a:t>
            </a:r>
            <a:r>
              <a:rPr lang="zh-CN" altLang="en-US" sz="1600" dirty="0" smtClean="0"/>
              <a:t>协会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19</a:t>
            </a:r>
            <a:r>
              <a:rPr lang="en-US" altLang="zh-CN" sz="1600" dirty="0"/>
              <a:t>. Business Source Complete (BSC) </a:t>
            </a:r>
            <a:r>
              <a:rPr lang="zh-CN" altLang="en-US" sz="1600" dirty="0"/>
              <a:t>商管财经学术文献</a:t>
            </a:r>
            <a:r>
              <a:rPr lang="zh-CN" altLang="en-US" sz="1600" dirty="0" smtClean="0"/>
              <a:t>大全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20. </a:t>
            </a:r>
            <a:r>
              <a:rPr lang="en-US" altLang="zh-CN" sz="1600" dirty="0">
                <a:hlinkClick r:id="rId2"/>
              </a:rPr>
              <a:t>JSTOR--</a:t>
            </a:r>
            <a:r>
              <a:rPr lang="zh-CN" altLang="en-US" sz="1600" dirty="0">
                <a:hlinkClick r:id="rId2"/>
              </a:rPr>
              <a:t>电子书及西文过刊全</a:t>
            </a:r>
            <a:r>
              <a:rPr lang="zh-CN" altLang="en-US" sz="1600" dirty="0" smtClean="0">
                <a:hlinkClick r:id="rId2"/>
              </a:rPr>
              <a:t>文库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21. Emerging Markets Information Service(EMIS)--ISI</a:t>
            </a:r>
            <a:r>
              <a:rPr lang="zh-CN" altLang="en-US" sz="1600" dirty="0"/>
              <a:t>全球新兴市场商业</a:t>
            </a:r>
            <a:r>
              <a:rPr lang="zh-CN" altLang="en-US" sz="1600" dirty="0" smtClean="0"/>
              <a:t>资讯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22. SAGE--</a:t>
            </a:r>
            <a:r>
              <a:rPr lang="zh-CN" altLang="en-US" sz="1600" dirty="0"/>
              <a:t>全文电子</a:t>
            </a:r>
            <a:r>
              <a:rPr lang="zh-CN" altLang="en-US" sz="1600" dirty="0" smtClean="0"/>
              <a:t>期刊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23.</a:t>
            </a:r>
            <a:r>
              <a:rPr lang="zh-CN" altLang="en-US" sz="1600" dirty="0">
                <a:hlinkClick r:id="rId3"/>
              </a:rPr>
              <a:t>中国房地产信息网</a:t>
            </a:r>
            <a:r>
              <a:rPr lang="en-US" altLang="zh-CN" sz="1600" dirty="0">
                <a:hlinkClick r:id="rId3"/>
              </a:rPr>
              <a:t>------</a:t>
            </a:r>
            <a:r>
              <a:rPr lang="zh-CN" altLang="en-US" sz="1600" dirty="0">
                <a:hlinkClick r:id="rId3"/>
              </a:rPr>
              <a:t>宏观经济与房地产</a:t>
            </a:r>
            <a:r>
              <a:rPr lang="zh-CN" altLang="en-US" sz="1600" dirty="0" smtClean="0">
                <a:hlinkClick r:id="rId3"/>
              </a:rPr>
              <a:t>数据库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24.</a:t>
            </a:r>
            <a:r>
              <a:rPr lang="zh-CN" altLang="en-US" sz="1600" dirty="0">
                <a:hlinkClick r:id="rId4"/>
              </a:rPr>
              <a:t>中国金融学术研究</a:t>
            </a:r>
            <a:r>
              <a:rPr lang="zh-CN" altLang="en-US" sz="1600" dirty="0" smtClean="0">
                <a:hlinkClick r:id="rId4"/>
              </a:rPr>
              <a:t>网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25.</a:t>
            </a:r>
            <a:r>
              <a:rPr lang="zh-CN" altLang="en-US" sz="1600" dirty="0"/>
              <a:t>全球上市公司分析</a:t>
            </a:r>
            <a:r>
              <a:rPr lang="zh-CN" altLang="en-US" sz="1600" dirty="0" smtClean="0"/>
              <a:t>库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26. </a:t>
            </a:r>
            <a:r>
              <a:rPr lang="en-US" altLang="zh-CN" sz="1600" b="1" dirty="0">
                <a:hlinkClick r:id="rId5"/>
              </a:rPr>
              <a:t>IBFD </a:t>
            </a:r>
            <a:r>
              <a:rPr lang="zh-CN" altLang="en-US" sz="1600" b="1" dirty="0">
                <a:hlinkClick r:id="rId5"/>
              </a:rPr>
              <a:t>全球税务、税法研究</a:t>
            </a:r>
            <a:r>
              <a:rPr lang="zh-CN" altLang="en-US" sz="1600" b="1" dirty="0" smtClean="0">
                <a:hlinkClick r:id="rId5"/>
              </a:rPr>
              <a:t>数据库</a:t>
            </a:r>
            <a:endParaRPr lang="en-US" altLang="zh-CN" sz="1600" b="1" dirty="0" smtClean="0"/>
          </a:p>
          <a:p>
            <a:endParaRPr lang="en-US" altLang="zh-CN" sz="1600" b="1" dirty="0"/>
          </a:p>
          <a:p>
            <a:r>
              <a:rPr lang="en-US" altLang="zh-CN" sz="1600" b="1" dirty="0" smtClean="0"/>
              <a:t>27.</a:t>
            </a:r>
            <a:r>
              <a:rPr lang="zh-CN" altLang="en-US" sz="1600" b="1" dirty="0">
                <a:hlinkClick r:id="rId6"/>
              </a:rPr>
              <a:t>全球保险公司财务分析库</a:t>
            </a:r>
            <a:r>
              <a:rPr lang="en-US" altLang="zh-CN" sz="1600" b="1" dirty="0">
                <a:hlinkClick r:id="rId6"/>
              </a:rPr>
              <a:t>(ISIS)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458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65" y="923330"/>
            <a:ext cx="9131136" cy="64633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2" tooltip="Electronics &amp; Telecommunications Collection"/>
              </a:rPr>
              <a:t>Electronics </a:t>
            </a:r>
            <a:r>
              <a:rPr lang="en-US" altLang="zh-CN" sz="1800" dirty="0">
                <a:hlinkClick r:id="rId2" tooltip="Electronics &amp; Telecommunications Collection"/>
              </a:rPr>
              <a:t>&amp; Telecommunications </a:t>
            </a:r>
            <a:r>
              <a:rPr lang="en-US" altLang="zh-CN" sz="1800" dirty="0" smtClean="0">
                <a:hlinkClick r:id="rId2" tooltip="Electronics &amp; Telecommunications Collection"/>
              </a:rPr>
              <a:t>Collection</a:t>
            </a:r>
            <a:r>
              <a:rPr lang="zh-CN" altLang="en-US" sz="1800" dirty="0"/>
              <a:t>电气</a:t>
            </a:r>
            <a:r>
              <a:rPr lang="en-US" altLang="zh-CN" sz="1800" dirty="0"/>
              <a:t>/</a:t>
            </a:r>
            <a:r>
              <a:rPr lang="zh-CN" altLang="en-US" sz="1800" dirty="0"/>
              <a:t>电子</a:t>
            </a:r>
            <a:r>
              <a:rPr lang="en-US" altLang="zh-CN" sz="1800" dirty="0"/>
              <a:t>/</a:t>
            </a:r>
            <a:r>
              <a:rPr lang="zh-CN" altLang="en-US" sz="1800" dirty="0"/>
              <a:t>通信</a:t>
            </a:r>
            <a:r>
              <a:rPr lang="en-US" altLang="zh-CN" sz="1800" dirty="0"/>
              <a:t>/</a:t>
            </a:r>
            <a:r>
              <a:rPr lang="zh-CN" altLang="en-US" sz="1800" dirty="0"/>
              <a:t>控制</a:t>
            </a:r>
            <a:r>
              <a:rPr lang="en-US" altLang="zh-CN" sz="1800" dirty="0"/>
              <a:t>/</a:t>
            </a:r>
            <a:r>
              <a:rPr lang="zh-CN" altLang="en-US" sz="1800" dirty="0" smtClean="0"/>
              <a:t>计算机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光学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材料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FontTx/>
              <a:buAutoNum type="arabicPeriod"/>
            </a:pPr>
            <a:r>
              <a:rPr lang="en-US" altLang="zh-CN" sz="1800" dirty="0" smtClean="0">
                <a:hlinkClick r:id="rId3"/>
              </a:rPr>
              <a:t>IOP </a:t>
            </a:r>
            <a:r>
              <a:rPr lang="en-US" altLang="zh-CN" sz="1800" dirty="0">
                <a:hlinkClick r:id="rId3"/>
              </a:rPr>
              <a:t>Electronic Journals</a:t>
            </a:r>
            <a:r>
              <a:rPr lang="en-US" altLang="zh-CN" sz="1800" dirty="0"/>
              <a:t>       </a:t>
            </a:r>
            <a:r>
              <a:rPr lang="zh-CN" altLang="en-US" sz="1800" dirty="0"/>
              <a:t>英国物理学</a:t>
            </a:r>
            <a:r>
              <a:rPr lang="zh-CN" altLang="en-US" sz="1800" dirty="0" smtClean="0"/>
              <a:t>会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3</a:t>
            </a:r>
            <a:r>
              <a:rPr lang="en-US" altLang="zh-CN" sz="1800" dirty="0" smtClean="0"/>
              <a:t>. </a:t>
            </a:r>
            <a:r>
              <a:rPr lang="en-US" altLang="zh-CN" sz="1800" dirty="0">
                <a:hlinkClick r:id="rId4" tooltip="Astrophysics Data System (ADS)"/>
              </a:rPr>
              <a:t>Astrophysics Data System (ADS</a:t>
            </a:r>
            <a:r>
              <a:rPr lang="en-US" altLang="zh-CN" sz="1800" dirty="0" smtClean="0">
                <a:hlinkClick r:id="rId4" tooltip="Astrophysics Data System (ADS)"/>
              </a:rPr>
              <a:t>)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物理、光学、仪器、航空航天总论。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4</a:t>
            </a:r>
            <a:r>
              <a:rPr lang="en-US" altLang="zh-CN" sz="1800" dirty="0" smtClean="0"/>
              <a:t>. </a:t>
            </a:r>
            <a:r>
              <a:rPr lang="en-US" altLang="zh-CN" sz="1800" dirty="0"/>
              <a:t>OPTICS DATABASE  </a:t>
            </a:r>
            <a:r>
              <a:rPr lang="zh-CN" altLang="en-US" sz="1800" dirty="0" smtClean="0"/>
              <a:t>中国</a:t>
            </a:r>
            <a:r>
              <a:rPr lang="zh-CN" altLang="en-US" sz="1800" dirty="0"/>
              <a:t>光学期刊网</a:t>
            </a:r>
            <a:r>
              <a:rPr lang="zh-CN" altLang="en-US" sz="1800" dirty="0" smtClean="0"/>
              <a:t>数据库</a:t>
            </a:r>
            <a:endParaRPr lang="en-US" altLang="zh-CN" sz="1800" dirty="0" smtClean="0"/>
          </a:p>
          <a:p>
            <a:r>
              <a:rPr lang="en-US" altLang="zh-CN" sz="1800" dirty="0" smtClean="0"/>
              <a:t>SCI</a:t>
            </a:r>
            <a:r>
              <a:rPr lang="zh-CN" altLang="zh-CN" sz="1800" dirty="0"/>
              <a:t>收录的有</a:t>
            </a:r>
            <a:r>
              <a:rPr lang="en-US" altLang="zh-CN" sz="1800" dirty="0"/>
              <a:t>3</a:t>
            </a:r>
            <a:r>
              <a:rPr lang="zh-CN" altLang="zh-CN" sz="1800" dirty="0"/>
              <a:t>种刊物：</a:t>
            </a:r>
            <a:r>
              <a:rPr lang="zh-CN" altLang="zh-CN" sz="1800" dirty="0" smtClean="0"/>
              <a:t>《中国光学快报》《红外与毫米波学报》《光谱学与光谱分析》 </a:t>
            </a:r>
            <a:endParaRPr lang="zh-CN" altLang="zh-CN" sz="1800" dirty="0"/>
          </a:p>
          <a:p>
            <a:r>
              <a:rPr lang="en-US" altLang="zh-CN" sz="1800" dirty="0"/>
              <a:t>EI</a:t>
            </a:r>
            <a:r>
              <a:rPr lang="zh-CN" altLang="zh-CN" sz="1800" dirty="0"/>
              <a:t>收录的有</a:t>
            </a:r>
            <a:r>
              <a:rPr lang="en-US" altLang="zh-CN" sz="1800" dirty="0"/>
              <a:t>7</a:t>
            </a:r>
            <a:r>
              <a:rPr lang="zh-CN" altLang="zh-CN" sz="1800" dirty="0"/>
              <a:t>种刊物：《中国激光》、《光学学报》</a:t>
            </a:r>
            <a:r>
              <a:rPr lang="zh-CN" altLang="zh-CN" sz="1800" dirty="0" smtClean="0"/>
              <a:t>、《强激光与粒子束》、</a:t>
            </a:r>
            <a:endParaRPr lang="en-US" altLang="zh-CN" sz="1800" dirty="0" smtClean="0"/>
          </a:p>
          <a:p>
            <a:r>
              <a:rPr lang="zh-CN" altLang="zh-CN" sz="1800" dirty="0" smtClean="0"/>
              <a:t>《光学精密工程》</a:t>
            </a:r>
            <a:r>
              <a:rPr lang="zh-CN" altLang="zh-CN" sz="1800" dirty="0"/>
              <a:t>、《光谱学与光谱分析》、《发光学报》</a:t>
            </a:r>
            <a:r>
              <a:rPr lang="zh-CN" altLang="zh-CN" sz="1800" dirty="0" smtClean="0"/>
              <a:t>；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5</a:t>
            </a:r>
            <a:r>
              <a:rPr lang="en-US" altLang="zh-CN" sz="1800" dirty="0" smtClean="0"/>
              <a:t>. </a:t>
            </a:r>
            <a:r>
              <a:rPr lang="en-US" altLang="zh-CN" sz="1800" dirty="0">
                <a:hlinkClick r:id="rId5"/>
              </a:rPr>
              <a:t>SPIE Digital </a:t>
            </a:r>
            <a:r>
              <a:rPr lang="en-US" altLang="zh-CN" sz="1800" dirty="0" smtClean="0">
                <a:hlinkClick r:id="rId5"/>
              </a:rPr>
              <a:t>Library</a:t>
            </a:r>
            <a:r>
              <a:rPr lang="en-US" altLang="zh-CN" sz="1800" dirty="0" smtClean="0"/>
              <a:t>     </a:t>
            </a:r>
            <a:r>
              <a:rPr lang="zh-CN" altLang="en-US" sz="1800" dirty="0" smtClean="0"/>
              <a:t>简称</a:t>
            </a:r>
            <a:r>
              <a:rPr lang="en-US" altLang="zh-CN" sz="1800" dirty="0" smtClean="0"/>
              <a:t>SPIE    </a:t>
            </a:r>
            <a:r>
              <a:rPr lang="zh-CN" altLang="en-US" sz="1800" dirty="0" smtClean="0"/>
              <a:t>国际</a:t>
            </a:r>
            <a:r>
              <a:rPr lang="zh-CN" altLang="en-US" sz="1800" dirty="0"/>
              <a:t>光学工程学</a:t>
            </a:r>
            <a:r>
              <a:rPr lang="zh-CN" altLang="en-US" sz="1800" dirty="0" smtClean="0"/>
              <a:t>会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 smtClean="0"/>
              <a:t>6. </a:t>
            </a:r>
            <a:r>
              <a:rPr lang="en-US" altLang="zh-CN" sz="1800" dirty="0" err="1">
                <a:hlinkClick r:id="rId6"/>
              </a:rPr>
              <a:t>Scitation</a:t>
            </a:r>
            <a:r>
              <a:rPr lang="en-US" altLang="zh-CN" sz="1800" dirty="0">
                <a:hlinkClick r:id="rId6"/>
              </a:rPr>
              <a:t> - Acoustical Society of America(ASA)</a:t>
            </a:r>
            <a:r>
              <a:rPr lang="en-US" altLang="zh-CN" sz="1800" dirty="0"/>
              <a:t>   </a:t>
            </a:r>
            <a:r>
              <a:rPr lang="zh-CN" altLang="en-US" sz="1800" dirty="0" smtClean="0"/>
              <a:t>美国声学学会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/>
              <a:t>7</a:t>
            </a:r>
            <a:r>
              <a:rPr lang="en-US" altLang="zh-CN" sz="1800" dirty="0" smtClean="0"/>
              <a:t>. </a:t>
            </a:r>
            <a:r>
              <a:rPr lang="en-US" altLang="zh-CN" sz="1800" dirty="0">
                <a:hlinkClick r:id="rId7" tooltip="Annual Reviews"/>
              </a:rPr>
              <a:t>Annual Reviews</a:t>
            </a:r>
            <a:r>
              <a:rPr lang="en-US" altLang="zh-CN" sz="1800" dirty="0"/>
              <a:t>  </a:t>
            </a:r>
            <a:r>
              <a:rPr lang="zh-CN" altLang="en-US" sz="1800" dirty="0"/>
              <a:t>物理、生物、医学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 smtClean="0"/>
              <a:t>8. </a:t>
            </a:r>
            <a:r>
              <a:rPr lang="en-US" altLang="zh-CN" sz="1800" dirty="0"/>
              <a:t>Nature </a:t>
            </a:r>
            <a:r>
              <a:rPr lang="zh-CN" altLang="en-US" sz="1800" dirty="0"/>
              <a:t>电子期刊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9</a:t>
            </a:r>
            <a:r>
              <a:rPr lang="en-US" altLang="zh-CN" sz="1800" dirty="0" smtClean="0"/>
              <a:t>. </a:t>
            </a:r>
            <a:r>
              <a:rPr lang="en-US" altLang="zh-CN" sz="1800" dirty="0">
                <a:hlinkClick r:id="rId8"/>
              </a:rPr>
              <a:t>Science Online--Science</a:t>
            </a:r>
            <a:r>
              <a:rPr lang="zh-CN" altLang="en-US" sz="1800" dirty="0">
                <a:hlinkClick r:id="rId8"/>
              </a:rPr>
              <a:t>全文数据库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3113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altLang="zh-CN" sz="1100" dirty="0" smtClean="0"/>
          </a:p>
          <a:p>
            <a:r>
              <a:rPr lang="zh-CN" altLang="en-US" sz="3200" b="1" dirty="0" smtClean="0">
                <a:solidFill>
                  <a:srgbClr val="00964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清华北大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数据库：</a:t>
            </a:r>
            <a:r>
              <a:rPr lang="zh-CN" altLang="en-US" b="1" dirty="0"/>
              <a:t>电信、理学院常用，我校未订购。</a:t>
            </a:r>
            <a:endParaRPr lang="en-US" altLang="zh-CN" b="1" dirty="0"/>
          </a:p>
          <a:p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7229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8915"/>
            <a:ext cx="7272808" cy="565908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576" y="2204864"/>
            <a:ext cx="2304256" cy="360363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19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3544" y="16294"/>
            <a:ext cx="9187543" cy="78790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altLang="zh-CN" sz="1600" b="1" dirty="0" smtClean="0">
              <a:hlinkClick r:id="rId3" tooltip="Scitation - AVS: Science &amp; Technology of Materials, Interfaces, and Processing"/>
            </a:endParaRPr>
          </a:p>
          <a:p>
            <a:endParaRPr lang="en-US" altLang="zh-CN" sz="1600" b="1" dirty="0" smtClean="0"/>
          </a:p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清华北大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数据库：</a:t>
            </a:r>
            <a:r>
              <a:rPr lang="zh-CN" altLang="en-US" b="1" dirty="0"/>
              <a:t>电信、理学院常用，我校未订购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en-US" altLang="zh-CN" sz="1600" b="1" dirty="0">
              <a:hlinkClick r:id="rId3" tooltip="Scitation - AVS: Science &amp; Technology of Materials, Interfaces, and Processing"/>
            </a:endParaRPr>
          </a:p>
          <a:p>
            <a:r>
              <a:rPr lang="en-US" altLang="zh-CN" sz="1600" b="1" dirty="0" smtClean="0">
                <a:hlinkClick r:id="rId3" tooltip="Scitation - AVS: Science &amp; Technology of Materials, Interfaces, and Processing"/>
              </a:rPr>
              <a:t>10. </a:t>
            </a:r>
            <a:r>
              <a:rPr lang="en-US" altLang="zh-CN" sz="1800" dirty="0">
                <a:hlinkClick r:id="rId4"/>
              </a:rPr>
              <a:t>ACS Publications</a:t>
            </a:r>
            <a:r>
              <a:rPr lang="en-US" altLang="zh-CN" sz="1800" dirty="0"/>
              <a:t>  </a:t>
            </a:r>
            <a:r>
              <a:rPr lang="zh-CN" altLang="en-US" sz="1800" dirty="0"/>
              <a:t>美国化学学会     涉及化学、化工、</a:t>
            </a:r>
            <a:r>
              <a:rPr lang="zh-CN" altLang="en-US" sz="1800" dirty="0" smtClean="0"/>
              <a:t>材料</a:t>
            </a:r>
            <a:r>
              <a:rPr lang="en-US" altLang="zh-CN" sz="1800" dirty="0" smtClean="0"/>
              <a:t>11. </a:t>
            </a:r>
            <a:r>
              <a:rPr lang="zh-CN" altLang="en-US" sz="1800" dirty="0" smtClean="0"/>
              <a:t>等领域。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12. </a:t>
            </a:r>
            <a:r>
              <a:rPr lang="en-US" altLang="zh-CN" sz="1800" dirty="0" smtClean="0">
                <a:hlinkClick r:id="rId5"/>
              </a:rPr>
              <a:t>RSC e-Journals </a:t>
            </a:r>
            <a:r>
              <a:rPr lang="en-US" altLang="zh-CN" sz="1800" dirty="0" smtClean="0"/>
              <a:t>  </a:t>
            </a:r>
            <a:r>
              <a:rPr lang="zh-CN" altLang="en-US" sz="1800" dirty="0" smtClean="0"/>
              <a:t>英国皇家化学学会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13. </a:t>
            </a:r>
            <a:r>
              <a:rPr lang="en-US" altLang="zh-CN" sz="1800" dirty="0">
                <a:hlinkClick r:id="rId6"/>
              </a:rPr>
              <a:t>The European Mathematical Society</a:t>
            </a:r>
            <a:r>
              <a:rPr lang="en-US" altLang="zh-CN" sz="1800" dirty="0"/>
              <a:t>  </a:t>
            </a:r>
            <a:r>
              <a:rPr lang="zh-CN" altLang="en-US" sz="1800" dirty="0"/>
              <a:t>（</a:t>
            </a:r>
            <a:r>
              <a:rPr lang="en-US" altLang="zh-CN" sz="1800" dirty="0"/>
              <a:t>EMS</a:t>
            </a:r>
            <a:r>
              <a:rPr lang="zh-CN" altLang="en-US" sz="1800" dirty="0"/>
              <a:t>）</a:t>
            </a:r>
            <a:r>
              <a:rPr lang="en-US" altLang="zh-CN" sz="1800" dirty="0"/>
              <a:t>(</a:t>
            </a:r>
            <a:r>
              <a:rPr lang="zh-CN" altLang="en-US" sz="1800" dirty="0">
                <a:hlinkClick r:id="rId6"/>
              </a:rPr>
              <a:t>欧洲数学学会</a:t>
            </a:r>
            <a:r>
              <a:rPr lang="zh-CN" altLang="en-US" sz="1800" dirty="0" smtClean="0">
                <a:hlinkClick r:id="rId6"/>
              </a:rPr>
              <a:t>）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14. </a:t>
            </a:r>
            <a:r>
              <a:rPr lang="en-US" altLang="zh-CN" sz="1800" dirty="0">
                <a:hlinkClick r:id="rId7"/>
              </a:rPr>
              <a:t>American Mathematics Society--</a:t>
            </a:r>
            <a:r>
              <a:rPr lang="zh-CN" altLang="en-US" sz="1800" dirty="0">
                <a:hlinkClick r:id="rId7"/>
              </a:rPr>
              <a:t>（</a:t>
            </a:r>
            <a:r>
              <a:rPr lang="en-US" altLang="zh-CN" sz="1800" dirty="0">
                <a:hlinkClick r:id="rId7"/>
              </a:rPr>
              <a:t>AMS</a:t>
            </a:r>
            <a:r>
              <a:rPr lang="zh-CN" altLang="en-US" sz="1800" dirty="0">
                <a:hlinkClick r:id="rId7"/>
              </a:rPr>
              <a:t>）</a:t>
            </a:r>
            <a:r>
              <a:rPr lang="zh-CN" altLang="en-US" sz="1800" dirty="0" smtClean="0">
                <a:hlinkClick r:id="rId7"/>
              </a:rPr>
              <a:t>美国数学学会</a:t>
            </a:r>
            <a:endParaRPr lang="en-US" altLang="zh-CN" sz="1800" dirty="0"/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15. </a:t>
            </a:r>
            <a:r>
              <a:rPr lang="en-US" altLang="zh-CN" sz="1800" dirty="0" smtClean="0">
                <a:hlinkClick r:id="rId8"/>
              </a:rPr>
              <a:t>Cell Press e-Journals 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化工、化学、生物、医学等领域。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 smtClean="0">
                <a:hlinkClick r:id="rId3" tooltip="Scitation - AVS: Science &amp; Technology of Materials, Interfaces, and Processing"/>
              </a:rPr>
              <a:t>16. </a:t>
            </a:r>
            <a:r>
              <a:rPr lang="en-US" altLang="zh-CN" sz="1800" dirty="0"/>
              <a:t>Oxford University Press(OUP)--</a:t>
            </a:r>
            <a:r>
              <a:rPr lang="zh-CN" altLang="en-US" sz="1800" dirty="0"/>
              <a:t>牛津大学出版社电子</a:t>
            </a:r>
            <a:r>
              <a:rPr lang="zh-CN" altLang="en-US" sz="1800" dirty="0" smtClean="0"/>
              <a:t>期刊  </a:t>
            </a:r>
            <a:r>
              <a:rPr lang="en-US" altLang="zh-CN" sz="1800" dirty="0" smtClean="0"/>
              <a:t>(</a:t>
            </a:r>
            <a:r>
              <a:rPr lang="zh-CN" altLang="en-US" sz="1800" dirty="0" smtClean="0"/>
              <a:t>全学科</a:t>
            </a:r>
            <a:r>
              <a:rPr lang="en-US" altLang="zh-CN" sz="1800" dirty="0" smtClean="0"/>
              <a:t>)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17. </a:t>
            </a:r>
            <a:r>
              <a:rPr lang="en-US" altLang="zh-CN" sz="2000" dirty="0">
                <a:hlinkClick r:id="rId9"/>
              </a:rPr>
              <a:t>ProQuest - Materials Research </a:t>
            </a:r>
            <a:r>
              <a:rPr lang="en-US" altLang="zh-CN" sz="2000" dirty="0" smtClean="0">
                <a:hlinkClick r:id="rId9"/>
              </a:rPr>
              <a:t>Database</a:t>
            </a:r>
            <a:r>
              <a:rPr lang="en-US" altLang="zh-CN" sz="2000" dirty="0"/>
              <a:t>  </a:t>
            </a:r>
            <a:r>
              <a:rPr lang="en-US" altLang="zh-CN" sz="2000" dirty="0" smtClean="0"/>
              <a:t>CSA  </a:t>
            </a:r>
            <a:r>
              <a:rPr lang="zh-CN" altLang="en-US" sz="2000" dirty="0" smtClean="0"/>
              <a:t>材料</a:t>
            </a:r>
            <a:r>
              <a:rPr lang="zh-CN" altLang="en-US" sz="2000" dirty="0"/>
              <a:t>研究</a:t>
            </a:r>
            <a:r>
              <a:rPr lang="zh-CN" altLang="en-US" sz="2000" dirty="0" smtClean="0"/>
              <a:t>数据库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18. </a:t>
            </a:r>
            <a:r>
              <a:rPr lang="en-US" altLang="zh-CN" sz="1800" dirty="0" err="1">
                <a:hlinkClick r:id="rId10" tooltip="Maney Publishing Journals"/>
              </a:rPr>
              <a:t>Maney</a:t>
            </a:r>
            <a:r>
              <a:rPr lang="en-US" altLang="zh-CN" sz="1800" dirty="0">
                <a:hlinkClick r:id="rId10" tooltip="Maney Publishing Journals"/>
              </a:rPr>
              <a:t> Publishing Journals</a:t>
            </a:r>
            <a:r>
              <a:rPr lang="en-US" altLang="zh-CN" sz="1800" dirty="0"/>
              <a:t>  </a:t>
            </a:r>
            <a:r>
              <a:rPr lang="zh-CN" altLang="en-US" sz="1800" dirty="0"/>
              <a:t>材料、冶金、化学、</a:t>
            </a:r>
            <a:r>
              <a:rPr lang="zh-CN" altLang="en-US" sz="1800" dirty="0" smtClean="0"/>
              <a:t>化工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en-US" altLang="zh-CN" sz="1800" dirty="0" smtClean="0"/>
              <a:t>19.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J-STAGE</a:t>
            </a:r>
            <a:r>
              <a:rPr lang="en-US" altLang="zh-CN" sz="1800" dirty="0"/>
              <a:t>(</a:t>
            </a:r>
            <a:r>
              <a:rPr lang="zh-CN" altLang="en-US" sz="1800" dirty="0"/>
              <a:t>日本</a:t>
            </a:r>
            <a:r>
              <a:rPr lang="en-US" altLang="zh-CN" sz="1800" dirty="0"/>
              <a:t>Free Access</a:t>
            </a:r>
            <a:r>
              <a:rPr lang="zh-CN" altLang="en-US" sz="1800" dirty="0"/>
              <a:t>学术期刊</a:t>
            </a:r>
            <a:r>
              <a:rPr lang="en-US" altLang="zh-CN" sz="1800" dirty="0"/>
              <a:t>)</a:t>
            </a:r>
            <a:endParaRPr lang="zh-CN" altLang="en-US" sz="1800" dirty="0"/>
          </a:p>
          <a:p>
            <a:endParaRPr lang="en-US" altLang="zh-CN" sz="1800" dirty="0"/>
          </a:p>
          <a:p>
            <a:r>
              <a:rPr lang="en-US" altLang="zh-CN" sz="1800" dirty="0" smtClean="0"/>
              <a:t>20. </a:t>
            </a:r>
            <a:r>
              <a:rPr lang="en-US" altLang="zh-CN" sz="1800" dirty="0"/>
              <a:t>Academic Search Complete (ASC)     </a:t>
            </a:r>
            <a:r>
              <a:rPr lang="zh-CN" altLang="en-US" sz="1800" dirty="0"/>
              <a:t>综合学科学术文献大全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0426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85" y="-90258"/>
            <a:ext cx="9154886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</a:t>
            </a:r>
            <a:endParaRPr lang="en-US" altLang="zh-CN" sz="3600" b="1" dirty="0" smtClean="0"/>
          </a:p>
          <a:p>
            <a:r>
              <a:rPr lang="zh-CN" altLang="en-US" sz="3200" b="1" dirty="0" smtClean="0"/>
              <a:t>  清华大学数据库：</a:t>
            </a:r>
            <a:r>
              <a:rPr lang="zh-CN" altLang="en-US" dirty="0"/>
              <a:t>土建学院</a:t>
            </a:r>
            <a:r>
              <a:rPr lang="zh-CN" altLang="en-US" dirty="0" smtClean="0"/>
              <a:t>常用，我校未订购。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550" y="1988840"/>
            <a:ext cx="740465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800" dirty="0" err="1" smtClean="0">
                <a:hlinkClick r:id="rId2"/>
              </a:rPr>
              <a:t>Scitation</a:t>
            </a:r>
            <a:r>
              <a:rPr lang="en-US" altLang="zh-CN" sz="1800" dirty="0" smtClean="0">
                <a:hlinkClick r:id="rId2"/>
              </a:rPr>
              <a:t> </a:t>
            </a:r>
            <a:r>
              <a:rPr lang="en-US" altLang="zh-CN" sz="1800" dirty="0">
                <a:hlinkClick r:id="rId2"/>
              </a:rPr>
              <a:t>- Society of </a:t>
            </a:r>
            <a:r>
              <a:rPr lang="en-US" altLang="zh-CN" sz="1800" dirty="0" smtClean="0">
                <a:hlinkClick r:id="rId2"/>
              </a:rPr>
              <a:t>Rheology  (</a:t>
            </a:r>
            <a:r>
              <a:rPr lang="en-US" altLang="zh-CN" sz="1800" dirty="0">
                <a:hlinkClick r:id="rId2"/>
              </a:rPr>
              <a:t>SOR</a:t>
            </a:r>
            <a:r>
              <a:rPr lang="en-US" altLang="zh-CN" dirty="0" smtClean="0">
                <a:hlinkClick r:id="rId2"/>
              </a:rPr>
              <a:t>)</a:t>
            </a:r>
            <a:r>
              <a:rPr lang="en-US" altLang="zh-CN" dirty="0" smtClean="0"/>
              <a:t>   </a:t>
            </a:r>
            <a:r>
              <a:rPr lang="zh-CN" altLang="en-US" sz="1800" dirty="0" smtClean="0"/>
              <a:t>美国流变学学会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IWA</a:t>
            </a:r>
            <a:r>
              <a:rPr lang="zh-CN" altLang="en-US" sz="1800" dirty="0"/>
              <a:t>电子</a:t>
            </a:r>
            <a:r>
              <a:rPr lang="zh-CN" altLang="en-US" sz="1800" dirty="0" smtClean="0"/>
              <a:t>期刊        土木</a:t>
            </a:r>
            <a:r>
              <a:rPr lang="en-US" altLang="zh-CN" sz="1800" dirty="0"/>
              <a:t>/</a:t>
            </a:r>
            <a:r>
              <a:rPr lang="zh-CN" altLang="en-US" sz="1800" dirty="0"/>
              <a:t>水利 </a:t>
            </a:r>
            <a:r>
              <a:rPr lang="en-US" altLang="zh-CN" sz="1800" dirty="0"/>
              <a:t>/ </a:t>
            </a:r>
            <a:r>
              <a:rPr lang="zh-CN" altLang="en-US" sz="1800" dirty="0" smtClean="0"/>
              <a:t>总论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L&amp;H Scientific Publishing </a:t>
            </a:r>
            <a:r>
              <a:rPr lang="zh-CN" altLang="en-US" sz="1800" dirty="0"/>
              <a:t>电子</a:t>
            </a:r>
            <a:r>
              <a:rPr lang="zh-CN" altLang="en-US" sz="1800" dirty="0" smtClean="0"/>
              <a:t>期刊      非线性动力学系统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ProQuest - Earthquake Engineering </a:t>
            </a:r>
            <a:r>
              <a:rPr lang="en-US" altLang="zh-CN" sz="1800" dirty="0" smtClean="0"/>
              <a:t>Abstracts   </a:t>
            </a:r>
            <a:r>
              <a:rPr lang="zh-CN" altLang="en-US" sz="1800" dirty="0" smtClean="0"/>
              <a:t>地震工程</a:t>
            </a:r>
            <a:r>
              <a:rPr lang="zh-CN" altLang="en-US" sz="1800" dirty="0"/>
              <a:t>文摘数据库</a:t>
            </a:r>
          </a:p>
        </p:txBody>
      </p:sp>
    </p:spTree>
    <p:extLst>
      <p:ext uri="{BB962C8B-B14F-4D97-AF65-F5344CB8AC3E}">
        <p14:creationId xmlns:p14="http://schemas.microsoft.com/office/powerpoint/2010/main" val="366464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1" y="2008672"/>
            <a:ext cx="2038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83" y="1644427"/>
            <a:ext cx="2085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08672"/>
            <a:ext cx="2295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2" y="5050295"/>
            <a:ext cx="2019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83" y="4011389"/>
            <a:ext cx="2038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44" y="5845632"/>
            <a:ext cx="1981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18522"/>
            <a:ext cx="1485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36566"/>
            <a:ext cx="2009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85" y="5421769"/>
            <a:ext cx="2009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1196752"/>
            <a:ext cx="755210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国家图书馆电子资源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64006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036139" cy="51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006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700808"/>
            <a:ext cx="835356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2"/>
              </a:rPr>
              <a:t>ABI/INFORM Global</a:t>
            </a:r>
            <a:r>
              <a:rPr lang="en-US" altLang="zh-CN" sz="1800" dirty="0" smtClean="0"/>
              <a:t>     </a:t>
            </a:r>
            <a:r>
              <a:rPr lang="zh-CN" altLang="en-US" sz="1800" dirty="0" smtClean="0"/>
              <a:t>经济管理</a:t>
            </a:r>
            <a:r>
              <a:rPr lang="zh-CN" altLang="en-US" sz="1800" dirty="0"/>
              <a:t>期刊全文</a:t>
            </a:r>
            <a:r>
              <a:rPr lang="zh-CN" altLang="en-US" sz="1800" dirty="0" smtClean="0"/>
              <a:t>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/>
              <a:t>ABI/INFORM </a:t>
            </a:r>
            <a:r>
              <a:rPr lang="en-US" altLang="zh-CN" sz="1800" dirty="0" smtClean="0"/>
              <a:t>Dateline   </a:t>
            </a:r>
            <a:r>
              <a:rPr lang="zh-CN" altLang="en-US" sz="1800" dirty="0" smtClean="0"/>
              <a:t>北美</a:t>
            </a:r>
            <a:r>
              <a:rPr lang="zh-CN" altLang="en-US" sz="1800" dirty="0"/>
              <a:t>地区中小型企业与公司贸易信息数据库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3"/>
              </a:rPr>
              <a:t>ABI/INFORM </a:t>
            </a:r>
            <a:r>
              <a:rPr lang="en-US" altLang="zh-CN" sz="1800" dirty="0">
                <a:hlinkClick r:id="rId3"/>
              </a:rPr>
              <a:t>Trade &amp; </a:t>
            </a:r>
            <a:r>
              <a:rPr lang="en-US" altLang="zh-CN" sz="1800" dirty="0" smtClean="0">
                <a:hlinkClick r:id="rId3"/>
              </a:rPr>
              <a:t>Industry</a:t>
            </a:r>
            <a:r>
              <a:rPr lang="en-US" altLang="zh-CN" sz="1800" dirty="0" smtClean="0"/>
              <a:t>   </a:t>
            </a:r>
            <a:r>
              <a:rPr lang="zh-CN" altLang="en-US" sz="1800" dirty="0" smtClean="0"/>
              <a:t>北美</a:t>
            </a:r>
            <a:r>
              <a:rPr lang="zh-CN" altLang="en-US" sz="1800" dirty="0"/>
              <a:t>地区中小型企业与公司贸易信息数据库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4"/>
              </a:rPr>
              <a:t>Asian &amp; European Business </a:t>
            </a:r>
            <a:r>
              <a:rPr lang="en-US" altLang="zh-CN" sz="1800" dirty="0" smtClean="0">
                <a:hlinkClick r:id="rId4"/>
              </a:rPr>
              <a:t>Collection</a:t>
            </a:r>
            <a:r>
              <a:rPr lang="en-US" altLang="zh-CN" sz="1800" dirty="0" smtClean="0"/>
              <a:t>   </a:t>
            </a:r>
            <a:r>
              <a:rPr lang="zh-CN" altLang="en-US" sz="1800" dirty="0" smtClean="0"/>
              <a:t>覆盖亚、欧商业管理</a:t>
            </a:r>
            <a:r>
              <a:rPr lang="zh-CN" altLang="en-US" sz="1800" dirty="0"/>
              <a:t>及金融</a:t>
            </a:r>
            <a:r>
              <a:rPr lang="zh-CN" altLang="en-US" sz="1800" dirty="0" smtClean="0"/>
              <a:t>领域资料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5"/>
              </a:rPr>
              <a:t>Business Market Research Collection</a:t>
            </a:r>
            <a:r>
              <a:rPr lang="en-US" altLang="zh-CN" sz="1800" dirty="0"/>
              <a:t> </a:t>
            </a:r>
            <a:r>
              <a:rPr lang="zh-CN" altLang="en-US" sz="1800" dirty="0"/>
              <a:t>（商业、市场研究资源全文</a:t>
            </a:r>
            <a:r>
              <a:rPr lang="zh-CN" altLang="en-US" sz="1800" dirty="0" smtClean="0"/>
              <a:t>数据库</a:t>
            </a:r>
            <a:r>
              <a:rPr lang="en-US" altLang="zh-CN" sz="1800" dirty="0" smtClean="0"/>
              <a:t>)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err="1">
                <a:hlinkClick r:id="rId6"/>
              </a:rPr>
              <a:t>EconLit</a:t>
            </a:r>
            <a:r>
              <a:rPr lang="zh-CN" altLang="en-US" sz="1800" dirty="0"/>
              <a:t> （经济学文献</a:t>
            </a:r>
            <a:r>
              <a:rPr lang="zh-CN" altLang="en-US" sz="1800" dirty="0" smtClean="0"/>
              <a:t>数据库</a:t>
            </a:r>
            <a:r>
              <a:rPr lang="en-US" altLang="zh-CN" sz="1800" dirty="0" smtClean="0"/>
              <a:t>)</a:t>
            </a:r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 smtClean="0">
                <a:hlinkClick r:id="rId7"/>
              </a:rPr>
              <a:t>New </a:t>
            </a:r>
            <a:r>
              <a:rPr lang="en-US" altLang="zh-CN" sz="1800" dirty="0">
                <a:hlinkClick r:id="rId7"/>
              </a:rPr>
              <a:t>York Times</a:t>
            </a:r>
            <a:r>
              <a:rPr lang="en-US" altLang="zh-CN" sz="1800" dirty="0"/>
              <a:t> </a:t>
            </a:r>
            <a:r>
              <a:rPr lang="zh-CN" altLang="en-US" sz="1800" dirty="0"/>
              <a:t>（纽约时报） </a:t>
            </a:r>
            <a:r>
              <a:rPr lang="en-US" altLang="zh-CN" sz="1800" dirty="0"/>
              <a:t>1980-</a:t>
            </a:r>
            <a:r>
              <a:rPr lang="zh-CN" altLang="en-US" sz="1800" dirty="0" smtClean="0"/>
              <a:t>今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pPr marL="342900" indent="-342900">
              <a:buAutoNum type="arabicPeriod"/>
            </a:pPr>
            <a:r>
              <a:rPr lang="en-US" altLang="zh-CN" sz="1800" dirty="0">
                <a:hlinkClick r:id="rId8"/>
              </a:rPr>
              <a:t>The Wall Street Journal</a:t>
            </a:r>
            <a:r>
              <a:rPr lang="en-US" altLang="zh-CN" sz="1800" dirty="0"/>
              <a:t> </a:t>
            </a:r>
            <a:r>
              <a:rPr lang="zh-CN" altLang="en-US" sz="1800" dirty="0"/>
              <a:t>（华尔街时报）</a:t>
            </a:r>
            <a:r>
              <a:rPr lang="en-US" altLang="zh-CN" sz="1800" dirty="0"/>
              <a:t>1984-</a:t>
            </a:r>
            <a:r>
              <a:rPr lang="zh-CN" altLang="en-US" sz="1800" dirty="0" smtClean="0"/>
              <a:t>今</a:t>
            </a:r>
            <a:endParaRPr lang="en-US" altLang="zh-CN" sz="1800" dirty="0" smtClean="0"/>
          </a:p>
          <a:p>
            <a:pPr marL="342900" indent="-342900">
              <a:buAutoNum type="arabicPeriod"/>
            </a:pPr>
            <a:endParaRPr lang="en-US" altLang="zh-CN" sz="1800" dirty="0"/>
          </a:p>
          <a:p>
            <a:r>
              <a:rPr lang="en-US" altLang="zh-CN" sz="1800" dirty="0" smtClean="0"/>
              <a:t>9.  EIU </a:t>
            </a:r>
            <a:r>
              <a:rPr lang="en-US" altLang="zh-CN" sz="1800" dirty="0" err="1"/>
              <a:t>CountryData</a:t>
            </a:r>
            <a:r>
              <a:rPr lang="en-US" altLang="zh-CN" sz="1800" dirty="0"/>
              <a:t> </a:t>
            </a:r>
            <a:r>
              <a:rPr lang="zh-CN" altLang="en-US" sz="1800" dirty="0"/>
              <a:t>各国宏观经济指标</a:t>
            </a:r>
            <a:endParaRPr lang="en-US" altLang="zh-C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-10885" y="-90258"/>
            <a:ext cx="9154886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</a:t>
            </a:r>
            <a:endParaRPr lang="en-US" altLang="zh-CN" sz="3600" b="1" dirty="0" smtClean="0"/>
          </a:p>
          <a:p>
            <a:r>
              <a:rPr lang="zh-CN" altLang="en-US" sz="3200" b="1" dirty="0" smtClean="0"/>
              <a:t>  </a:t>
            </a:r>
            <a:r>
              <a:rPr lang="zh-CN" altLang="en-US" sz="2800" b="1" dirty="0" smtClean="0"/>
              <a:t>清华、北大、中财数据库</a:t>
            </a:r>
            <a:r>
              <a:rPr lang="zh-CN" altLang="en-US" sz="3200" b="1" dirty="0" smtClean="0"/>
              <a:t>：</a:t>
            </a:r>
            <a:r>
              <a:rPr lang="zh-CN" altLang="en-US" dirty="0"/>
              <a:t>经管</a:t>
            </a:r>
            <a:r>
              <a:rPr lang="zh-CN" altLang="en-US" dirty="0" smtClean="0"/>
              <a:t>学院常用，我校未订购。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31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06760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06760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1699066"/>
            <a:ext cx="9134474" cy="504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9526" y="1052735"/>
            <a:ext cx="9134474" cy="64633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</a:rPr>
              <a:t>传递范围：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宋体" pitchFamily="2" charset="-122"/>
              </a:rPr>
              <a:t>期刊、学位、会议及图书的部分章节。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131548" y="4869160"/>
            <a:ext cx="2753744" cy="576064"/>
          </a:xfrm>
          <a:prstGeom prst="wedgeRoundRectCallout">
            <a:avLst>
              <a:gd name="adj1" fmla="val -93073"/>
              <a:gd name="adj2" fmla="val -75820"/>
              <a:gd name="adj3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支持文章名检索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8877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803174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注</a:t>
            </a:r>
            <a:r>
              <a:rPr lang="zh-CN" alt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册</a:t>
            </a:r>
            <a:r>
              <a:rPr lang="zh-CN" altLang="en-US" sz="60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账</a:t>
            </a:r>
            <a:r>
              <a:rPr lang="zh-CN" alt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号</a:t>
            </a:r>
            <a:endParaRPr lang="zh-CN" alt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97" y="1124744"/>
            <a:ext cx="404294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36096" y="530120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注</a:t>
            </a:r>
            <a:r>
              <a:rPr lang="zh-CN" alt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册</a:t>
            </a:r>
            <a:r>
              <a:rPr lang="zh-CN" altLang="en-US" sz="6000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账</a:t>
            </a:r>
            <a:r>
              <a:rPr lang="zh-CN" alt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号</a:t>
            </a:r>
            <a:endParaRPr lang="zh-CN" alt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576" y="3861048"/>
            <a:ext cx="374441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二、用户注册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7585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7605713"/>
            <a:ext cx="851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4800">
                <a:latin typeface="Times New Roman" pitchFamily="18" charset="0"/>
              </a:rPr>
              <a:t>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" y="1844824"/>
            <a:ext cx="8910638" cy="46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67544" y="5373216"/>
            <a:ext cx="1440160" cy="136815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785304" y="1062130"/>
            <a:ext cx="4363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 smtClean="0"/>
              <a:t>Balis</a:t>
            </a:r>
            <a:r>
              <a:rPr lang="zh-CN" altLang="en-US" sz="4400" b="1" dirty="0"/>
              <a:t>电脑端</a:t>
            </a:r>
            <a:r>
              <a:rPr lang="zh-CN" altLang="en-US" sz="4400" b="1" dirty="0" smtClean="0"/>
              <a:t>注册</a:t>
            </a:r>
            <a:endParaRPr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11093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17394</TotalTime>
  <Words>1775</Words>
  <Application>Microsoft Office PowerPoint</Application>
  <PresentationFormat>全屏显示(4:3)</PresentationFormat>
  <Paragraphs>337</Paragraphs>
  <Slides>66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84" baseType="lpstr">
      <vt:lpstr>Batang</vt:lpstr>
      <vt:lpstr>黑体</vt:lpstr>
      <vt:lpstr>华文彩云</vt:lpstr>
      <vt:lpstr>华文仿宋</vt:lpstr>
      <vt:lpstr>华文行楷</vt:lpstr>
      <vt:lpstr>华文楷体</vt:lpstr>
      <vt:lpstr>华文细黑</vt:lpstr>
      <vt:lpstr>楷体</vt:lpstr>
      <vt:lpstr>楷体_GB2312</vt:lpstr>
      <vt:lpstr>隶书</vt:lpstr>
      <vt:lpstr>宋体</vt:lpstr>
      <vt:lpstr>微软雅黑</vt:lpstr>
      <vt:lpstr>新宋体</vt:lpstr>
      <vt:lpstr>Arial</vt:lpstr>
      <vt:lpstr>Tahoma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Balis微信注册 </vt:lpstr>
      <vt:lpstr>Balis微信注册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tfpc</dc:creator>
  <cp:lastModifiedBy>luoping</cp:lastModifiedBy>
  <cp:revision>594</cp:revision>
  <dcterms:created xsi:type="dcterms:W3CDTF">2004-10-18T01:15:51Z</dcterms:created>
  <dcterms:modified xsi:type="dcterms:W3CDTF">2019-12-10T08:50:18Z</dcterms:modified>
</cp:coreProperties>
</file>