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sldIdLst>
    <p:sldId id="396" r:id="rId4"/>
    <p:sldId id="258" r:id="rId5"/>
    <p:sldId id="261" r:id="rId6"/>
    <p:sldId id="319" r:id="rId7"/>
    <p:sldId id="313" r:id="rId8"/>
    <p:sldId id="512" r:id="rId9"/>
    <p:sldId id="320" r:id="rId10"/>
    <p:sldId id="382" r:id="rId11"/>
    <p:sldId id="296" r:id="rId12"/>
    <p:sldId id="384" r:id="rId13"/>
    <p:sldId id="385" r:id="rId14"/>
    <p:sldId id="386" r:id="rId15"/>
    <p:sldId id="262" r:id="rId16"/>
    <p:sldId id="437" r:id="rId17"/>
    <p:sldId id="464" r:id="rId18"/>
    <p:sldId id="434" r:id="rId19"/>
    <p:sldId id="459" r:id="rId20"/>
    <p:sldId id="460" r:id="rId21"/>
    <p:sldId id="463" r:id="rId22"/>
    <p:sldId id="514" r:id="rId23"/>
    <p:sldId id="493" r:id="rId24"/>
    <p:sldId id="517" r:id="rId25"/>
    <p:sldId id="516" r:id="rId26"/>
    <p:sldId id="364" r:id="rId27"/>
  </p:sldIdLst>
  <p:sldSz cx="12192000" cy="6858000"/>
  <p:notesSz cx="6858000" cy="9947275"/>
  <p:embeddedFontLst>
    <p:embeddedFont>
      <p:font typeface="微软雅黑" pitchFamily="34" charset="-122"/>
      <p:regular r:id="rId29"/>
      <p:bold r:id="rId30"/>
    </p:embeddedFont>
    <p:embeddedFont>
      <p:font typeface="Calibri Light" pitchFamily="34" charset="0"/>
      <p:regular r:id="rId31"/>
      <p: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1D8B69"/>
    <a:srgbClr val="25C9AA"/>
    <a:srgbClr val="135D46"/>
    <a:srgbClr val="1FA9A9"/>
    <a:srgbClr val="0070C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88" autoAdjust="0"/>
    <p:restoredTop sz="94475" autoAdjust="0"/>
  </p:normalViewPr>
  <p:slideViewPr>
    <p:cSldViewPr snapToGrid="0">
      <p:cViewPr varScale="1">
        <p:scale>
          <a:sx n="71" d="100"/>
          <a:sy n="71" d="100"/>
        </p:scale>
        <p:origin x="-2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06T16:14:55.891" idx="1">
    <p:pos x="7046" y="98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92949-903F-45D4-BFA5-821F5631427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1084F-51A6-4C17-9D10-D137A9715E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48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084F-51A6-4C17-9D10-D137A9715E9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865ED3-3D33-4208-8298-7BFB57F2EA9F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BACC2A-3F31-46EE-B69E-3943FFCA8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/>
          </p:cNvSpPr>
          <p:nvPr>
            <p:ph type="title"/>
          </p:nvPr>
        </p:nvSpPr>
        <p:spPr>
          <a:xfrm>
            <a:off x="609966" y="274855"/>
            <a:ext cx="10979324" cy="583058"/>
          </a:xfrm>
          <a:prstGeom prst="rect">
            <a:avLst/>
          </a:prstGeom>
        </p:spPr>
        <p:txBody>
          <a:bodyPr lIns="52183" tIns="52183" rIns="52183" bIns="52183"/>
          <a:lstStyle>
            <a:lvl1pPr algn="l" defTabSz="1043305">
              <a:defRPr sz="1700" b="1">
                <a:solidFill>
                  <a:srgbClr val="25A87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单击此处编辑母版标题样式</a:t>
            </a:r>
          </a:p>
        </p:txBody>
      </p:sp>
      <p:sp>
        <p:nvSpPr>
          <p:cNvPr id="499" name="Shape 499"/>
          <p:cNvSpPr/>
          <p:nvPr/>
        </p:nvSpPr>
        <p:spPr>
          <a:xfrm>
            <a:off x="609966" y="1010334"/>
            <a:ext cx="10979324" cy="1"/>
          </a:xfrm>
          <a:prstGeom prst="line">
            <a:avLst/>
          </a:prstGeom>
          <a:ln w="38100">
            <a:solidFill>
              <a:srgbClr val="25A87B"/>
            </a:solidFill>
          </a:ln>
        </p:spPr>
        <p:txBody>
          <a:bodyPr lIns="52188" tIns="52189" rIns="52188" bIns="52189"/>
          <a:lstStyle/>
          <a:p>
            <a:endParaRPr/>
          </a:p>
        </p:txBody>
      </p:sp>
      <p:sp>
        <p:nvSpPr>
          <p:cNvPr id="500" name="Shape 500"/>
          <p:cNvSpPr>
            <a:spLocks noGrp="1"/>
          </p:cNvSpPr>
          <p:nvPr>
            <p:ph type="sldNum" sz="quarter" idx="2"/>
          </p:nvPr>
        </p:nvSpPr>
        <p:spPr>
          <a:xfrm>
            <a:off x="5892801" y="6173787"/>
            <a:ext cx="2844801" cy="365126"/>
          </a:xfrm>
          <a:prstGeom prst="rect">
            <a:avLst/>
          </a:prstGeom>
        </p:spPr>
        <p:txBody>
          <a:bodyPr lIns="104379" tIns="52189" rIns="104379" bIns="52189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A2F3-BC8E-4575-AD05-8F5DE200FF02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8C75-DF00-4D13-97A0-314D41A4567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44FFF-31E7-4ABF-998B-44D43C5ABCB4}" type="datetimeFigureOut">
              <a:rPr lang="zh-CN" altLang="en-US" smtClean="0"/>
              <a:t>2019/5/13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95D83-F057-4B8C-9B3A-E027949B134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ai.baidu.com/" TargetMode="External"/><Relationship Id="rId2" Type="http://schemas.openxmlformats.org/officeDocument/2006/relationships/hyperlink" Target="https://wenku.baidu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4" y="0"/>
            <a:ext cx="12136971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13848" y="2410092"/>
            <a:ext cx="8978152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500" b="1" spc="1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6500" b="1" spc="1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百度文库</a:t>
            </a:r>
            <a:endParaRPr lang="en-US" altLang="zh-CN" sz="6500" b="1" spc="1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75212" y="3709881"/>
            <a:ext cx="82663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             </a:t>
            </a:r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—— </a:t>
            </a:r>
            <a:r>
              <a:rPr lang="zh-CN" alt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助力教育一线</a:t>
            </a:r>
          </a:p>
        </p:txBody>
      </p:sp>
      <p:sp>
        <p:nvSpPr>
          <p:cNvPr id="5" name="矩形 4"/>
          <p:cNvSpPr/>
          <p:nvPr/>
        </p:nvSpPr>
        <p:spPr>
          <a:xfrm>
            <a:off x="5338135" y="5400920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99145" y="5400920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3669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12531" y="5400920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06866" y="5400920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57715" y="5400920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90785" y="5400920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7841615" y="5378450"/>
            <a:ext cx="4264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区域经理：于一飞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338494" y="5378695"/>
            <a:ext cx="6768000" cy="222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386113" y="411094"/>
            <a:ext cx="49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就业资料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81051" y="1124744"/>
          <a:ext cx="10153128" cy="5040555"/>
        </p:xfrm>
        <a:graphic>
          <a:graphicData uri="http://schemas.openxmlformats.org/drawingml/2006/table">
            <a:tbl>
              <a:tblPr/>
              <a:tblGrid>
                <a:gridCol w="2952327"/>
                <a:gridCol w="2954203"/>
                <a:gridCol w="1389835"/>
                <a:gridCol w="2856763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一级分类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二级分类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薪酬报告（独家）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2015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年薪酬报告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22763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含各地区、各行业、各岗位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2014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年薪酬报告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求职攻略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含各大公司笔经和面经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实习攻略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含各大公司笔经和面经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简历制作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105322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含各行业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面经笔经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通用笔经和面经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实习总结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含各行业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求职信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67327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职业规划评测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社交礼仪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公务员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公共基础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面试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3636" y="6264324"/>
            <a:ext cx="391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截止到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月份数据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386113" y="411094"/>
            <a:ext cx="49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应用文书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76995" y="980732"/>
          <a:ext cx="5184576" cy="49049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6144"/>
                <a:gridCol w="2016224"/>
                <a:gridCol w="1872208"/>
              </a:tblGrid>
              <a:tr h="2478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一级分类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二级分类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数量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8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工作范文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工作计划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40531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28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工作总结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汇报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95990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行政公文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30220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28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制度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规范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61962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学习范文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学习计划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6448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学习总结 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46440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党团工作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入党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转正申请 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7771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思想汇报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心得体会 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17688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党团建设 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33457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活动案例范文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营销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活动策划 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63677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演讲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主持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86414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表格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模板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调查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报告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205477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书信模板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24321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合同协议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78976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28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表格类模板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138267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93619" y="994445"/>
          <a:ext cx="5400600" cy="54005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2168"/>
                <a:gridCol w="2088232"/>
                <a:gridCol w="1800200"/>
              </a:tblGrid>
              <a:tr h="2478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一级分类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二级分类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数量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8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PPT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制作技巧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音频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视频技巧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2126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4828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图片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文字技巧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10311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其它技巧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46225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4828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动画</a:t>
                      </a:r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交互技巧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5824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PPT</a:t>
                      </a:r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模板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自然景观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1167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中国风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766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艺术创意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3327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图表模板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803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商务科技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5266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其它模板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3874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可爱清新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2009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卡通动漫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784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节日庆典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1485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简洁抽象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2988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4828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国外设计风格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417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动物植物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266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  <a:tr h="247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动态背景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504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8302" marR="8302" marT="8302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53636" y="6264324"/>
            <a:ext cx="391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截止到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月份数据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386113" y="411094"/>
            <a:ext cx="49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出国留学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37035" y="1053016"/>
          <a:ext cx="10369152" cy="25200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{8FD4443E-F989-4FC4-A0C8-D5A2AF1F390B}</a:tableStyleId>
              </a:tblPr>
              <a:tblGrid>
                <a:gridCol w="1525258"/>
                <a:gridCol w="1785244"/>
                <a:gridCol w="1733247"/>
                <a:gridCol w="1754914"/>
                <a:gridCol w="1733247"/>
                <a:gridCol w="1837242"/>
              </a:tblGrid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申请指南（篇）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院校信息（篇）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留学费用（篇）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专业课程（篇）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签证办理（篇）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美国留学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7415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42616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25162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63284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33892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英国留学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2151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21513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14685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72168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12357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澳洲留学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6251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26314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5272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31178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4161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日本留学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4165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5245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3151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52161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2527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韩国留学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2521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41161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3848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31166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3216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加拿大留学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7451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35166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4621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42162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5316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新西兰留学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9151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21459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3278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27543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4995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其他国家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2141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1451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6227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2161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2864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23318" y="3789040"/>
          <a:ext cx="4104456" cy="259228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241210"/>
                <a:gridCol w="1452780"/>
                <a:gridCol w="1410466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一级分类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二级分类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数量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803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实用文书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个人简历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12070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个人陈述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9214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MBA Essay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5416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申请书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21451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推荐信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12512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动机信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1451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书面材料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5261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套磁信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521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3636" y="6264324"/>
            <a:ext cx="391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截止到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月份数据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54071" y="1937936"/>
            <a:ext cx="465328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百度文库使用方法</a:t>
            </a:r>
          </a:p>
        </p:txBody>
      </p:sp>
      <p:sp>
        <p:nvSpPr>
          <p:cNvPr id="8" name="矩形 7"/>
          <p:cNvSpPr/>
          <p:nvPr/>
        </p:nvSpPr>
        <p:spPr>
          <a:xfrm>
            <a:off x="4927067" y="751257"/>
            <a:ext cx="1877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B</a:t>
            </a:r>
            <a:endParaRPr lang="zh-CN" altLang="en-US" sz="7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294869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-1" y="3222886"/>
            <a:ext cx="12192000" cy="293807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传统使用方式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(toC)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百度文库  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https//wenku.baidu.com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280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4265" y="1825625"/>
            <a:ext cx="8834120" cy="435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1810168" y="3958500"/>
            <a:ext cx="8186057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790835" y="4214483"/>
            <a:ext cx="1382895" cy="1034103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1D8B69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1D8B69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1D8B69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1D8B6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00847" y="3427695"/>
            <a:ext cx="958136" cy="958133"/>
            <a:chOff x="304800" y="673100"/>
            <a:chExt cx="4000500" cy="4000500"/>
          </a:xfrm>
          <a:solidFill>
            <a:srgbClr val="1D8B69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31447" y="3683854"/>
            <a:ext cx="809336" cy="809336"/>
            <a:chOff x="4677858" y="2649672"/>
            <a:chExt cx="809336" cy="809336"/>
          </a:xfrm>
          <a:solidFill>
            <a:srgbClr val="1D8B69"/>
          </a:solidFill>
        </p:grpSpPr>
        <p:sp>
          <p:nvSpPr>
            <p:cNvPr id="22" name="椭圆 21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719132" y="268989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434139" y="3773091"/>
            <a:ext cx="809336" cy="809336"/>
          </a:xfrm>
          <a:prstGeom prst="ellipse">
            <a:avLst/>
          </a:prstGeom>
          <a:solidFill>
            <a:srgbClr val="1D8B69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613985" y="4288509"/>
            <a:ext cx="958136" cy="958133"/>
            <a:chOff x="304800" y="673100"/>
            <a:chExt cx="4000500" cy="4000500"/>
          </a:xfrm>
          <a:solidFill>
            <a:srgbClr val="1D8B69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51756" y="3771472"/>
            <a:ext cx="310907" cy="308852"/>
            <a:chOff x="4059238" y="3516313"/>
            <a:chExt cx="182562" cy="182562"/>
          </a:xfrm>
          <a:solidFill>
            <a:schemeClr val="bg1"/>
          </a:solidFill>
        </p:grpSpPr>
        <p:sp>
          <p:nvSpPr>
            <p:cNvPr id="31" name="Freeform 305"/>
            <p:cNvSpPr/>
            <p:nvPr/>
          </p:nvSpPr>
          <p:spPr bwMode="auto">
            <a:xfrm>
              <a:off x="4059238" y="3516313"/>
              <a:ext cx="182562" cy="182562"/>
            </a:xfrm>
            <a:custGeom>
              <a:avLst/>
              <a:gdLst>
                <a:gd name="T0" fmla="*/ 180104 w 297"/>
                <a:gd name="T1" fmla="*/ 142608 h 297"/>
                <a:gd name="T2" fmla="*/ 141379 w 297"/>
                <a:gd name="T3" fmla="*/ 119865 h 297"/>
                <a:gd name="T4" fmla="*/ 135232 w 297"/>
                <a:gd name="T5" fmla="*/ 120479 h 297"/>
                <a:gd name="T6" fmla="*/ 123553 w 297"/>
                <a:gd name="T7" fmla="*/ 132158 h 297"/>
                <a:gd name="T8" fmla="*/ 116791 w 297"/>
                <a:gd name="T9" fmla="*/ 135232 h 297"/>
                <a:gd name="T10" fmla="*/ 74992 w 297"/>
                <a:gd name="T11" fmla="*/ 108185 h 297"/>
                <a:gd name="T12" fmla="*/ 47946 w 297"/>
                <a:gd name="T13" fmla="*/ 66387 h 297"/>
                <a:gd name="T14" fmla="*/ 50405 w 297"/>
                <a:gd name="T15" fmla="*/ 59010 h 297"/>
                <a:gd name="T16" fmla="*/ 60240 w 297"/>
                <a:gd name="T17" fmla="*/ 49175 h 297"/>
                <a:gd name="T18" fmla="*/ 61469 w 297"/>
                <a:gd name="T19" fmla="*/ 43028 h 297"/>
                <a:gd name="T20" fmla="*/ 39955 w 297"/>
                <a:gd name="T21" fmla="*/ 2459 h 297"/>
                <a:gd name="T22" fmla="*/ 35652 w 297"/>
                <a:gd name="T23" fmla="*/ 1844 h 297"/>
                <a:gd name="T24" fmla="*/ 8606 w 297"/>
                <a:gd name="T25" fmla="*/ 28276 h 297"/>
                <a:gd name="T26" fmla="*/ 5532 w 297"/>
                <a:gd name="T27" fmla="*/ 35037 h 297"/>
                <a:gd name="T28" fmla="*/ 54707 w 297"/>
                <a:gd name="T29" fmla="*/ 128470 h 297"/>
                <a:gd name="T30" fmla="*/ 147526 w 297"/>
                <a:gd name="T31" fmla="*/ 177031 h 297"/>
                <a:gd name="T32" fmla="*/ 154902 w 297"/>
                <a:gd name="T33" fmla="*/ 173957 h 297"/>
                <a:gd name="T34" fmla="*/ 181334 w 297"/>
                <a:gd name="T35" fmla="*/ 147526 h 297"/>
                <a:gd name="T36" fmla="*/ 180104 w 297"/>
                <a:gd name="T37" fmla="*/ 142608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"/>
                <a:gd name="T58" fmla="*/ 0 h 297"/>
                <a:gd name="T59" fmla="*/ 297 w 297"/>
                <a:gd name="T60" fmla="*/ 297 h 2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Freeform 306"/>
            <p:cNvSpPr/>
            <p:nvPr/>
          </p:nvSpPr>
          <p:spPr bwMode="auto">
            <a:xfrm>
              <a:off x="4144963" y="3575050"/>
              <a:ext cx="34925" cy="34925"/>
            </a:xfrm>
            <a:custGeom>
              <a:avLst/>
              <a:gdLst>
                <a:gd name="T0" fmla="*/ 0 w 57"/>
                <a:gd name="T1" fmla="*/ 11029 h 57"/>
                <a:gd name="T2" fmla="*/ 15318 w 57"/>
                <a:gd name="T3" fmla="*/ 19607 h 57"/>
                <a:gd name="T4" fmla="*/ 24509 w 57"/>
                <a:gd name="T5" fmla="*/ 34925 h 57"/>
                <a:gd name="T6" fmla="*/ 34925 w 57"/>
                <a:gd name="T7" fmla="*/ 34925 h 57"/>
                <a:gd name="T8" fmla="*/ 23896 w 57"/>
                <a:gd name="T9" fmla="*/ 11642 h 57"/>
                <a:gd name="T10" fmla="*/ 0 w 57"/>
                <a:gd name="T11" fmla="*/ 0 h 57"/>
                <a:gd name="T12" fmla="*/ 0 w 57"/>
                <a:gd name="T13" fmla="*/ 11029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7"/>
                <a:gd name="T23" fmla="*/ 57 w 5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7">
                  <a:moveTo>
                    <a:pt x="0" y="18"/>
                  </a:moveTo>
                  <a:cubicBezTo>
                    <a:pt x="9" y="20"/>
                    <a:pt x="18" y="25"/>
                    <a:pt x="25" y="32"/>
                  </a:cubicBezTo>
                  <a:cubicBezTo>
                    <a:pt x="33" y="39"/>
                    <a:pt x="37" y="48"/>
                    <a:pt x="40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43"/>
                    <a:pt x="49" y="29"/>
                    <a:pt x="39" y="19"/>
                  </a:cubicBezTo>
                  <a:cubicBezTo>
                    <a:pt x="28" y="8"/>
                    <a:pt x="15" y="2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Freeform 307"/>
            <p:cNvSpPr/>
            <p:nvPr/>
          </p:nvSpPr>
          <p:spPr bwMode="auto">
            <a:xfrm>
              <a:off x="4144963" y="3517900"/>
              <a:ext cx="93662" cy="92075"/>
            </a:xfrm>
            <a:custGeom>
              <a:avLst/>
              <a:gdLst>
                <a:gd name="T0" fmla="*/ 81419 w 153"/>
                <a:gd name="T1" fmla="*/ 92075 h 152"/>
                <a:gd name="T2" fmla="*/ 93663 w 153"/>
                <a:gd name="T3" fmla="*/ 92075 h 152"/>
                <a:gd name="T4" fmla="*/ 0 w 153"/>
                <a:gd name="T5" fmla="*/ 0 h 152"/>
                <a:gd name="T6" fmla="*/ 0 w 153"/>
                <a:gd name="T7" fmla="*/ 12115 h 152"/>
                <a:gd name="T8" fmla="*/ 81419 w 153"/>
                <a:gd name="T9" fmla="*/ 92075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52"/>
                <a:gd name="T17" fmla="*/ 153 w 15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52">
                  <a:moveTo>
                    <a:pt x="133" y="152"/>
                  </a:moveTo>
                  <a:cubicBezTo>
                    <a:pt x="153" y="152"/>
                    <a:pt x="153" y="152"/>
                    <a:pt x="153" y="152"/>
                  </a:cubicBezTo>
                  <a:cubicBezTo>
                    <a:pt x="152" y="73"/>
                    <a:pt x="79" y="1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1" y="24"/>
                    <a:pt x="128" y="81"/>
                    <a:pt x="133" y="152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Freeform 308"/>
            <p:cNvSpPr/>
            <p:nvPr/>
          </p:nvSpPr>
          <p:spPr bwMode="auto">
            <a:xfrm>
              <a:off x="4144963" y="3546475"/>
              <a:ext cx="65087" cy="63500"/>
            </a:xfrm>
            <a:custGeom>
              <a:avLst/>
              <a:gdLst>
                <a:gd name="T0" fmla="*/ 52690 w 105"/>
                <a:gd name="T1" fmla="*/ 63500 h 105"/>
                <a:gd name="T2" fmla="*/ 65088 w 105"/>
                <a:gd name="T3" fmla="*/ 63500 h 105"/>
                <a:gd name="T4" fmla="*/ 0 w 105"/>
                <a:gd name="T5" fmla="*/ 0 h 105"/>
                <a:gd name="T6" fmla="*/ 0 w 105"/>
                <a:gd name="T7" fmla="*/ 12700 h 105"/>
                <a:gd name="T8" fmla="*/ 52690 w 105"/>
                <a:gd name="T9" fmla="*/ 6350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05"/>
                <a:gd name="T17" fmla="*/ 105 w 10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05">
                  <a:moveTo>
                    <a:pt x="85" y="105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101" y="49"/>
                    <a:pt x="56" y="4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5" y="25"/>
                    <a:pt x="81" y="60"/>
                    <a:pt x="85" y="10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5" name="Freeform 252"/>
          <p:cNvSpPr>
            <a:spLocks noEditPoints="1"/>
          </p:cNvSpPr>
          <p:nvPr/>
        </p:nvSpPr>
        <p:spPr bwMode="auto">
          <a:xfrm>
            <a:off x="7929108" y="4599679"/>
            <a:ext cx="356027" cy="334725"/>
          </a:xfrm>
          <a:custGeom>
            <a:avLst/>
            <a:gdLst>
              <a:gd name="T0" fmla="*/ 181419 w 301"/>
              <a:gd name="T1" fmla="*/ 65561 h 285"/>
              <a:gd name="T2" fmla="*/ 84539 w 301"/>
              <a:gd name="T3" fmla="*/ 5514 h 285"/>
              <a:gd name="T4" fmla="*/ 4319 w 301"/>
              <a:gd name="T5" fmla="*/ 85168 h 285"/>
              <a:gd name="T6" fmla="*/ 39492 w 301"/>
              <a:gd name="T7" fmla="*/ 133573 h 285"/>
              <a:gd name="T8" fmla="*/ 22215 w 301"/>
              <a:gd name="T9" fmla="*/ 164209 h 285"/>
              <a:gd name="T10" fmla="*/ 75282 w 301"/>
              <a:gd name="T11" fmla="*/ 145214 h 285"/>
              <a:gd name="T12" fmla="*/ 101199 w 301"/>
              <a:gd name="T13" fmla="*/ 145214 h 285"/>
              <a:gd name="T14" fmla="*/ 181419 w 301"/>
              <a:gd name="T15" fmla="*/ 65561 h 285"/>
              <a:gd name="T16" fmla="*/ 49366 w 301"/>
              <a:gd name="T17" fmla="*/ 87619 h 285"/>
              <a:gd name="T18" fmla="*/ 37024 w 301"/>
              <a:gd name="T19" fmla="*/ 75364 h 285"/>
              <a:gd name="T20" fmla="*/ 49366 w 301"/>
              <a:gd name="T21" fmla="*/ 63110 h 285"/>
              <a:gd name="T22" fmla="*/ 61707 w 301"/>
              <a:gd name="T23" fmla="*/ 75364 h 285"/>
              <a:gd name="T24" fmla="*/ 49366 w 301"/>
              <a:gd name="T25" fmla="*/ 87619 h 285"/>
              <a:gd name="T26" fmla="*/ 93178 w 301"/>
              <a:gd name="T27" fmla="*/ 87619 h 285"/>
              <a:gd name="T28" fmla="*/ 80836 w 301"/>
              <a:gd name="T29" fmla="*/ 75364 h 285"/>
              <a:gd name="T30" fmla="*/ 93178 w 301"/>
              <a:gd name="T31" fmla="*/ 63110 h 285"/>
              <a:gd name="T32" fmla="*/ 106136 w 301"/>
              <a:gd name="T33" fmla="*/ 75364 h 285"/>
              <a:gd name="T34" fmla="*/ 93178 w 301"/>
              <a:gd name="T35" fmla="*/ 87619 h 285"/>
              <a:gd name="T36" fmla="*/ 137607 w 301"/>
              <a:gd name="T37" fmla="*/ 87619 h 285"/>
              <a:gd name="T38" fmla="*/ 125265 w 301"/>
              <a:gd name="T39" fmla="*/ 75364 h 285"/>
              <a:gd name="T40" fmla="*/ 137607 w 301"/>
              <a:gd name="T41" fmla="*/ 63110 h 285"/>
              <a:gd name="T42" fmla="*/ 149948 w 301"/>
              <a:gd name="T43" fmla="*/ 75364 h 285"/>
              <a:gd name="T44" fmla="*/ 137607 w 301"/>
              <a:gd name="T45" fmla="*/ 87619 h 2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01"/>
              <a:gd name="T70" fmla="*/ 0 h 285"/>
              <a:gd name="T71" fmla="*/ 301 w 301"/>
              <a:gd name="T72" fmla="*/ 285 h 28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654741" y="4021047"/>
            <a:ext cx="337767" cy="313424"/>
            <a:chOff x="6891338" y="4584700"/>
            <a:chExt cx="176212" cy="163513"/>
          </a:xfrm>
          <a:solidFill>
            <a:schemeClr val="bg1"/>
          </a:solidFill>
        </p:grpSpPr>
        <p:sp>
          <p:nvSpPr>
            <p:cNvPr id="37" name="Freeform 579"/>
            <p:cNvSpPr/>
            <p:nvPr/>
          </p:nvSpPr>
          <p:spPr bwMode="auto">
            <a:xfrm>
              <a:off x="6948488" y="4625975"/>
              <a:ext cx="119062" cy="122238"/>
            </a:xfrm>
            <a:custGeom>
              <a:avLst/>
              <a:gdLst>
                <a:gd name="T0" fmla="*/ 114203 w 196"/>
                <a:gd name="T1" fmla="*/ 50984 h 199"/>
                <a:gd name="T2" fmla="*/ 75326 w 196"/>
                <a:gd name="T3" fmla="*/ 9214 h 199"/>
                <a:gd name="T4" fmla="*/ 60139 w 196"/>
                <a:gd name="T5" fmla="*/ 0 h 199"/>
                <a:gd name="T6" fmla="*/ 72896 w 196"/>
                <a:gd name="T7" fmla="*/ 32556 h 199"/>
                <a:gd name="T8" fmla="*/ 93550 w 196"/>
                <a:gd name="T9" fmla="*/ 57126 h 199"/>
                <a:gd name="T10" fmla="*/ 97802 w 196"/>
                <a:gd name="T11" fmla="*/ 68183 h 199"/>
                <a:gd name="T12" fmla="*/ 93550 w 196"/>
                <a:gd name="T13" fmla="*/ 79240 h 199"/>
                <a:gd name="T14" fmla="*/ 69251 w 196"/>
                <a:gd name="T15" fmla="*/ 97668 h 199"/>
                <a:gd name="T16" fmla="*/ 45560 w 196"/>
                <a:gd name="T17" fmla="*/ 79854 h 199"/>
                <a:gd name="T18" fmla="*/ 25514 w 196"/>
                <a:gd name="T19" fmla="*/ 59583 h 199"/>
                <a:gd name="T20" fmla="*/ 20654 w 196"/>
                <a:gd name="T21" fmla="*/ 48527 h 199"/>
                <a:gd name="T22" fmla="*/ 21869 w 196"/>
                <a:gd name="T23" fmla="*/ 43613 h 199"/>
                <a:gd name="T24" fmla="*/ 22476 w 196"/>
                <a:gd name="T25" fmla="*/ 41770 h 199"/>
                <a:gd name="T26" fmla="*/ 23691 w 196"/>
                <a:gd name="T27" fmla="*/ 39927 h 199"/>
                <a:gd name="T28" fmla="*/ 23691 w 196"/>
                <a:gd name="T29" fmla="*/ 39313 h 199"/>
                <a:gd name="T30" fmla="*/ 30373 w 196"/>
                <a:gd name="T31" fmla="*/ 32556 h 199"/>
                <a:gd name="T32" fmla="*/ 29158 w 196"/>
                <a:gd name="T33" fmla="*/ 29485 h 199"/>
                <a:gd name="T34" fmla="*/ 16402 w 196"/>
                <a:gd name="T35" fmla="*/ 16585 h 199"/>
                <a:gd name="T36" fmla="*/ 8504 w 196"/>
                <a:gd name="T37" fmla="*/ 24570 h 199"/>
                <a:gd name="T38" fmla="*/ 8504 w 196"/>
                <a:gd name="T39" fmla="*/ 25185 h 199"/>
                <a:gd name="T40" fmla="*/ 6682 w 196"/>
                <a:gd name="T41" fmla="*/ 27027 h 199"/>
                <a:gd name="T42" fmla="*/ 5467 w 196"/>
                <a:gd name="T43" fmla="*/ 28870 h 199"/>
                <a:gd name="T44" fmla="*/ 5467 w 196"/>
                <a:gd name="T45" fmla="*/ 28870 h 199"/>
                <a:gd name="T46" fmla="*/ 4252 w 196"/>
                <a:gd name="T47" fmla="*/ 31327 h 199"/>
                <a:gd name="T48" fmla="*/ 1215 w 196"/>
                <a:gd name="T49" fmla="*/ 38698 h 199"/>
                <a:gd name="T50" fmla="*/ 0 w 196"/>
                <a:gd name="T51" fmla="*/ 48527 h 199"/>
                <a:gd name="T52" fmla="*/ 10327 w 196"/>
                <a:gd name="T53" fmla="*/ 74326 h 199"/>
                <a:gd name="T54" fmla="*/ 27336 w 196"/>
                <a:gd name="T55" fmla="*/ 91525 h 199"/>
                <a:gd name="T56" fmla="*/ 94764 w 196"/>
                <a:gd name="T57" fmla="*/ 108110 h 199"/>
                <a:gd name="T58" fmla="*/ 117848 w 196"/>
                <a:gd name="T59" fmla="*/ 77397 h 199"/>
                <a:gd name="T60" fmla="*/ 114811 w 196"/>
                <a:gd name="T61" fmla="*/ 51598 h 199"/>
                <a:gd name="T62" fmla="*/ 114811 w 196"/>
                <a:gd name="T63" fmla="*/ 50984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199"/>
                <a:gd name="T98" fmla="*/ 196 w 196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199">
                  <a:moveTo>
                    <a:pt x="188" y="83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5" y="77"/>
                    <a:pt x="182" y="73"/>
                    <a:pt x="178" y="69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4" y="14"/>
                    <a:pt x="123" y="14"/>
                    <a:pt x="123" y="14"/>
                  </a:cubicBezTo>
                  <a:cubicBezTo>
                    <a:pt x="116" y="7"/>
                    <a:pt x="108" y="2"/>
                    <a:pt x="99" y="0"/>
                  </a:cubicBezTo>
                  <a:cubicBezTo>
                    <a:pt x="109" y="11"/>
                    <a:pt x="116" y="25"/>
                    <a:pt x="119" y="40"/>
                  </a:cubicBezTo>
                  <a:cubicBezTo>
                    <a:pt x="120" y="44"/>
                    <a:pt x="120" y="49"/>
                    <a:pt x="120" y="53"/>
                  </a:cubicBezTo>
                  <a:cubicBezTo>
                    <a:pt x="120" y="55"/>
                    <a:pt x="120" y="57"/>
                    <a:pt x="120" y="59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7" y="96"/>
                    <a:pt x="159" y="100"/>
                    <a:pt x="160" y="104"/>
                  </a:cubicBezTo>
                  <a:cubicBezTo>
                    <a:pt x="161" y="106"/>
                    <a:pt x="161" y="109"/>
                    <a:pt x="161" y="111"/>
                  </a:cubicBezTo>
                  <a:cubicBezTo>
                    <a:pt x="161" y="114"/>
                    <a:pt x="161" y="117"/>
                    <a:pt x="160" y="119"/>
                  </a:cubicBezTo>
                  <a:cubicBezTo>
                    <a:pt x="159" y="123"/>
                    <a:pt x="157" y="126"/>
                    <a:pt x="154" y="129"/>
                  </a:cubicBezTo>
                  <a:cubicBezTo>
                    <a:pt x="132" y="151"/>
                    <a:pt x="132" y="151"/>
                    <a:pt x="132" y="151"/>
                  </a:cubicBezTo>
                  <a:cubicBezTo>
                    <a:pt x="127" y="156"/>
                    <a:pt x="121" y="159"/>
                    <a:pt x="114" y="159"/>
                  </a:cubicBezTo>
                  <a:cubicBezTo>
                    <a:pt x="107" y="159"/>
                    <a:pt x="100" y="156"/>
                    <a:pt x="96" y="151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0" y="95"/>
                    <a:pt x="38" y="93"/>
                    <a:pt x="37" y="90"/>
                  </a:cubicBezTo>
                  <a:cubicBezTo>
                    <a:pt x="35" y="87"/>
                    <a:pt x="34" y="83"/>
                    <a:pt x="34" y="79"/>
                  </a:cubicBezTo>
                  <a:cubicBezTo>
                    <a:pt x="34" y="76"/>
                    <a:pt x="35" y="74"/>
                    <a:pt x="35" y="71"/>
                  </a:cubicBezTo>
                  <a:cubicBezTo>
                    <a:pt x="35" y="71"/>
                    <a:pt x="36" y="71"/>
                    <a:pt x="36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69"/>
                    <a:pt x="36" y="69"/>
                    <a:pt x="37" y="68"/>
                  </a:cubicBezTo>
                  <a:cubicBezTo>
                    <a:pt x="37" y="68"/>
                    <a:pt x="37" y="67"/>
                    <a:pt x="37" y="67"/>
                  </a:cubicBezTo>
                  <a:cubicBezTo>
                    <a:pt x="38" y="66"/>
                    <a:pt x="38" y="66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3"/>
                    <a:pt x="41" y="62"/>
                    <a:pt x="42" y="61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2"/>
                    <a:pt x="50" y="51"/>
                    <a:pt x="49" y="50"/>
                  </a:cubicBezTo>
                  <a:cubicBezTo>
                    <a:pt x="49" y="49"/>
                    <a:pt x="48" y="49"/>
                    <a:pt x="48" y="4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8"/>
                    <a:pt x="15" y="39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2" y="42"/>
                    <a:pt x="12" y="43"/>
                  </a:cubicBezTo>
                  <a:cubicBezTo>
                    <a:pt x="11" y="43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5"/>
                    <a:pt x="10" y="46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9"/>
                    <a:pt x="7" y="50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3" y="59"/>
                    <a:pt x="2" y="63"/>
                  </a:cubicBezTo>
                  <a:cubicBezTo>
                    <a:pt x="2" y="64"/>
                    <a:pt x="1" y="66"/>
                    <a:pt x="1" y="67"/>
                  </a:cubicBezTo>
                  <a:cubicBezTo>
                    <a:pt x="0" y="71"/>
                    <a:pt x="0" y="75"/>
                    <a:pt x="0" y="79"/>
                  </a:cubicBezTo>
                  <a:cubicBezTo>
                    <a:pt x="0" y="83"/>
                    <a:pt x="0" y="86"/>
                    <a:pt x="1" y="90"/>
                  </a:cubicBezTo>
                  <a:cubicBezTo>
                    <a:pt x="3" y="102"/>
                    <a:pt x="9" y="113"/>
                    <a:pt x="17" y="121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71" y="176"/>
                    <a:pt x="71" y="176"/>
                    <a:pt x="71" y="176"/>
                  </a:cubicBezTo>
                  <a:cubicBezTo>
                    <a:pt x="95" y="199"/>
                    <a:pt x="133" y="199"/>
                    <a:pt x="156" y="176"/>
                  </a:cubicBezTo>
                  <a:cubicBezTo>
                    <a:pt x="178" y="153"/>
                    <a:pt x="178" y="153"/>
                    <a:pt x="178" y="153"/>
                  </a:cubicBezTo>
                  <a:cubicBezTo>
                    <a:pt x="186" y="146"/>
                    <a:pt x="191" y="136"/>
                    <a:pt x="194" y="126"/>
                  </a:cubicBezTo>
                  <a:cubicBezTo>
                    <a:pt x="195" y="121"/>
                    <a:pt x="196" y="116"/>
                    <a:pt x="196" y="111"/>
                  </a:cubicBezTo>
                  <a:cubicBezTo>
                    <a:pt x="196" y="102"/>
                    <a:pt x="193" y="92"/>
                    <a:pt x="189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9" y="84"/>
                    <a:pt x="189" y="83"/>
                    <a:pt x="189" y="83"/>
                  </a:cubicBezTo>
                  <a:cubicBezTo>
                    <a:pt x="189" y="83"/>
                    <a:pt x="189" y="83"/>
                    <a:pt x="188" y="8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Freeform 580"/>
            <p:cNvSpPr/>
            <p:nvPr/>
          </p:nvSpPr>
          <p:spPr bwMode="auto">
            <a:xfrm>
              <a:off x="6891338" y="4584700"/>
              <a:ext cx="119062" cy="122238"/>
            </a:xfrm>
            <a:custGeom>
              <a:avLst/>
              <a:gdLst>
                <a:gd name="T0" fmla="*/ 108683 w 195"/>
                <a:gd name="T1" fmla="*/ 47912 h 199"/>
                <a:gd name="T2" fmla="*/ 101967 w 195"/>
                <a:gd name="T3" fmla="*/ 40541 h 199"/>
                <a:gd name="T4" fmla="*/ 91587 w 195"/>
                <a:gd name="T5" fmla="*/ 30713 h 199"/>
                <a:gd name="T6" fmla="*/ 75712 w 195"/>
                <a:gd name="T7" fmla="*/ 14128 h 199"/>
                <a:gd name="T8" fmla="*/ 23813 w 195"/>
                <a:gd name="T9" fmla="*/ 14128 h 199"/>
                <a:gd name="T10" fmla="*/ 10380 w 195"/>
                <a:gd name="T11" fmla="*/ 27642 h 199"/>
                <a:gd name="T12" fmla="*/ 1221 w 195"/>
                <a:gd name="T13" fmla="*/ 44841 h 199"/>
                <a:gd name="T14" fmla="*/ 0 w 195"/>
                <a:gd name="T15" fmla="*/ 54055 h 199"/>
                <a:gd name="T16" fmla="*/ 3663 w 195"/>
                <a:gd name="T17" fmla="*/ 70640 h 199"/>
                <a:gd name="T18" fmla="*/ 3663 w 195"/>
                <a:gd name="T19" fmla="*/ 70640 h 199"/>
                <a:gd name="T20" fmla="*/ 4274 w 195"/>
                <a:gd name="T21" fmla="*/ 71254 h 199"/>
                <a:gd name="T22" fmla="*/ 4274 w 195"/>
                <a:gd name="T23" fmla="*/ 71254 h 199"/>
                <a:gd name="T24" fmla="*/ 4274 w 195"/>
                <a:gd name="T25" fmla="*/ 71254 h 199"/>
                <a:gd name="T26" fmla="*/ 10380 w 195"/>
                <a:gd name="T27" fmla="*/ 79854 h 199"/>
                <a:gd name="T28" fmla="*/ 43351 w 195"/>
                <a:gd name="T29" fmla="*/ 113024 h 199"/>
                <a:gd name="T30" fmla="*/ 43962 w 195"/>
                <a:gd name="T31" fmla="*/ 113638 h 199"/>
                <a:gd name="T32" fmla="*/ 58616 w 195"/>
                <a:gd name="T33" fmla="*/ 122238 h 199"/>
                <a:gd name="T34" fmla="*/ 46404 w 195"/>
                <a:gd name="T35" fmla="*/ 97668 h 199"/>
                <a:gd name="T36" fmla="*/ 45793 w 195"/>
                <a:gd name="T37" fmla="*/ 89068 h 199"/>
                <a:gd name="T38" fmla="*/ 45793 w 195"/>
                <a:gd name="T39" fmla="*/ 85382 h 199"/>
                <a:gd name="T40" fmla="*/ 25034 w 195"/>
                <a:gd name="T41" fmla="*/ 65112 h 199"/>
                <a:gd name="T42" fmla="*/ 21370 w 195"/>
                <a:gd name="T43" fmla="*/ 58355 h 199"/>
                <a:gd name="T44" fmla="*/ 20760 w 195"/>
                <a:gd name="T45" fmla="*/ 54055 h 199"/>
                <a:gd name="T46" fmla="*/ 21370 w 195"/>
                <a:gd name="T47" fmla="*/ 49141 h 199"/>
                <a:gd name="T48" fmla="*/ 25034 w 195"/>
                <a:gd name="T49" fmla="*/ 42998 h 199"/>
                <a:gd name="T50" fmla="*/ 38467 w 195"/>
                <a:gd name="T51" fmla="*/ 29485 h 199"/>
                <a:gd name="T52" fmla="*/ 60447 w 195"/>
                <a:gd name="T53" fmla="*/ 29485 h 199"/>
                <a:gd name="T54" fmla="*/ 73270 w 195"/>
                <a:gd name="T55" fmla="*/ 42384 h 199"/>
                <a:gd name="T56" fmla="*/ 81818 w 195"/>
                <a:gd name="T57" fmla="*/ 50369 h 199"/>
                <a:gd name="T58" fmla="*/ 94029 w 195"/>
                <a:gd name="T59" fmla="*/ 62655 h 199"/>
                <a:gd name="T60" fmla="*/ 96472 w 195"/>
                <a:gd name="T61" fmla="*/ 66954 h 199"/>
                <a:gd name="T62" fmla="*/ 98303 w 195"/>
                <a:gd name="T63" fmla="*/ 73711 h 199"/>
                <a:gd name="T64" fmla="*/ 97693 w 195"/>
                <a:gd name="T65" fmla="*/ 78011 h 199"/>
                <a:gd name="T66" fmla="*/ 97693 w 195"/>
                <a:gd name="T67" fmla="*/ 78625 h 199"/>
                <a:gd name="T68" fmla="*/ 97082 w 195"/>
                <a:gd name="T69" fmla="*/ 78625 h 199"/>
                <a:gd name="T70" fmla="*/ 97082 w 195"/>
                <a:gd name="T71" fmla="*/ 80468 h 199"/>
                <a:gd name="T72" fmla="*/ 96472 w 195"/>
                <a:gd name="T73" fmla="*/ 81083 h 199"/>
                <a:gd name="T74" fmla="*/ 95861 w 195"/>
                <a:gd name="T75" fmla="*/ 82311 h 199"/>
                <a:gd name="T76" fmla="*/ 95861 w 195"/>
                <a:gd name="T77" fmla="*/ 82311 h 199"/>
                <a:gd name="T78" fmla="*/ 95250 w 195"/>
                <a:gd name="T79" fmla="*/ 82925 h 199"/>
                <a:gd name="T80" fmla="*/ 94029 w 195"/>
                <a:gd name="T81" fmla="*/ 84768 h 199"/>
                <a:gd name="T82" fmla="*/ 88534 w 195"/>
                <a:gd name="T83" fmla="*/ 89682 h 199"/>
                <a:gd name="T84" fmla="*/ 89145 w 195"/>
                <a:gd name="T85" fmla="*/ 91525 h 199"/>
                <a:gd name="T86" fmla="*/ 89755 w 195"/>
                <a:gd name="T87" fmla="*/ 92753 h 199"/>
                <a:gd name="T88" fmla="*/ 101967 w 195"/>
                <a:gd name="T89" fmla="*/ 104424 h 199"/>
                <a:gd name="T90" fmla="*/ 102577 w 195"/>
                <a:gd name="T91" fmla="*/ 105653 h 199"/>
                <a:gd name="T92" fmla="*/ 108683 w 195"/>
                <a:gd name="T93" fmla="*/ 99510 h 199"/>
                <a:gd name="T94" fmla="*/ 110515 w 195"/>
                <a:gd name="T95" fmla="*/ 97668 h 199"/>
                <a:gd name="T96" fmla="*/ 110515 w 195"/>
                <a:gd name="T97" fmla="*/ 97668 h 199"/>
                <a:gd name="T98" fmla="*/ 111125 w 195"/>
                <a:gd name="T99" fmla="*/ 97053 h 199"/>
                <a:gd name="T100" fmla="*/ 112347 w 195"/>
                <a:gd name="T101" fmla="*/ 95825 h 199"/>
                <a:gd name="T102" fmla="*/ 112347 w 195"/>
                <a:gd name="T103" fmla="*/ 95211 h 199"/>
                <a:gd name="T104" fmla="*/ 113568 w 195"/>
                <a:gd name="T105" fmla="*/ 93368 h 199"/>
                <a:gd name="T106" fmla="*/ 113568 w 195"/>
                <a:gd name="T107" fmla="*/ 93368 h 199"/>
                <a:gd name="T108" fmla="*/ 114178 w 195"/>
                <a:gd name="T109" fmla="*/ 92753 h 199"/>
                <a:gd name="T110" fmla="*/ 114789 w 195"/>
                <a:gd name="T111" fmla="*/ 90911 h 199"/>
                <a:gd name="T112" fmla="*/ 114789 w 195"/>
                <a:gd name="T113" fmla="*/ 90911 h 199"/>
                <a:gd name="T114" fmla="*/ 115400 w 195"/>
                <a:gd name="T115" fmla="*/ 90911 h 199"/>
                <a:gd name="T116" fmla="*/ 117842 w 195"/>
                <a:gd name="T117" fmla="*/ 83540 h 199"/>
                <a:gd name="T118" fmla="*/ 118452 w 195"/>
                <a:gd name="T119" fmla="*/ 81083 h 199"/>
                <a:gd name="T120" fmla="*/ 119063 w 195"/>
                <a:gd name="T121" fmla="*/ 73711 h 199"/>
                <a:gd name="T122" fmla="*/ 118452 w 195"/>
                <a:gd name="T123" fmla="*/ 66954 h 199"/>
                <a:gd name="T124" fmla="*/ 108683 w 195"/>
                <a:gd name="T125" fmla="*/ 47912 h 1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5"/>
                <a:gd name="T190" fmla="*/ 0 h 199"/>
                <a:gd name="T191" fmla="*/ 195 w 195"/>
                <a:gd name="T192" fmla="*/ 199 h 1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5" h="199">
                  <a:moveTo>
                    <a:pt x="178" y="78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00" y="0"/>
                    <a:pt x="63" y="0"/>
                    <a:pt x="39" y="2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0" y="53"/>
                    <a:pt x="4" y="62"/>
                    <a:pt x="2" y="73"/>
                  </a:cubicBezTo>
                  <a:cubicBezTo>
                    <a:pt x="0" y="78"/>
                    <a:pt x="0" y="83"/>
                    <a:pt x="0" y="88"/>
                  </a:cubicBezTo>
                  <a:cubicBezTo>
                    <a:pt x="0" y="97"/>
                    <a:pt x="2" y="107"/>
                    <a:pt x="6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5"/>
                    <a:pt x="6" y="115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0" y="121"/>
                    <a:pt x="13" y="126"/>
                    <a:pt x="17" y="130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2" y="184"/>
                    <a:pt x="72" y="185"/>
                    <a:pt x="72" y="185"/>
                  </a:cubicBezTo>
                  <a:cubicBezTo>
                    <a:pt x="79" y="191"/>
                    <a:pt x="87" y="196"/>
                    <a:pt x="96" y="199"/>
                  </a:cubicBezTo>
                  <a:cubicBezTo>
                    <a:pt x="86" y="188"/>
                    <a:pt x="79" y="174"/>
                    <a:pt x="76" y="159"/>
                  </a:cubicBezTo>
                  <a:cubicBezTo>
                    <a:pt x="75" y="155"/>
                    <a:pt x="75" y="150"/>
                    <a:pt x="75" y="145"/>
                  </a:cubicBezTo>
                  <a:cubicBezTo>
                    <a:pt x="75" y="144"/>
                    <a:pt x="75" y="142"/>
                    <a:pt x="75" y="139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9" y="103"/>
                    <a:pt x="36" y="99"/>
                    <a:pt x="35" y="95"/>
                  </a:cubicBezTo>
                  <a:cubicBezTo>
                    <a:pt x="34" y="93"/>
                    <a:pt x="34" y="90"/>
                    <a:pt x="34" y="88"/>
                  </a:cubicBezTo>
                  <a:cubicBezTo>
                    <a:pt x="34" y="85"/>
                    <a:pt x="35" y="82"/>
                    <a:pt x="35" y="80"/>
                  </a:cubicBezTo>
                  <a:cubicBezTo>
                    <a:pt x="37" y="76"/>
                    <a:pt x="39" y="72"/>
                    <a:pt x="41" y="70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73" y="38"/>
                    <a:pt x="90" y="38"/>
                    <a:pt x="99" y="48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6" y="104"/>
                    <a:pt x="157" y="106"/>
                    <a:pt x="158" y="109"/>
                  </a:cubicBezTo>
                  <a:cubicBezTo>
                    <a:pt x="160" y="112"/>
                    <a:pt x="161" y="116"/>
                    <a:pt x="161" y="120"/>
                  </a:cubicBezTo>
                  <a:cubicBezTo>
                    <a:pt x="161" y="122"/>
                    <a:pt x="161" y="125"/>
                    <a:pt x="160" y="127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9"/>
                    <a:pt x="159" y="130"/>
                    <a:pt x="159" y="131"/>
                  </a:cubicBezTo>
                  <a:cubicBezTo>
                    <a:pt x="158" y="131"/>
                    <a:pt x="158" y="132"/>
                    <a:pt x="158" y="132"/>
                  </a:cubicBezTo>
                  <a:cubicBezTo>
                    <a:pt x="158" y="133"/>
                    <a:pt x="157" y="133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5" y="136"/>
                    <a:pt x="154" y="137"/>
                    <a:pt x="154" y="13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47"/>
                    <a:pt x="146" y="148"/>
                    <a:pt x="146" y="149"/>
                  </a:cubicBezTo>
                  <a:cubicBezTo>
                    <a:pt x="146" y="150"/>
                    <a:pt x="147" y="150"/>
                    <a:pt x="147" y="151"/>
                  </a:cubicBezTo>
                  <a:cubicBezTo>
                    <a:pt x="167" y="170"/>
                    <a:pt x="167" y="170"/>
                    <a:pt x="167" y="170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9" y="161"/>
                    <a:pt x="180" y="160"/>
                    <a:pt x="181" y="159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82" y="157"/>
                    <a:pt x="183" y="157"/>
                    <a:pt x="184" y="156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5" y="154"/>
                    <a:pt x="185" y="153"/>
                    <a:pt x="186" y="152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7" y="151"/>
                    <a:pt x="187" y="151"/>
                    <a:pt x="187" y="151"/>
                  </a:cubicBezTo>
                  <a:cubicBezTo>
                    <a:pt x="187" y="150"/>
                    <a:pt x="188" y="149"/>
                    <a:pt x="188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90" y="144"/>
                    <a:pt x="192" y="140"/>
                    <a:pt x="193" y="136"/>
                  </a:cubicBezTo>
                  <a:cubicBezTo>
                    <a:pt x="194" y="135"/>
                    <a:pt x="194" y="133"/>
                    <a:pt x="194" y="132"/>
                  </a:cubicBezTo>
                  <a:cubicBezTo>
                    <a:pt x="195" y="128"/>
                    <a:pt x="195" y="124"/>
                    <a:pt x="195" y="120"/>
                  </a:cubicBezTo>
                  <a:cubicBezTo>
                    <a:pt x="195" y="116"/>
                    <a:pt x="195" y="113"/>
                    <a:pt x="194" y="109"/>
                  </a:cubicBezTo>
                  <a:cubicBezTo>
                    <a:pt x="192" y="97"/>
                    <a:pt x="187" y="86"/>
                    <a:pt x="178" y="78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37713" y="3948949"/>
            <a:ext cx="374811" cy="312769"/>
            <a:chOff x="1441656" y="371310"/>
            <a:chExt cx="483989" cy="403875"/>
          </a:xfrm>
          <a:solidFill>
            <a:schemeClr val="bg1"/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1441656" y="371310"/>
              <a:ext cx="483989" cy="323347"/>
            </a:xfrm>
            <a:custGeom>
              <a:avLst/>
              <a:gdLst>
                <a:gd name="T0" fmla="*/ 0 w 992"/>
                <a:gd name="T1" fmla="*/ 599 h 662"/>
                <a:gd name="T2" fmla="*/ 0 w 992"/>
                <a:gd name="T3" fmla="*/ 62 h 662"/>
                <a:gd name="T4" fmla="*/ 18 w 992"/>
                <a:gd name="T5" fmla="*/ 27 h 662"/>
                <a:gd name="T6" fmla="*/ 64 w 992"/>
                <a:gd name="T7" fmla="*/ 0 h 662"/>
                <a:gd name="T8" fmla="*/ 928 w 992"/>
                <a:gd name="T9" fmla="*/ 0 h 662"/>
                <a:gd name="T10" fmla="*/ 981 w 992"/>
                <a:gd name="T11" fmla="*/ 36 h 662"/>
                <a:gd name="T12" fmla="*/ 992 w 992"/>
                <a:gd name="T13" fmla="*/ 62 h 662"/>
                <a:gd name="T14" fmla="*/ 992 w 992"/>
                <a:gd name="T15" fmla="*/ 599 h 662"/>
                <a:gd name="T16" fmla="*/ 990 w 992"/>
                <a:gd name="T17" fmla="*/ 602 h 662"/>
                <a:gd name="T18" fmla="*/ 912 w 992"/>
                <a:gd name="T19" fmla="*/ 662 h 662"/>
                <a:gd name="T20" fmla="*/ 742 w 992"/>
                <a:gd name="T21" fmla="*/ 662 h 662"/>
                <a:gd name="T22" fmla="*/ 77 w 992"/>
                <a:gd name="T23" fmla="*/ 662 h 662"/>
                <a:gd name="T24" fmla="*/ 9 w 992"/>
                <a:gd name="T25" fmla="*/ 622 h 662"/>
                <a:gd name="T26" fmla="*/ 0 w 992"/>
                <a:gd name="T27" fmla="*/ 599 h 662"/>
                <a:gd name="T28" fmla="*/ 74 w 992"/>
                <a:gd name="T29" fmla="*/ 478 h 662"/>
                <a:gd name="T30" fmla="*/ 918 w 992"/>
                <a:gd name="T31" fmla="*/ 478 h 662"/>
                <a:gd name="T32" fmla="*/ 918 w 992"/>
                <a:gd name="T33" fmla="*/ 75 h 662"/>
                <a:gd name="T34" fmla="*/ 74 w 992"/>
                <a:gd name="T35" fmla="*/ 75 h 662"/>
                <a:gd name="T36" fmla="*/ 74 w 992"/>
                <a:gd name="T37" fmla="*/ 478 h 662"/>
                <a:gd name="T38" fmla="*/ 492 w 992"/>
                <a:gd name="T39" fmla="*/ 606 h 662"/>
                <a:gd name="T40" fmla="*/ 528 w 992"/>
                <a:gd name="T41" fmla="*/ 570 h 662"/>
                <a:gd name="T42" fmla="*/ 492 w 992"/>
                <a:gd name="T43" fmla="*/ 533 h 662"/>
                <a:gd name="T44" fmla="*/ 455 w 992"/>
                <a:gd name="T45" fmla="*/ 571 h 662"/>
                <a:gd name="T46" fmla="*/ 492 w 992"/>
                <a:gd name="T47" fmla="*/ 60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2" h="662">
                  <a:moveTo>
                    <a:pt x="0" y="599"/>
                  </a:moveTo>
                  <a:cubicBezTo>
                    <a:pt x="0" y="420"/>
                    <a:pt x="0" y="241"/>
                    <a:pt x="0" y="62"/>
                  </a:cubicBezTo>
                  <a:cubicBezTo>
                    <a:pt x="6" y="50"/>
                    <a:pt x="11" y="38"/>
                    <a:pt x="18" y="27"/>
                  </a:cubicBezTo>
                  <a:cubicBezTo>
                    <a:pt x="29" y="12"/>
                    <a:pt x="47" y="5"/>
                    <a:pt x="64" y="0"/>
                  </a:cubicBezTo>
                  <a:cubicBezTo>
                    <a:pt x="352" y="0"/>
                    <a:pt x="640" y="0"/>
                    <a:pt x="928" y="0"/>
                  </a:cubicBezTo>
                  <a:cubicBezTo>
                    <a:pt x="950" y="6"/>
                    <a:pt x="969" y="16"/>
                    <a:pt x="981" y="36"/>
                  </a:cubicBezTo>
                  <a:cubicBezTo>
                    <a:pt x="986" y="45"/>
                    <a:pt x="989" y="54"/>
                    <a:pt x="992" y="62"/>
                  </a:cubicBezTo>
                  <a:cubicBezTo>
                    <a:pt x="992" y="241"/>
                    <a:pt x="992" y="420"/>
                    <a:pt x="992" y="599"/>
                  </a:cubicBezTo>
                  <a:cubicBezTo>
                    <a:pt x="992" y="600"/>
                    <a:pt x="991" y="601"/>
                    <a:pt x="990" y="602"/>
                  </a:cubicBezTo>
                  <a:cubicBezTo>
                    <a:pt x="980" y="642"/>
                    <a:pt x="954" y="662"/>
                    <a:pt x="912" y="662"/>
                  </a:cubicBezTo>
                  <a:cubicBezTo>
                    <a:pt x="856" y="662"/>
                    <a:pt x="799" y="662"/>
                    <a:pt x="742" y="662"/>
                  </a:cubicBezTo>
                  <a:cubicBezTo>
                    <a:pt x="520" y="662"/>
                    <a:pt x="299" y="662"/>
                    <a:pt x="77" y="662"/>
                  </a:cubicBezTo>
                  <a:cubicBezTo>
                    <a:pt x="47" y="662"/>
                    <a:pt x="24" y="649"/>
                    <a:pt x="9" y="622"/>
                  </a:cubicBezTo>
                  <a:cubicBezTo>
                    <a:pt x="5" y="615"/>
                    <a:pt x="3" y="607"/>
                    <a:pt x="0" y="599"/>
                  </a:cubicBezTo>
                  <a:close/>
                  <a:moveTo>
                    <a:pt x="74" y="478"/>
                  </a:moveTo>
                  <a:cubicBezTo>
                    <a:pt x="356" y="478"/>
                    <a:pt x="637" y="478"/>
                    <a:pt x="918" y="478"/>
                  </a:cubicBezTo>
                  <a:cubicBezTo>
                    <a:pt x="918" y="343"/>
                    <a:pt x="918" y="209"/>
                    <a:pt x="918" y="75"/>
                  </a:cubicBezTo>
                  <a:cubicBezTo>
                    <a:pt x="637" y="75"/>
                    <a:pt x="356" y="75"/>
                    <a:pt x="74" y="75"/>
                  </a:cubicBezTo>
                  <a:cubicBezTo>
                    <a:pt x="74" y="209"/>
                    <a:pt x="74" y="343"/>
                    <a:pt x="74" y="478"/>
                  </a:cubicBezTo>
                  <a:close/>
                  <a:moveTo>
                    <a:pt x="492" y="606"/>
                  </a:moveTo>
                  <a:cubicBezTo>
                    <a:pt x="512" y="606"/>
                    <a:pt x="528" y="590"/>
                    <a:pt x="528" y="570"/>
                  </a:cubicBezTo>
                  <a:cubicBezTo>
                    <a:pt x="528" y="550"/>
                    <a:pt x="512" y="533"/>
                    <a:pt x="492" y="533"/>
                  </a:cubicBezTo>
                  <a:cubicBezTo>
                    <a:pt x="471" y="533"/>
                    <a:pt x="455" y="550"/>
                    <a:pt x="455" y="571"/>
                  </a:cubicBezTo>
                  <a:cubicBezTo>
                    <a:pt x="455" y="590"/>
                    <a:pt x="472" y="606"/>
                    <a:pt x="492" y="60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1600652" y="721019"/>
              <a:ext cx="161673" cy="54166"/>
            </a:xfrm>
            <a:custGeom>
              <a:avLst/>
              <a:gdLst>
                <a:gd name="T0" fmla="*/ 1 w 331"/>
                <a:gd name="T1" fmla="*/ 111 h 111"/>
                <a:gd name="T2" fmla="*/ 1 w 331"/>
                <a:gd name="T3" fmla="*/ 81 h 111"/>
                <a:gd name="T4" fmla="*/ 11 w 331"/>
                <a:gd name="T5" fmla="*/ 73 h 111"/>
                <a:gd name="T6" fmla="*/ 97 w 331"/>
                <a:gd name="T7" fmla="*/ 59 h 111"/>
                <a:gd name="T8" fmla="*/ 111 w 331"/>
                <a:gd name="T9" fmla="*/ 56 h 111"/>
                <a:gd name="T10" fmla="*/ 111 w 331"/>
                <a:gd name="T11" fmla="*/ 0 h 111"/>
                <a:gd name="T12" fmla="*/ 220 w 331"/>
                <a:gd name="T13" fmla="*/ 0 h 111"/>
                <a:gd name="T14" fmla="*/ 220 w 331"/>
                <a:gd name="T15" fmla="*/ 56 h 111"/>
                <a:gd name="T16" fmla="*/ 293 w 331"/>
                <a:gd name="T17" fmla="*/ 70 h 111"/>
                <a:gd name="T18" fmla="*/ 300 w 331"/>
                <a:gd name="T19" fmla="*/ 71 h 111"/>
                <a:gd name="T20" fmla="*/ 327 w 331"/>
                <a:gd name="T21" fmla="*/ 111 h 111"/>
                <a:gd name="T22" fmla="*/ 1 w 331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111">
                  <a:moveTo>
                    <a:pt x="1" y="111"/>
                  </a:moveTo>
                  <a:cubicBezTo>
                    <a:pt x="1" y="100"/>
                    <a:pt x="0" y="90"/>
                    <a:pt x="1" y="81"/>
                  </a:cubicBezTo>
                  <a:cubicBezTo>
                    <a:pt x="2" y="78"/>
                    <a:pt x="7" y="74"/>
                    <a:pt x="11" y="73"/>
                  </a:cubicBezTo>
                  <a:cubicBezTo>
                    <a:pt x="40" y="68"/>
                    <a:pt x="69" y="63"/>
                    <a:pt x="97" y="59"/>
                  </a:cubicBezTo>
                  <a:cubicBezTo>
                    <a:pt x="102" y="58"/>
                    <a:pt x="106" y="57"/>
                    <a:pt x="111" y="56"/>
                  </a:cubicBezTo>
                  <a:cubicBezTo>
                    <a:pt x="111" y="37"/>
                    <a:pt x="111" y="19"/>
                    <a:pt x="111" y="0"/>
                  </a:cubicBezTo>
                  <a:cubicBezTo>
                    <a:pt x="148" y="0"/>
                    <a:pt x="183" y="0"/>
                    <a:pt x="220" y="0"/>
                  </a:cubicBezTo>
                  <a:cubicBezTo>
                    <a:pt x="220" y="18"/>
                    <a:pt x="220" y="36"/>
                    <a:pt x="220" y="56"/>
                  </a:cubicBezTo>
                  <a:cubicBezTo>
                    <a:pt x="245" y="61"/>
                    <a:pt x="269" y="66"/>
                    <a:pt x="293" y="70"/>
                  </a:cubicBezTo>
                  <a:cubicBezTo>
                    <a:pt x="296" y="71"/>
                    <a:pt x="298" y="71"/>
                    <a:pt x="300" y="71"/>
                  </a:cubicBezTo>
                  <a:cubicBezTo>
                    <a:pt x="331" y="78"/>
                    <a:pt x="331" y="78"/>
                    <a:pt x="327" y="111"/>
                  </a:cubicBezTo>
                  <a:cubicBezTo>
                    <a:pt x="219" y="111"/>
                    <a:pt x="111" y="111"/>
                    <a:pt x="1" y="1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76930" y="4779737"/>
            <a:ext cx="155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云资源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352326" y="4605371"/>
            <a:ext cx="155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云服务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266562" y="4929531"/>
            <a:ext cx="155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大数据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082128" y="5521935"/>
            <a:ext cx="20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一体化、个性化教育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91185" y="461010"/>
            <a:ext cx="10624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百度文库高校版（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百度教育云）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https://eduai.baidu.com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05117" y="1324459"/>
            <a:ext cx="988098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、一站式资源服务平台；                                                                                                                   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、以优质资源为核心，整合了百度文库、百度学术以及高校现有资源库；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、基于百度强大的人工智能图谱技术和数据分析技术，将资源优质化、体系化，将服务使用便捷化、互通化、个性化。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02945" y="365125"/>
            <a:ext cx="10650855" cy="6146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百度文库高校版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界面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（百度教育云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en-US" altLang="zh-CN" sz="4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" y="1160145"/>
            <a:ext cx="10332085" cy="5956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3" name="椭圆 2"/>
          <p:cNvSpPr/>
          <p:nvPr/>
        </p:nvSpPr>
        <p:spPr>
          <a:xfrm>
            <a:off x="1272540" y="1994535"/>
            <a:ext cx="1435100" cy="9055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1600"/>
          </a:p>
        </p:txBody>
      </p:sp>
      <p:sp>
        <p:nvSpPr>
          <p:cNvPr id="6" name="流程图: 决策 5"/>
          <p:cNvSpPr/>
          <p:nvPr/>
        </p:nvSpPr>
        <p:spPr>
          <a:xfrm>
            <a:off x="2642235" y="2000250"/>
            <a:ext cx="1532255" cy="900007"/>
          </a:xfrm>
          <a:prstGeom prst="flowChartDecision">
            <a:avLst/>
          </a:prstGeom>
          <a:solidFill>
            <a:srgbClr val="000000">
              <a:alpha val="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>
              <a:noFill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707640" y="1503045"/>
            <a:ext cx="3414395" cy="64516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直接检索自己想要的内容，例如“采矿安全管理”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880" y="1202690"/>
            <a:ext cx="5156835" cy="5733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320"/>
          </a:xfrm>
        </p:spPr>
        <p:txBody>
          <a:bodyPr/>
          <a:lstStyle/>
          <a:p>
            <a:r>
              <a:rPr lang="zh-CN" altLang="en-US" sz="3200" b="1"/>
              <a:t>文献检索：采矿安全管理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80" y="1120700"/>
            <a:ext cx="10818495" cy="581342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2208530" y="2710180"/>
            <a:ext cx="2615565" cy="81915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>
                <a:latin typeface="+mj-ea"/>
                <a:cs typeface="+mj-ea"/>
                <a:sym typeface="+mn-ea"/>
              </a:rPr>
              <a:t>校外访问和手机端 </a:t>
            </a:r>
            <a:endParaRPr lang="zh-CN" altLang="en-US"/>
          </a:p>
        </p:txBody>
      </p:sp>
      <p:pic>
        <p:nvPicPr>
          <p:cNvPr id="6" name="内容占位符 5" descr="IQDHRBBTCNXYVHIF0}U4BE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0090" y="1825625"/>
            <a:ext cx="8210550" cy="435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22500" y="173355"/>
            <a:ext cx="9131300" cy="1026795"/>
          </a:xfrm>
        </p:spPr>
        <p:txBody>
          <a:bodyPr/>
          <a:lstStyle/>
          <a:p>
            <a:r>
              <a:rPr lang="zh-CN" altLang="en-US" sz="3200">
                <a:latin typeface="+mn-ea"/>
                <a:ea typeface="+mn-ea"/>
                <a:cs typeface="+mn-ea"/>
              </a:rPr>
              <a:t>手机端是简版的，可以浏览查看，但是不能下载。 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94735" y="1671638"/>
            <a:ext cx="7759065" cy="425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8480" y="1691005"/>
            <a:ext cx="2447290" cy="435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椭圆 10"/>
          <p:cNvSpPr/>
          <p:nvPr/>
        </p:nvSpPr>
        <p:spPr>
          <a:xfrm>
            <a:off x="337185" y="2313940"/>
            <a:ext cx="1678940" cy="95504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2B932"/>
                </a:solidFill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12" name="椭圆 11"/>
          <p:cNvSpPr/>
          <p:nvPr/>
        </p:nvSpPr>
        <p:spPr>
          <a:xfrm>
            <a:off x="3295015" y="2936240"/>
            <a:ext cx="2375535" cy="85979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2B932"/>
                </a:solidFill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7" name="文本框 9"/>
          <p:cNvSpPr txBox="1"/>
          <p:nvPr/>
        </p:nvSpPr>
        <p:spPr>
          <a:xfrm>
            <a:off x="771048" y="173355"/>
            <a:ext cx="145148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04</a:t>
            </a:r>
            <a:endParaRPr lang="zh-CN" altLang="en-US" sz="6600" b="1" dirty="0">
              <a:solidFill>
                <a:srgbClr val="1D8B6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1036478" y="1169035"/>
            <a:ext cx="14514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手机端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6507638" y="1169035"/>
            <a:ext cx="14514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PC</a:t>
            </a:r>
            <a:r>
              <a:rPr lang="zh-CN" altLang="en-US" sz="2800" b="1" dirty="0"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端</a:t>
            </a:r>
          </a:p>
        </p:txBody>
      </p:sp>
      <p:sp>
        <p:nvSpPr>
          <p:cNvPr id="2" name="椭圆 1"/>
          <p:cNvSpPr/>
          <p:nvPr/>
        </p:nvSpPr>
        <p:spPr>
          <a:xfrm>
            <a:off x="1193165" y="2100580"/>
            <a:ext cx="607695" cy="75565"/>
          </a:xfrm>
          <a:prstGeom prst="ellipse">
            <a:avLst/>
          </a:prstGeom>
          <a:solidFill>
            <a:srgbClr val="A2B932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6" name="圆角矩形 5"/>
          <p:cNvSpPr/>
          <p:nvPr/>
        </p:nvSpPr>
        <p:spPr>
          <a:xfrm>
            <a:off x="4643120" y="2506980"/>
            <a:ext cx="935990" cy="241300"/>
          </a:xfrm>
          <a:prstGeom prst="roundRect">
            <a:avLst/>
          </a:prstGeom>
          <a:solidFill>
            <a:srgbClr val="A2B932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0" y="0"/>
            <a:ext cx="5581651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152776" y="1023935"/>
            <a:ext cx="752475" cy="752475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38350" y="1023935"/>
            <a:ext cx="752475" cy="752475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55590" y="1046228"/>
            <a:ext cx="243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   录</a:t>
            </a: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1873951" y="1953426"/>
            <a:ext cx="223631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zh-CN" altLang="en-US" sz="2000" b="1" spc="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7709" y="2025986"/>
            <a:ext cx="218521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百度文库简介</a:t>
            </a:r>
          </a:p>
        </p:txBody>
      </p:sp>
      <p:sp>
        <p:nvSpPr>
          <p:cNvPr id="9" name="矩形 8"/>
          <p:cNvSpPr/>
          <p:nvPr/>
        </p:nvSpPr>
        <p:spPr>
          <a:xfrm>
            <a:off x="6947792" y="2827485"/>
            <a:ext cx="2824480" cy="4914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百度文库使用方法</a:t>
            </a:r>
            <a:endParaRPr lang="en-US" altLang="zh-CN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64336" y="3637874"/>
            <a:ext cx="44500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百度文库使用中注意的问题</a:t>
            </a:r>
          </a:p>
        </p:txBody>
      </p:sp>
      <p:sp>
        <p:nvSpPr>
          <p:cNvPr id="12" name="矩形 11"/>
          <p:cNvSpPr/>
          <p:nvPr/>
        </p:nvSpPr>
        <p:spPr>
          <a:xfrm>
            <a:off x="5658627" y="1919984"/>
            <a:ext cx="18427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12151" y="2689427"/>
            <a:ext cx="5389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B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10547" y="3496926"/>
            <a:ext cx="56137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85667" y="1951586"/>
            <a:ext cx="688848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百度文库使用中注意的问题</a:t>
            </a:r>
          </a:p>
        </p:txBody>
      </p:sp>
      <p:sp>
        <p:nvSpPr>
          <p:cNvPr id="8" name="矩形 7"/>
          <p:cNvSpPr/>
          <p:nvPr/>
        </p:nvSpPr>
        <p:spPr>
          <a:xfrm>
            <a:off x="4980857" y="751257"/>
            <a:ext cx="1713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</a:t>
            </a:r>
            <a:endParaRPr lang="zh-CN" altLang="en-US" sz="7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294869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80941"/>
            <a:ext cx="12192000" cy="29876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42562"/>
          </a:xfrm>
        </p:spPr>
        <p:txBody>
          <a:bodyPr/>
          <a:lstStyle/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、收费文档的问题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9301" y="1018478"/>
            <a:ext cx="5122127" cy="5642517"/>
          </a:xfrm>
        </p:spPr>
        <p:txBody>
          <a:bodyPr/>
          <a:lstStyle/>
          <a:p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hlinkClick r:id="rId2"/>
              </a:rPr>
              <a:t>https://wenku.baidu.com/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为百度个人业务端口，现我们推荐使用机构用户网址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hlinkClick r:id="rId3"/>
              </a:rPr>
              <a:t>https://eduai.baidu.com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机构用户网址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hlinkClick r:id="rId3"/>
              </a:rPr>
              <a:t>https://eduai.baidu.com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不存在收费文档的问题，全部为购买用户能够使用的资源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如有个人确实比较习惯用百度大搜或者文库个人端网址，其中标价文档为第三方（例如出版社等）与百度个人端合作的资源，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其资源不管是百度机构用户，就连百度个人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VIP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也是需要另付费购买的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第三方合作单位很大一部分是为了本单位宣传用的，另外有些也确实为了个人牟利，所以在文档分享时设置了文件收费（价格从几元到几千），一般这类的文档也不是人人都有需要，只是个人特殊需要，且版权都不是签署在百度文库的，所以百度文库对这类文档是没有处置权的，只是通过文库平台做宣传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8975" y="9525"/>
            <a:ext cx="6136005" cy="25482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23104" y="1248937"/>
            <a:ext cx="324872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正式购买用户使用，全部均为直接可以使用的资源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1505" y="2700020"/>
            <a:ext cx="6291580" cy="396113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 bwMode="auto">
          <a:xfrm>
            <a:off x="7441580" y="2921620"/>
            <a:ext cx="1806498" cy="706243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</a:ln>
        </p:spPr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 bwMode="auto">
          <a:xfrm>
            <a:off x="7143765" y="4197856"/>
            <a:ext cx="1806498" cy="706243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</a:ln>
        </p:spPr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8504913" y="2551753"/>
            <a:ext cx="324872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第三方合作标价文档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78130" y="4809419"/>
            <a:ext cx="324872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机构用户正常使用资源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0740" y="297815"/>
            <a:ext cx="4761230" cy="1325880"/>
          </a:xfrm>
        </p:spPr>
        <p:txBody>
          <a:bodyPr/>
          <a:lstStyle/>
          <a:p>
            <a:r>
              <a:rPr lang="zh-CN" altLang="en-US" sz="2400"/>
              <a:t>付费精品库并不是机构内所有用</a:t>
            </a:r>
            <a:br>
              <a:rPr lang="zh-CN" altLang="en-US" sz="2400"/>
            </a:br>
            <a:r>
              <a:rPr lang="zh-CN" altLang="en-US" sz="2400"/>
              <a:t>户的需求，如个人用户有需求，</a:t>
            </a:r>
            <a:br>
              <a:rPr lang="zh-CN" altLang="en-US" sz="2400"/>
            </a:br>
            <a:r>
              <a:rPr lang="zh-CN" altLang="en-US" sz="2400"/>
              <a:t>可通过个人账号进行单独购买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635" y="1816100"/>
            <a:ext cx="9342755" cy="4351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2160" y="297815"/>
            <a:ext cx="42856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第三方合作资源概况</a:t>
            </a:r>
          </a:p>
        </p:txBody>
      </p:sp>
      <p:sp>
        <p:nvSpPr>
          <p:cNvPr id="6" name="椭圆 5"/>
          <p:cNvSpPr/>
          <p:nvPr/>
        </p:nvSpPr>
        <p:spPr>
          <a:xfrm>
            <a:off x="6515100" y="4780915"/>
            <a:ext cx="3166110" cy="8775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2B932"/>
                </a:solidFill>
              </a14:hiddenFill>
            </a:ext>
          </a:extLst>
        </p:spPr>
        <p:txBody>
          <a:bodyPr/>
          <a:lstStyle/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7640955" y="303276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2B932"/>
                </a:solidFill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7016115" y="3216910"/>
            <a:ext cx="2016125" cy="5607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2B932"/>
                </a:solidFill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>
                <a:latin typeface="+mj-ea"/>
                <a:cs typeface="+mj-ea"/>
                <a:sym typeface="+mn-ea"/>
              </a:rPr>
              <a:t/>
            </a:r>
            <a:br>
              <a:rPr lang="zh-CN" altLang="zh-CN" b="1">
                <a:latin typeface="+mj-ea"/>
                <a:cs typeface="+mj-ea"/>
                <a:sym typeface="+mn-ea"/>
              </a:rPr>
            </a:br>
            <a:r>
              <a:rPr lang="zh-CN" altLang="zh-CN" b="1">
                <a:latin typeface="+mj-ea"/>
                <a:cs typeface="+mj-ea"/>
                <a:sym typeface="+mn-ea"/>
              </a:rPr>
              <a:t> </a:t>
            </a:r>
            <a:r>
              <a:rPr lang="zh-CN" altLang="zh-CN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cs typeface="+mj-ea"/>
                <a:sym typeface="+mn-ea"/>
              </a:rPr>
              <a:t>关于百度文库使用及问题的小结</a:t>
            </a:r>
            <a:r>
              <a:rPr lang="zh-CN" altLang="zh-CN" b="1">
                <a:latin typeface="+mj-ea"/>
                <a:cs typeface="+mj-ea"/>
                <a:sym typeface="+mn-ea"/>
              </a:rPr>
              <a:t/>
            </a:r>
            <a:br>
              <a:rPr lang="zh-CN" altLang="zh-CN" b="1">
                <a:latin typeface="+mj-ea"/>
                <a:cs typeface="+mj-ea"/>
                <a:sym typeface="+mn-ea"/>
              </a:rPr>
            </a:br>
            <a:r>
              <a:rPr lang="zh-CN" altLang="zh-CN" b="1">
                <a:latin typeface="+mj-ea"/>
                <a:cs typeface="+mj-ea"/>
                <a:sym typeface="+mn-ea"/>
              </a:rPr>
              <a:t>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1151870" cy="26638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/>
              <a:t>、建议大家登陆：百度教育云 https://eduai.baidu.com/  ；</a:t>
            </a:r>
          </a:p>
          <a:p>
            <a:pPr marL="0" indent="0">
              <a:buNone/>
            </a:pPr>
            <a:r>
              <a:rPr lang="en-US" altLang="zh-CN" dirty="0"/>
              <a:t>2</a:t>
            </a:r>
            <a:r>
              <a:rPr lang="zh-CN" altLang="en-US" dirty="0"/>
              <a:t>、建议采用高版本浏览器，尤其是</a:t>
            </a:r>
            <a:r>
              <a:rPr lang="en-US" altLang="zh-CN" dirty="0"/>
              <a:t>IE;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</a:t>
            </a:r>
            <a:r>
              <a:rPr lang="zh-CN" altLang="en-US" dirty="0"/>
              <a:t>、我们的权限是免下载券下载；</a:t>
            </a:r>
          </a:p>
          <a:p>
            <a:pPr marL="0" indent="0">
              <a:buNone/>
            </a:pPr>
            <a:r>
              <a:rPr lang="en-US" altLang="zh-CN" dirty="0"/>
              <a:t>4</a:t>
            </a:r>
            <a:r>
              <a:rPr lang="zh-CN" altLang="en-US" dirty="0"/>
              <a:t>、所有标价文档均不能免费下载；                                                                               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4" y="0"/>
            <a:ext cx="12136971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99760" y="1657060"/>
            <a:ext cx="5108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谢谢聆听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25507" y="2860307"/>
            <a:ext cx="444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THANK YOU</a:t>
            </a:r>
            <a:endParaRPr lang="zh-CN" altLang="en-US" sz="4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55194" y="3786263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8579" y="3786263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36699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81965" y="3786263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95350" y="3786263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08734" y="3786263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22119" y="3786263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775316" y="2784106"/>
            <a:ext cx="37496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335504" y="3786263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748890" y="3786263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44001" y="3786263"/>
            <a:ext cx="285751" cy="285750"/>
          </a:xfrm>
          <a:prstGeom prst="rect">
            <a:avLst/>
          </a:prstGeom>
          <a:solidFill>
            <a:schemeClr val="bg1"/>
          </a:solidFill>
          <a:ln>
            <a:solidFill>
              <a:srgbClr val="1D8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-14052" y="3151913"/>
            <a:ext cx="12206051" cy="30670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68157" y="1951586"/>
            <a:ext cx="35702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百度文库简介</a:t>
            </a:r>
          </a:p>
        </p:txBody>
      </p:sp>
      <p:sp>
        <p:nvSpPr>
          <p:cNvPr id="8" name="矩形 7"/>
          <p:cNvSpPr/>
          <p:nvPr/>
        </p:nvSpPr>
        <p:spPr>
          <a:xfrm>
            <a:off x="5064848" y="878817"/>
            <a:ext cx="18334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7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</a:t>
            </a:r>
            <a:endParaRPr lang="zh-CN" altLang="en-US" sz="7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294869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4511"/>
            <a:ext cx="12206515" cy="6903019"/>
          </a:xfrm>
          <a:prstGeom prst="rect">
            <a:avLst/>
          </a:prstGeom>
        </p:spPr>
      </p:pic>
      <p:sp>
        <p:nvSpPr>
          <p:cNvPr id="5" name="直角三角形 4"/>
          <p:cNvSpPr/>
          <p:nvPr/>
        </p:nvSpPr>
        <p:spPr>
          <a:xfrm>
            <a:off x="-14513" y="-863"/>
            <a:ext cx="9085943" cy="6872513"/>
          </a:xfrm>
          <a:prstGeom prst="rtTriangl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0115" y="3995693"/>
            <a:ext cx="10292119" cy="2769989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高等院校信息化建设要利用先进网络和信息技术，整合资源，构建先进、高效、实用的高等教育信息基础设施，</a:t>
            </a:r>
            <a:r>
              <a:rPr lang="zh-CN" altLang="en-US" sz="2400" b="1" dirty="0">
                <a:ln>
                  <a:solidFill>
                    <a:schemeClr val="bg1"/>
                  </a:solidFill>
                </a:ln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</a:rPr>
              <a:t>开发整合各类优质教育教学资源，建立高等教育资源共建共享机制</a:t>
            </a:r>
            <a:r>
              <a:rPr lang="zh-CN" altLang="en-US" sz="2000" b="1" dirty="0">
                <a:ln>
                  <a:solidFill>
                    <a:schemeClr val="bg1"/>
                  </a:solidFill>
                </a:ln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为用户提供个性化的贴切服务。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继续促进信息技术与教育教学的深度融合，推动教育变革。要</a:t>
            </a:r>
            <a:r>
              <a:rPr lang="zh-CN" altLang="en-US" sz="2400" b="1" dirty="0">
                <a:ln>
                  <a:solidFill>
                    <a:schemeClr val="bg1"/>
                  </a:solidFill>
                </a:ln>
                <a:solidFill>
                  <a:srgbClr val="1D8B6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“课堂用、经常用、普遍用”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，提升教育质量</a:t>
            </a:r>
          </a:p>
        </p:txBody>
      </p:sp>
      <p:sp>
        <p:nvSpPr>
          <p:cNvPr id="7" name="矩形 6"/>
          <p:cNvSpPr/>
          <p:nvPr/>
        </p:nvSpPr>
        <p:spPr>
          <a:xfrm>
            <a:off x="1865182" y="3126721"/>
            <a:ext cx="944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360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</a:rPr>
              <a:t>从“十二五”到“十三五”看教育政策的发展</a:t>
            </a:r>
            <a:endParaRPr lang="en-US" altLang="zh-CN" sz="36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47339" y="1671022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政策背景</a:t>
            </a:r>
          </a:p>
        </p:txBody>
      </p:sp>
      <p:grpSp>
        <p:nvGrpSpPr>
          <p:cNvPr id="3" name="组合 14"/>
          <p:cNvGrpSpPr/>
          <p:nvPr/>
        </p:nvGrpSpPr>
        <p:grpSpPr>
          <a:xfrm>
            <a:off x="9855487" y="591550"/>
            <a:ext cx="882651" cy="882645"/>
            <a:chOff x="6184900" y="2811463"/>
            <a:chExt cx="176213" cy="176212"/>
          </a:xfrm>
          <a:solidFill>
            <a:schemeClr val="bg1"/>
          </a:solidFill>
        </p:grpSpPr>
        <p:sp>
          <p:nvSpPr>
            <p:cNvPr id="16" name="Freeform 294"/>
            <p:cNvSpPr>
              <a:spLocks noEditPoints="1"/>
            </p:cNvSpPr>
            <p:nvPr/>
          </p:nvSpPr>
          <p:spPr bwMode="auto">
            <a:xfrm>
              <a:off x="6184900" y="2843213"/>
              <a:ext cx="142875" cy="144462"/>
            </a:xfrm>
            <a:custGeom>
              <a:avLst/>
              <a:gdLst>
                <a:gd name="T0" fmla="*/ 111125 w 90"/>
                <a:gd name="T1" fmla="*/ 0 h 91"/>
                <a:gd name="T2" fmla="*/ 15875 w 90"/>
                <a:gd name="T3" fmla="*/ 96838 h 91"/>
                <a:gd name="T4" fmla="*/ 15875 w 90"/>
                <a:gd name="T5" fmla="*/ 96838 h 91"/>
                <a:gd name="T6" fmla="*/ 15875 w 90"/>
                <a:gd name="T7" fmla="*/ 96838 h 91"/>
                <a:gd name="T8" fmla="*/ 15875 w 90"/>
                <a:gd name="T9" fmla="*/ 96838 h 91"/>
                <a:gd name="T10" fmla="*/ 15875 w 90"/>
                <a:gd name="T11" fmla="*/ 96838 h 91"/>
                <a:gd name="T12" fmla="*/ 0 w 90"/>
                <a:gd name="T13" fmla="*/ 144463 h 91"/>
                <a:gd name="T14" fmla="*/ 47625 w 90"/>
                <a:gd name="T15" fmla="*/ 128588 h 91"/>
                <a:gd name="T16" fmla="*/ 47625 w 90"/>
                <a:gd name="T17" fmla="*/ 128588 h 91"/>
                <a:gd name="T18" fmla="*/ 47625 w 90"/>
                <a:gd name="T19" fmla="*/ 128588 h 91"/>
                <a:gd name="T20" fmla="*/ 47625 w 90"/>
                <a:gd name="T21" fmla="*/ 128588 h 91"/>
                <a:gd name="T22" fmla="*/ 47625 w 90"/>
                <a:gd name="T23" fmla="*/ 128588 h 91"/>
                <a:gd name="T24" fmla="*/ 142875 w 90"/>
                <a:gd name="T25" fmla="*/ 31750 h 91"/>
                <a:gd name="T26" fmla="*/ 111125 w 90"/>
                <a:gd name="T27" fmla="*/ 0 h 91"/>
                <a:gd name="T28" fmla="*/ 38100 w 90"/>
                <a:gd name="T29" fmla="*/ 101600 h 91"/>
                <a:gd name="T30" fmla="*/ 31750 w 90"/>
                <a:gd name="T31" fmla="*/ 96838 h 91"/>
                <a:gd name="T32" fmla="*/ 111125 w 90"/>
                <a:gd name="T33" fmla="*/ 17463 h 91"/>
                <a:gd name="T34" fmla="*/ 117475 w 90"/>
                <a:gd name="T35" fmla="*/ 22225 h 91"/>
                <a:gd name="T36" fmla="*/ 38100 w 90"/>
                <a:gd name="T37" fmla="*/ 10160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91"/>
                <a:gd name="T59" fmla="*/ 90 w 90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91">
                  <a:moveTo>
                    <a:pt x="70" y="0"/>
                  </a:moveTo>
                  <a:lnTo>
                    <a:pt x="10" y="61"/>
                  </a:lnTo>
                  <a:lnTo>
                    <a:pt x="0" y="91"/>
                  </a:lnTo>
                  <a:lnTo>
                    <a:pt x="30" y="81"/>
                  </a:lnTo>
                  <a:lnTo>
                    <a:pt x="90" y="20"/>
                  </a:lnTo>
                  <a:lnTo>
                    <a:pt x="70" y="0"/>
                  </a:lnTo>
                  <a:close/>
                  <a:moveTo>
                    <a:pt x="24" y="64"/>
                  </a:moveTo>
                  <a:lnTo>
                    <a:pt x="20" y="61"/>
                  </a:lnTo>
                  <a:lnTo>
                    <a:pt x="70" y="11"/>
                  </a:lnTo>
                  <a:lnTo>
                    <a:pt x="74" y="14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Freeform 295"/>
            <p:cNvSpPr/>
            <p:nvPr/>
          </p:nvSpPr>
          <p:spPr bwMode="auto">
            <a:xfrm>
              <a:off x="6307138" y="2811463"/>
              <a:ext cx="53975" cy="52387"/>
            </a:xfrm>
            <a:custGeom>
              <a:avLst/>
              <a:gdLst>
                <a:gd name="T0" fmla="*/ 20637 w 34"/>
                <a:gd name="T1" fmla="*/ 0 h 33"/>
                <a:gd name="T2" fmla="*/ 0 w 34"/>
                <a:gd name="T3" fmla="*/ 20638 h 33"/>
                <a:gd name="T4" fmla="*/ 31750 w 34"/>
                <a:gd name="T5" fmla="*/ 52388 h 33"/>
                <a:gd name="T6" fmla="*/ 53975 w 34"/>
                <a:gd name="T7" fmla="*/ 31750 h 33"/>
                <a:gd name="T8" fmla="*/ 20637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13" y="0"/>
                  </a:moveTo>
                  <a:lnTo>
                    <a:pt x="0" y="13"/>
                  </a:lnTo>
                  <a:lnTo>
                    <a:pt x="20" y="33"/>
                  </a:lnTo>
                  <a:lnTo>
                    <a:pt x="34" y="2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1130593" y="2921510"/>
            <a:ext cx="669179" cy="917022"/>
            <a:chOff x="8328025" y="2457450"/>
            <a:chExt cx="128588" cy="176213"/>
          </a:xfrm>
          <a:solidFill>
            <a:schemeClr val="bg1"/>
          </a:solidFill>
        </p:grpSpPr>
        <p:sp>
          <p:nvSpPr>
            <p:cNvPr id="19" name="Freeform 467"/>
            <p:cNvSpPr>
              <a:spLocks noEditPoints="1"/>
            </p:cNvSpPr>
            <p:nvPr/>
          </p:nvSpPr>
          <p:spPr bwMode="auto">
            <a:xfrm>
              <a:off x="8328025" y="2457450"/>
              <a:ext cx="128588" cy="176213"/>
            </a:xfrm>
            <a:custGeom>
              <a:avLst/>
              <a:gdLst>
                <a:gd name="T0" fmla="*/ 36513 w 81"/>
                <a:gd name="T1" fmla="*/ 0 h 111"/>
                <a:gd name="T2" fmla="*/ 36513 w 81"/>
                <a:gd name="T3" fmla="*/ 0 h 111"/>
                <a:gd name="T4" fmla="*/ 0 w 81"/>
                <a:gd name="T5" fmla="*/ 36513 h 111"/>
                <a:gd name="T6" fmla="*/ 0 w 81"/>
                <a:gd name="T7" fmla="*/ 176213 h 111"/>
                <a:gd name="T8" fmla="*/ 128588 w 81"/>
                <a:gd name="T9" fmla="*/ 176213 h 111"/>
                <a:gd name="T10" fmla="*/ 128588 w 81"/>
                <a:gd name="T11" fmla="*/ 0 h 111"/>
                <a:gd name="T12" fmla="*/ 36513 w 81"/>
                <a:gd name="T13" fmla="*/ 0 h 111"/>
                <a:gd name="T14" fmla="*/ 114300 w 81"/>
                <a:gd name="T15" fmla="*/ 161925 h 111"/>
                <a:gd name="T16" fmla="*/ 14288 w 81"/>
                <a:gd name="T17" fmla="*/ 161925 h 111"/>
                <a:gd name="T18" fmla="*/ 14288 w 81"/>
                <a:gd name="T19" fmla="*/ 50800 h 111"/>
                <a:gd name="T20" fmla="*/ 52388 w 81"/>
                <a:gd name="T21" fmla="*/ 50800 h 111"/>
                <a:gd name="T22" fmla="*/ 52388 w 81"/>
                <a:gd name="T23" fmla="*/ 14288 h 111"/>
                <a:gd name="T24" fmla="*/ 114300 w 81"/>
                <a:gd name="T25" fmla="*/ 14288 h 111"/>
                <a:gd name="T26" fmla="*/ 114300 w 81"/>
                <a:gd name="T27" fmla="*/ 161925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"/>
                <a:gd name="T43" fmla="*/ 0 h 111"/>
                <a:gd name="T44" fmla="*/ 81 w 81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" h="111">
                  <a:moveTo>
                    <a:pt x="23" y="0"/>
                  </a:moveTo>
                  <a:lnTo>
                    <a:pt x="23" y="0"/>
                  </a:lnTo>
                  <a:lnTo>
                    <a:pt x="0" y="23"/>
                  </a:lnTo>
                  <a:lnTo>
                    <a:pt x="0" y="111"/>
                  </a:lnTo>
                  <a:lnTo>
                    <a:pt x="81" y="111"/>
                  </a:lnTo>
                  <a:lnTo>
                    <a:pt x="81" y="0"/>
                  </a:lnTo>
                  <a:lnTo>
                    <a:pt x="23" y="0"/>
                  </a:lnTo>
                  <a:close/>
                  <a:moveTo>
                    <a:pt x="72" y="102"/>
                  </a:moveTo>
                  <a:lnTo>
                    <a:pt x="9" y="102"/>
                  </a:lnTo>
                  <a:lnTo>
                    <a:pt x="9" y="32"/>
                  </a:lnTo>
                  <a:lnTo>
                    <a:pt x="33" y="32"/>
                  </a:lnTo>
                  <a:lnTo>
                    <a:pt x="33" y="9"/>
                  </a:lnTo>
                  <a:lnTo>
                    <a:pt x="72" y="9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0" name="Rectangle 468"/>
            <p:cNvSpPr>
              <a:spLocks noChangeArrowheads="1"/>
            </p:cNvSpPr>
            <p:nvPr/>
          </p:nvSpPr>
          <p:spPr bwMode="auto">
            <a:xfrm>
              <a:off x="8356600" y="2524125"/>
              <a:ext cx="58738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1" name="Rectangle 469"/>
            <p:cNvSpPr>
              <a:spLocks noChangeArrowheads="1"/>
            </p:cNvSpPr>
            <p:nvPr/>
          </p:nvSpPr>
          <p:spPr bwMode="auto">
            <a:xfrm>
              <a:off x="8356600" y="2551113"/>
              <a:ext cx="41275" cy="1111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2" name="Rectangle 470"/>
            <p:cNvSpPr>
              <a:spLocks noChangeArrowheads="1"/>
            </p:cNvSpPr>
            <p:nvPr/>
          </p:nvSpPr>
          <p:spPr bwMode="auto">
            <a:xfrm>
              <a:off x="8356600" y="2576513"/>
              <a:ext cx="71438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6510"/>
            <a:ext cx="12192000" cy="6858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8938" y="8255"/>
            <a:ext cx="6711823" cy="6858000"/>
          </a:xfrm>
          <a:prstGeom prst="parallelogram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8491" y="2081881"/>
            <a:ext cx="2770495" cy="233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百度文库是全球最大的中文文档分享平台，累计收录有效专业文档已超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.3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亿份， 认证合作机构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4100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家，认证个人超过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万，每天服务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5000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多万用户，已是国内最大的互联网在线学习平台。</a:t>
            </a:r>
          </a:p>
        </p:txBody>
      </p:sp>
      <p:sp>
        <p:nvSpPr>
          <p:cNvPr id="5" name="矩形 4"/>
          <p:cNvSpPr/>
          <p:nvPr/>
        </p:nvSpPr>
        <p:spPr>
          <a:xfrm>
            <a:off x="512916" y="1390331"/>
            <a:ext cx="273584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百度文库简介</a:t>
            </a:r>
          </a:p>
        </p:txBody>
      </p:sp>
      <p:sp>
        <p:nvSpPr>
          <p:cNvPr id="11" name="矩形 10"/>
          <p:cNvSpPr/>
          <p:nvPr/>
        </p:nvSpPr>
        <p:spPr>
          <a:xfrm>
            <a:off x="8911989" y="3118669"/>
            <a:ext cx="3029803" cy="297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数据形式：关键词条＋全文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收录主题：教育频道、专业资料、实用文档、资格考试、生活休闲等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收录年代：主要为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1991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年之后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使用方式：年使用权，全文线上浏览、下载；机构在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IP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范围内使用全文</a:t>
            </a:r>
          </a:p>
        </p:txBody>
      </p:sp>
      <p:sp>
        <p:nvSpPr>
          <p:cNvPr id="12" name="矩形 11"/>
          <p:cNvSpPr/>
          <p:nvPr/>
        </p:nvSpPr>
        <p:spPr>
          <a:xfrm>
            <a:off x="9087662" y="2454415"/>
            <a:ext cx="273584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产品介绍</a:t>
            </a:r>
          </a:p>
        </p:txBody>
      </p:sp>
      <p:sp>
        <p:nvSpPr>
          <p:cNvPr id="14" name="Freeform 138"/>
          <p:cNvSpPr>
            <a:spLocks noEditPoints="1"/>
          </p:cNvSpPr>
          <p:nvPr/>
        </p:nvSpPr>
        <p:spPr bwMode="auto">
          <a:xfrm>
            <a:off x="1370238" y="542311"/>
            <a:ext cx="701671" cy="701675"/>
          </a:xfrm>
          <a:custGeom>
            <a:avLst/>
            <a:gdLst>
              <a:gd name="T0" fmla="*/ 88107 w 288"/>
              <a:gd name="T1" fmla="*/ 0 h 288"/>
              <a:gd name="T2" fmla="*/ 0 w 288"/>
              <a:gd name="T3" fmla="*/ 88107 h 288"/>
              <a:gd name="T4" fmla="*/ 88107 w 288"/>
              <a:gd name="T5" fmla="*/ 176213 h 288"/>
              <a:gd name="T6" fmla="*/ 176213 w 288"/>
              <a:gd name="T7" fmla="*/ 88107 h 288"/>
              <a:gd name="T8" fmla="*/ 88107 w 288"/>
              <a:gd name="T9" fmla="*/ 0 h 288"/>
              <a:gd name="T10" fmla="*/ 144397 w 288"/>
              <a:gd name="T11" fmla="*/ 64856 h 288"/>
              <a:gd name="T12" fmla="*/ 82600 w 288"/>
              <a:gd name="T13" fmla="*/ 127265 h 288"/>
              <a:gd name="T14" fmla="*/ 74646 w 288"/>
              <a:gd name="T15" fmla="*/ 130324 h 288"/>
              <a:gd name="T16" fmla="*/ 69139 w 288"/>
              <a:gd name="T17" fmla="*/ 130324 h 288"/>
              <a:gd name="T18" fmla="*/ 61797 w 288"/>
              <a:gd name="T19" fmla="*/ 127265 h 288"/>
              <a:gd name="T20" fmla="*/ 32428 w 288"/>
              <a:gd name="T21" fmla="*/ 97896 h 288"/>
              <a:gd name="T22" fmla="*/ 32428 w 288"/>
              <a:gd name="T23" fmla="*/ 91166 h 288"/>
              <a:gd name="T24" fmla="*/ 44053 w 288"/>
              <a:gd name="T25" fmla="*/ 79541 h 288"/>
              <a:gd name="T26" fmla="*/ 50172 w 288"/>
              <a:gd name="T27" fmla="*/ 79541 h 288"/>
              <a:gd name="T28" fmla="*/ 69139 w 288"/>
              <a:gd name="T29" fmla="*/ 98508 h 288"/>
              <a:gd name="T30" fmla="*/ 75258 w 288"/>
              <a:gd name="T31" fmla="*/ 98508 h 288"/>
              <a:gd name="T32" fmla="*/ 126653 w 288"/>
              <a:gd name="T33" fmla="*/ 47113 h 288"/>
              <a:gd name="T34" fmla="*/ 132772 w 288"/>
              <a:gd name="T35" fmla="*/ 47113 h 288"/>
              <a:gd name="T36" fmla="*/ 144397 w 288"/>
              <a:gd name="T37" fmla="*/ 58738 h 288"/>
              <a:gd name="T38" fmla="*/ 144397 w 288"/>
              <a:gd name="T39" fmla="*/ 64856 h 2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8"/>
              <a:gd name="T61" fmla="*/ 0 h 288"/>
              <a:gd name="T62" fmla="*/ 288 w 288"/>
              <a:gd name="T63" fmla="*/ 288 h 28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02549" y="193302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ln>
                  <a:solidFill>
                    <a:srgbClr val="1D8B69"/>
                  </a:solidFill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文库的诉求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4082686" y="3111834"/>
            <a:ext cx="4178668" cy="1501113"/>
          </a:xfrm>
          <a:prstGeom prst="parallelogram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95614" y="3031951"/>
            <a:ext cx="3607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“让每个人平等快捷地获取知识！” 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38"/>
          <p:cNvSpPr>
            <a:spLocks noEditPoints="1"/>
          </p:cNvSpPr>
          <p:nvPr/>
        </p:nvSpPr>
        <p:spPr bwMode="auto">
          <a:xfrm>
            <a:off x="10188966" y="1609111"/>
            <a:ext cx="701671" cy="701675"/>
          </a:xfrm>
          <a:custGeom>
            <a:avLst/>
            <a:gdLst>
              <a:gd name="T0" fmla="*/ 88107 w 288"/>
              <a:gd name="T1" fmla="*/ 0 h 288"/>
              <a:gd name="T2" fmla="*/ 0 w 288"/>
              <a:gd name="T3" fmla="*/ 88107 h 288"/>
              <a:gd name="T4" fmla="*/ 88107 w 288"/>
              <a:gd name="T5" fmla="*/ 176213 h 288"/>
              <a:gd name="T6" fmla="*/ 176213 w 288"/>
              <a:gd name="T7" fmla="*/ 88107 h 288"/>
              <a:gd name="T8" fmla="*/ 88107 w 288"/>
              <a:gd name="T9" fmla="*/ 0 h 288"/>
              <a:gd name="T10" fmla="*/ 144397 w 288"/>
              <a:gd name="T11" fmla="*/ 64856 h 288"/>
              <a:gd name="T12" fmla="*/ 82600 w 288"/>
              <a:gd name="T13" fmla="*/ 127265 h 288"/>
              <a:gd name="T14" fmla="*/ 74646 w 288"/>
              <a:gd name="T15" fmla="*/ 130324 h 288"/>
              <a:gd name="T16" fmla="*/ 69139 w 288"/>
              <a:gd name="T17" fmla="*/ 130324 h 288"/>
              <a:gd name="T18" fmla="*/ 61797 w 288"/>
              <a:gd name="T19" fmla="*/ 127265 h 288"/>
              <a:gd name="T20" fmla="*/ 32428 w 288"/>
              <a:gd name="T21" fmla="*/ 97896 h 288"/>
              <a:gd name="T22" fmla="*/ 32428 w 288"/>
              <a:gd name="T23" fmla="*/ 91166 h 288"/>
              <a:gd name="T24" fmla="*/ 44053 w 288"/>
              <a:gd name="T25" fmla="*/ 79541 h 288"/>
              <a:gd name="T26" fmla="*/ 50172 w 288"/>
              <a:gd name="T27" fmla="*/ 79541 h 288"/>
              <a:gd name="T28" fmla="*/ 69139 w 288"/>
              <a:gd name="T29" fmla="*/ 98508 h 288"/>
              <a:gd name="T30" fmla="*/ 75258 w 288"/>
              <a:gd name="T31" fmla="*/ 98508 h 288"/>
              <a:gd name="T32" fmla="*/ 126653 w 288"/>
              <a:gd name="T33" fmla="*/ 47113 h 288"/>
              <a:gd name="T34" fmla="*/ 132772 w 288"/>
              <a:gd name="T35" fmla="*/ 47113 h 288"/>
              <a:gd name="T36" fmla="*/ 144397 w 288"/>
              <a:gd name="T37" fmla="*/ 58738 h 288"/>
              <a:gd name="T38" fmla="*/ 144397 w 288"/>
              <a:gd name="T39" fmla="*/ 64856 h 2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8"/>
              <a:gd name="T61" fmla="*/ 0 h 288"/>
              <a:gd name="T62" fmla="*/ 288 w 288"/>
              <a:gd name="T63" fmla="*/ 288 h 28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4" grpId="0" animBg="1"/>
      <p:bldP spid="15" grpId="0"/>
      <p:bldP spid="18" grpId="0" animBg="1"/>
      <p:bldP spid="17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820" y="-148590"/>
            <a:ext cx="12192000" cy="6858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8938" y="0"/>
            <a:ext cx="6711823" cy="6858000"/>
          </a:xfrm>
          <a:prstGeom prst="parallelogram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711" y="2651476"/>
            <a:ext cx="2770495" cy="233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覆盖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31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个主流细分行业，包含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235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个细分数据库。精品资料库如百度优课、国家统计报告等，均能够提供宝贵的学术资讯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</p:txBody>
      </p:sp>
      <p:sp>
        <p:nvSpPr>
          <p:cNvPr id="5" name="矩形 4"/>
          <p:cNvSpPr/>
          <p:nvPr/>
        </p:nvSpPr>
        <p:spPr>
          <a:xfrm>
            <a:off x="477520" y="1390015"/>
            <a:ext cx="30892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体量大，学科全</a:t>
            </a:r>
          </a:p>
        </p:txBody>
      </p:sp>
      <p:sp>
        <p:nvSpPr>
          <p:cNvPr id="11" name="矩形 10"/>
          <p:cNvSpPr/>
          <p:nvPr/>
        </p:nvSpPr>
        <p:spPr>
          <a:xfrm>
            <a:off x="8940165" y="3340100"/>
            <a:ext cx="3164205" cy="109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bg1"/>
                </a:solidFill>
              </a:rPr>
              <a:t>     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分钟级快速更新，领先全网；每日新增文档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万＋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30000"/>
              </a:lnSpc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87662" y="2454415"/>
            <a:ext cx="2735847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行业最新，更新频率快 </a:t>
            </a:r>
          </a:p>
        </p:txBody>
      </p:sp>
      <p:sp>
        <p:nvSpPr>
          <p:cNvPr id="14" name="Freeform 138"/>
          <p:cNvSpPr>
            <a:spLocks noEditPoints="1"/>
          </p:cNvSpPr>
          <p:nvPr/>
        </p:nvSpPr>
        <p:spPr bwMode="auto">
          <a:xfrm>
            <a:off x="1370238" y="542311"/>
            <a:ext cx="701671" cy="701675"/>
          </a:xfrm>
          <a:custGeom>
            <a:avLst/>
            <a:gdLst>
              <a:gd name="T0" fmla="*/ 88107 w 288"/>
              <a:gd name="T1" fmla="*/ 0 h 288"/>
              <a:gd name="T2" fmla="*/ 0 w 288"/>
              <a:gd name="T3" fmla="*/ 88107 h 288"/>
              <a:gd name="T4" fmla="*/ 88107 w 288"/>
              <a:gd name="T5" fmla="*/ 176213 h 288"/>
              <a:gd name="T6" fmla="*/ 176213 w 288"/>
              <a:gd name="T7" fmla="*/ 88107 h 288"/>
              <a:gd name="T8" fmla="*/ 88107 w 288"/>
              <a:gd name="T9" fmla="*/ 0 h 288"/>
              <a:gd name="T10" fmla="*/ 144397 w 288"/>
              <a:gd name="T11" fmla="*/ 64856 h 288"/>
              <a:gd name="T12" fmla="*/ 82600 w 288"/>
              <a:gd name="T13" fmla="*/ 127265 h 288"/>
              <a:gd name="T14" fmla="*/ 74646 w 288"/>
              <a:gd name="T15" fmla="*/ 130324 h 288"/>
              <a:gd name="T16" fmla="*/ 69139 w 288"/>
              <a:gd name="T17" fmla="*/ 130324 h 288"/>
              <a:gd name="T18" fmla="*/ 61797 w 288"/>
              <a:gd name="T19" fmla="*/ 127265 h 288"/>
              <a:gd name="T20" fmla="*/ 32428 w 288"/>
              <a:gd name="T21" fmla="*/ 97896 h 288"/>
              <a:gd name="T22" fmla="*/ 32428 w 288"/>
              <a:gd name="T23" fmla="*/ 91166 h 288"/>
              <a:gd name="T24" fmla="*/ 44053 w 288"/>
              <a:gd name="T25" fmla="*/ 79541 h 288"/>
              <a:gd name="T26" fmla="*/ 50172 w 288"/>
              <a:gd name="T27" fmla="*/ 79541 h 288"/>
              <a:gd name="T28" fmla="*/ 69139 w 288"/>
              <a:gd name="T29" fmla="*/ 98508 h 288"/>
              <a:gd name="T30" fmla="*/ 75258 w 288"/>
              <a:gd name="T31" fmla="*/ 98508 h 288"/>
              <a:gd name="T32" fmla="*/ 126653 w 288"/>
              <a:gd name="T33" fmla="*/ 47113 h 288"/>
              <a:gd name="T34" fmla="*/ 132772 w 288"/>
              <a:gd name="T35" fmla="*/ 47113 h 288"/>
              <a:gd name="T36" fmla="*/ 144397 w 288"/>
              <a:gd name="T37" fmla="*/ 58738 h 288"/>
              <a:gd name="T38" fmla="*/ 144397 w 288"/>
              <a:gd name="T39" fmla="*/ 64856 h 2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8"/>
              <a:gd name="T61" fmla="*/ 0 h 288"/>
              <a:gd name="T62" fmla="*/ 288 w 288"/>
              <a:gd name="T63" fmla="*/ 288 h 28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02549" y="1933020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ln>
                  <a:solidFill>
                    <a:srgbClr val="1D8B69"/>
                  </a:solidFill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文库特点</a:t>
            </a:r>
          </a:p>
        </p:txBody>
      </p:sp>
      <p:sp>
        <p:nvSpPr>
          <p:cNvPr id="19" name="Freeform 138"/>
          <p:cNvSpPr>
            <a:spLocks noEditPoints="1"/>
          </p:cNvSpPr>
          <p:nvPr/>
        </p:nvSpPr>
        <p:spPr bwMode="auto">
          <a:xfrm>
            <a:off x="10188966" y="1609111"/>
            <a:ext cx="701671" cy="701675"/>
          </a:xfrm>
          <a:custGeom>
            <a:avLst/>
            <a:gdLst>
              <a:gd name="T0" fmla="*/ 88107 w 288"/>
              <a:gd name="T1" fmla="*/ 0 h 288"/>
              <a:gd name="T2" fmla="*/ 0 w 288"/>
              <a:gd name="T3" fmla="*/ 88107 h 288"/>
              <a:gd name="T4" fmla="*/ 88107 w 288"/>
              <a:gd name="T5" fmla="*/ 176213 h 288"/>
              <a:gd name="T6" fmla="*/ 176213 w 288"/>
              <a:gd name="T7" fmla="*/ 88107 h 288"/>
              <a:gd name="T8" fmla="*/ 88107 w 288"/>
              <a:gd name="T9" fmla="*/ 0 h 288"/>
              <a:gd name="T10" fmla="*/ 144397 w 288"/>
              <a:gd name="T11" fmla="*/ 64856 h 288"/>
              <a:gd name="T12" fmla="*/ 82600 w 288"/>
              <a:gd name="T13" fmla="*/ 127265 h 288"/>
              <a:gd name="T14" fmla="*/ 74646 w 288"/>
              <a:gd name="T15" fmla="*/ 130324 h 288"/>
              <a:gd name="T16" fmla="*/ 69139 w 288"/>
              <a:gd name="T17" fmla="*/ 130324 h 288"/>
              <a:gd name="T18" fmla="*/ 61797 w 288"/>
              <a:gd name="T19" fmla="*/ 127265 h 288"/>
              <a:gd name="T20" fmla="*/ 32428 w 288"/>
              <a:gd name="T21" fmla="*/ 97896 h 288"/>
              <a:gd name="T22" fmla="*/ 32428 w 288"/>
              <a:gd name="T23" fmla="*/ 91166 h 288"/>
              <a:gd name="T24" fmla="*/ 44053 w 288"/>
              <a:gd name="T25" fmla="*/ 79541 h 288"/>
              <a:gd name="T26" fmla="*/ 50172 w 288"/>
              <a:gd name="T27" fmla="*/ 79541 h 288"/>
              <a:gd name="T28" fmla="*/ 69139 w 288"/>
              <a:gd name="T29" fmla="*/ 98508 h 288"/>
              <a:gd name="T30" fmla="*/ 75258 w 288"/>
              <a:gd name="T31" fmla="*/ 98508 h 288"/>
              <a:gd name="T32" fmla="*/ 126653 w 288"/>
              <a:gd name="T33" fmla="*/ 47113 h 288"/>
              <a:gd name="T34" fmla="*/ 132772 w 288"/>
              <a:gd name="T35" fmla="*/ 47113 h 288"/>
              <a:gd name="T36" fmla="*/ 144397 w 288"/>
              <a:gd name="T37" fmla="*/ 58738 h 288"/>
              <a:gd name="T38" fmla="*/ 144397 w 288"/>
              <a:gd name="T39" fmla="*/ 64856 h 2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8"/>
              <a:gd name="T61" fmla="*/ 0 h 288"/>
              <a:gd name="T62" fmla="*/ 288 w 288"/>
              <a:gd name="T63" fmla="*/ 288 h 28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36" y="106"/>
                </a:moveTo>
                <a:cubicBezTo>
                  <a:pt x="135" y="208"/>
                  <a:pt x="135" y="208"/>
                  <a:pt x="135" y="208"/>
                </a:cubicBezTo>
                <a:cubicBezTo>
                  <a:pt x="132" y="210"/>
                  <a:pt x="126" y="213"/>
                  <a:pt x="122" y="213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109" y="213"/>
                  <a:pt x="103" y="210"/>
                  <a:pt x="101" y="208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0" y="157"/>
                  <a:pt x="50" y="152"/>
                  <a:pt x="53" y="149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5" y="127"/>
                  <a:pt x="79" y="127"/>
                  <a:pt x="82" y="13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6" y="164"/>
                  <a:pt x="120" y="164"/>
                  <a:pt x="123" y="16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10" y="74"/>
                  <a:pt x="214" y="74"/>
                  <a:pt x="217" y="77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39" y="98"/>
                  <a:pt x="239" y="103"/>
                  <a:pt x="236" y="10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4" grpId="0" bldLvl="0" animBg="1"/>
      <p:bldP spid="15" grpId="0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椭圆 65"/>
          <p:cNvSpPr/>
          <p:nvPr/>
        </p:nvSpPr>
        <p:spPr>
          <a:xfrm>
            <a:off x="1069376" y="2108501"/>
            <a:ext cx="1720341" cy="1719669"/>
          </a:xfrm>
          <a:prstGeom prst="ellipse">
            <a:avLst/>
          </a:prstGeom>
          <a:solidFill>
            <a:srgbClr val="1D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专业资料</a:t>
            </a:r>
          </a:p>
        </p:txBody>
      </p:sp>
      <p:grpSp>
        <p:nvGrpSpPr>
          <p:cNvPr id="2" name="组合 70"/>
          <p:cNvGrpSpPr/>
          <p:nvPr/>
        </p:nvGrpSpPr>
        <p:grpSpPr>
          <a:xfrm>
            <a:off x="573132" y="1139233"/>
            <a:ext cx="150201" cy="1269294"/>
            <a:chOff x="895845" y="1031731"/>
            <a:chExt cx="127000" cy="1944804"/>
          </a:xfrm>
        </p:grpSpPr>
        <p:sp>
          <p:nvSpPr>
            <p:cNvPr id="72" name="椭圆 71"/>
            <p:cNvSpPr/>
            <p:nvPr/>
          </p:nvSpPr>
          <p:spPr>
            <a:xfrm>
              <a:off x="895845" y="2755899"/>
              <a:ext cx="127000" cy="2206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3" name="直接连接符 72"/>
            <p:cNvCxnSpPr>
              <a:stCxn id="72" idx="0"/>
            </p:cNvCxnSpPr>
            <p:nvPr/>
          </p:nvCxnSpPr>
          <p:spPr>
            <a:xfrm rot="5400000" flipH="1" flipV="1">
              <a:off x="97597" y="1893479"/>
              <a:ext cx="1724168" cy="6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椭圆 30"/>
          <p:cNvSpPr/>
          <p:nvPr/>
        </p:nvSpPr>
        <p:spPr>
          <a:xfrm>
            <a:off x="3612597" y="2122149"/>
            <a:ext cx="1720341" cy="1719669"/>
          </a:xfrm>
          <a:prstGeom prst="ellipse">
            <a:avLst/>
          </a:prstGeom>
          <a:solidFill>
            <a:srgbClr val="1D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实用文档</a:t>
            </a:r>
          </a:p>
        </p:txBody>
      </p:sp>
      <p:sp>
        <p:nvSpPr>
          <p:cNvPr id="32" name="椭圆 31"/>
          <p:cNvSpPr/>
          <p:nvPr/>
        </p:nvSpPr>
        <p:spPr>
          <a:xfrm>
            <a:off x="5972344" y="2149445"/>
            <a:ext cx="1720341" cy="1719669"/>
          </a:xfrm>
          <a:prstGeom prst="ellipse">
            <a:avLst/>
          </a:prstGeom>
          <a:solidFill>
            <a:srgbClr val="1D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资格考试</a:t>
            </a:r>
          </a:p>
        </p:txBody>
      </p:sp>
      <p:sp>
        <p:nvSpPr>
          <p:cNvPr id="33" name="椭圆 32"/>
          <p:cNvSpPr/>
          <p:nvPr/>
        </p:nvSpPr>
        <p:spPr>
          <a:xfrm>
            <a:off x="8474623" y="2145676"/>
            <a:ext cx="1720341" cy="1719669"/>
          </a:xfrm>
          <a:prstGeom prst="ellipse">
            <a:avLst/>
          </a:prstGeom>
          <a:solidFill>
            <a:srgbClr val="1D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出国考试</a:t>
            </a:r>
          </a:p>
        </p:txBody>
      </p:sp>
      <p:sp>
        <p:nvSpPr>
          <p:cNvPr id="34" name="椭圆 33"/>
          <p:cNvSpPr/>
          <p:nvPr/>
        </p:nvSpPr>
        <p:spPr>
          <a:xfrm>
            <a:off x="2232482" y="4151899"/>
            <a:ext cx="1720341" cy="1719669"/>
          </a:xfrm>
          <a:prstGeom prst="ellipse">
            <a:avLst/>
          </a:prstGeom>
          <a:solidFill>
            <a:srgbClr val="1D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应用文书</a:t>
            </a:r>
          </a:p>
        </p:txBody>
      </p:sp>
      <p:sp>
        <p:nvSpPr>
          <p:cNvPr id="14" name="文本框 30"/>
          <p:cNvSpPr txBox="1"/>
          <p:nvPr/>
        </p:nvSpPr>
        <p:spPr>
          <a:xfrm>
            <a:off x="1331596" y="409696"/>
            <a:ext cx="702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百度文库覆盖面广、实用性强</a:t>
            </a:r>
          </a:p>
        </p:txBody>
      </p:sp>
      <p:sp>
        <p:nvSpPr>
          <p:cNvPr id="15" name="椭圆 14"/>
          <p:cNvSpPr/>
          <p:nvPr/>
        </p:nvSpPr>
        <p:spPr>
          <a:xfrm>
            <a:off x="4814225" y="4222410"/>
            <a:ext cx="1720341" cy="1719669"/>
          </a:xfrm>
          <a:prstGeom prst="ellipse">
            <a:avLst/>
          </a:prstGeom>
          <a:solidFill>
            <a:srgbClr val="1D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就业资料</a:t>
            </a:r>
          </a:p>
        </p:txBody>
      </p:sp>
      <p:sp>
        <p:nvSpPr>
          <p:cNvPr id="16" name="椭圆 15"/>
          <p:cNvSpPr/>
          <p:nvPr/>
        </p:nvSpPr>
        <p:spPr>
          <a:xfrm>
            <a:off x="7395927" y="4183743"/>
            <a:ext cx="1720341" cy="1719669"/>
          </a:xfrm>
          <a:prstGeom prst="ellipse">
            <a:avLst/>
          </a:prstGeom>
          <a:solidFill>
            <a:srgbClr val="1D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文库题库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386113" y="411094"/>
            <a:ext cx="49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学科资料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181998" y="1305934"/>
          <a:ext cx="10009112" cy="475252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94712"/>
                <a:gridCol w="1345487"/>
                <a:gridCol w="1345487"/>
                <a:gridCol w="1345487"/>
                <a:gridCol w="1345487"/>
                <a:gridCol w="1591613"/>
                <a:gridCol w="1640839"/>
              </a:tblGrid>
              <a:tr h="4320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课件（篇）</a:t>
                      </a:r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作业（篇）</a:t>
                      </a:r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案例（篇）</a:t>
                      </a:r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试题（篇）</a:t>
                      </a:r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毕业设计（篇）</a:t>
                      </a:r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毕业论文（篇）</a:t>
                      </a:r>
                      <a:endParaRPr lang="zh-CN" altLang="en-US" sz="15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理学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30135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20142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32446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18324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14322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40852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工学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57061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42179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39976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19641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14212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62141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经济学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23413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16211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22314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10244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23461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医学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9241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8411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7324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4213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2411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13741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管理学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24521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21421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31451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8213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213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38451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文学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21441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18515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21445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10351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25431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哲学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8251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7142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2215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8421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9412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历史学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9643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6414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1245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6215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7214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法学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8425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5314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10414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5124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8241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教育学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26421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19115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21451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15115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2445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28314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农学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5451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2451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5315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3156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3673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5321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军事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413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334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艺术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741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631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145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852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/>
                </a:tc>
              </a:tr>
              <a:tr h="27833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总量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225157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168187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196362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109703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38418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263557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37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合计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1001384</a:t>
                      </a:r>
                      <a:endParaRPr lang="en-US" altLang="zh-CN" sz="16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3636" y="6196084"/>
            <a:ext cx="391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截止到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月份数据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386113" y="411094"/>
            <a:ext cx="49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资格考试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16955" y="1083800"/>
          <a:ext cx="11881320" cy="51487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83791"/>
                <a:gridCol w="6729654"/>
                <a:gridCol w="929876"/>
                <a:gridCol w="883792"/>
                <a:gridCol w="883792"/>
                <a:gridCol w="736493"/>
                <a:gridCol w="833922"/>
              </a:tblGrid>
              <a:tr h="3983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考试类别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考试名称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历年真题（篇）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模拟试题（篇）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考点复习（篇）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课后练习（篇）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科目讲义（篇）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730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资格类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国家司法、人力资源师一级、人力资源师二级、人力资源师三级、人力资源师四级、心理咨询师三级、心理咨询师二级、心理咨询师一级、驾照考试、公共营养师四级、公共营养师三级、公共营养师二级、公共营养师一级、幼儿园教师资格、小学教师资格、初级中学教师资格、高级中学教师资格、初级育婴师、中级育婴师、高级育婴师、职业经理人资格、证券业从业人员资格、助理物流师、物流师、高级物流师、资料员、助理采购师、采购师、高级采购师、三级培训师、二级培训师、一级培训师、电子商务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627620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2510480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1255242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753146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1255242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3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医药类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执业药师资格、临床执业医师、临床执业助理医师、中医执业医师、中医执业助理医师、口腔执业医师、口腔执业助理医师、公共执业医师、公共执业助理医师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175887 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703543 </a:t>
                      </a:r>
                      <a:endParaRPr lang="en-US" altLang="zh-CN" sz="13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351773 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211063 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351773 </a:t>
                      </a:r>
                      <a:endParaRPr lang="en-US" altLang="zh-CN" sz="13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2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外语类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雅思、托福、日语等级考试一级、日语等级考试二级、日语等级考试三级、日语等级考试四级、</a:t>
                      </a:r>
                      <a:r>
                        <a:rPr lang="en-US" altLang="zh-CN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BEC</a:t>
                      </a:r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初级、</a:t>
                      </a:r>
                      <a:r>
                        <a:rPr lang="en-US" altLang="zh-CN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BEC</a:t>
                      </a:r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中级、</a:t>
                      </a:r>
                      <a:r>
                        <a:rPr lang="en-US" altLang="zh-CN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BEC</a:t>
                      </a:r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高级、</a:t>
                      </a:r>
                      <a:r>
                        <a:rPr lang="en-US" altLang="zh-CN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GRE</a:t>
                      </a:r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GMAT</a:t>
                      </a:r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、专业英语四级、专业英语八级、大学英语四级、大学英语六级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643678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2574710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1287353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772412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1287353</a:t>
                      </a:r>
                      <a:endParaRPr lang="en-US" altLang="zh-CN" sz="13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67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建筑类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一级建造师、二级建造师、一级注册消防工程师、二级注册消防工程师、注册电气工程师发输变电、注册电气工程师供配电、注册监理工程师、造价工程师、物业管理师执业资格、施工员、注册招标师、房地产估价师、岩土工程师、助理景观设计师、景观设计师、高级景观设计师、给排水工程师、一级结构工程师、二级结构工程师、二级注册建筑师、一级注册建筑师、安全工程师、三级安全评价师、二级安全评价师、一级安全评价师、房地产经纪人、机械工程师、项目管理师、公用设备工程师、环评师、预算员、环保工程师、弱电工程师、园林工程师、模具工程师、资产评估师、土地估价师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5601782</a:t>
                      </a:r>
                      <a:endParaRPr lang="en-US" altLang="zh-CN" sz="13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22407124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11203564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6722137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11203564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3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计算机类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助理软件工程师、软件工程师、高级软件工程师、计算机一级、计算机二级、计算机三级、计算机四级、职称计算机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143837</a:t>
                      </a:r>
                      <a:endParaRPr lang="en-US" altLang="zh-CN" sz="13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575344</a:t>
                      </a:r>
                      <a:endParaRPr lang="en-US" altLang="zh-CN" sz="13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287673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172601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287673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57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财会类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注册会计师、中级经济师、精算师、</a:t>
                      </a:r>
                      <a:r>
                        <a:rPr lang="en-US" altLang="zh-CN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ACCA</a:t>
                      </a:r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、会计从业资格、初级会计职称、中级会计职称、高级会计职称、理财规划师、初级经济师、理财规划师三级、理财规划师二级、准精算师、注册税务师、</a:t>
                      </a:r>
                      <a:r>
                        <a:rPr lang="en-US" altLang="zh-CN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CFA</a:t>
                      </a:r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一级、</a:t>
                      </a:r>
                      <a:r>
                        <a:rPr lang="en-US" altLang="zh-CN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CFA</a:t>
                      </a:r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二级、</a:t>
                      </a:r>
                      <a:r>
                        <a:rPr lang="en-US" altLang="zh-CN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CFA</a:t>
                      </a:r>
                      <a:r>
                        <a:rPr lang="zh-CN" altLang="en-US" sz="12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三级、银行从业资格、基金从业资格、期货从业资格、初级审计师、中级审计师、高级审计师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294565</a:t>
                      </a:r>
                      <a:endParaRPr lang="en-US" altLang="zh-CN" sz="13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1178252</a:t>
                      </a:r>
                      <a:endParaRPr lang="en-US" altLang="zh-CN" sz="13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>
                          <a:latin typeface="微软雅黑" panose="020B0503020204020204" charset="-122"/>
                          <a:ea typeface="微软雅黑" panose="020B0503020204020204" charset="-122"/>
                        </a:rPr>
                        <a:t>589128</a:t>
                      </a:r>
                      <a:endParaRPr lang="en-US" altLang="zh-CN" sz="1300" b="1" i="0" u="none" strike="noStrik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353475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b="1" u="none" strike="noStrike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589128</a:t>
                      </a:r>
                      <a:endParaRPr lang="en-US" altLang="zh-CN" sz="1300" b="1" i="0" u="none" strike="noStrike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832" marR="7832" marT="78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353636" y="6264324"/>
            <a:ext cx="391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截止到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月份数据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A2B932"/>
        </a:solidFill>
        <a:ln>
          <a:noFill/>
        </a:ln>
      </a:spPr>
      <a:bodyPr/>
      <a:lstStyle>
        <a:defPPr>
          <a:defRPr sz="160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1908</Words>
  <Application>Microsoft Office PowerPoint</Application>
  <PresentationFormat>自定义</PresentationFormat>
  <Paragraphs>466</Paragraphs>
  <Slides>24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微软雅黑</vt:lpstr>
      <vt:lpstr>Calibri Light</vt:lpstr>
      <vt:lpstr>Wingdings</vt:lpstr>
      <vt:lpstr>Calibri</vt:lpstr>
      <vt:lpstr>Office 主题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传统使用方式  (toC) 百度文库  https//wenku.baidu.com </vt:lpstr>
      <vt:lpstr>PowerPoint 演示文稿</vt:lpstr>
      <vt:lpstr>  </vt:lpstr>
      <vt:lpstr>文献检索：采矿安全管理</vt:lpstr>
      <vt:lpstr>校外访问和手机端 </vt:lpstr>
      <vt:lpstr>手机端是简版的，可以浏览查看，但是不能下载。  </vt:lpstr>
      <vt:lpstr>PowerPoint 演示文稿</vt:lpstr>
      <vt:lpstr>1、收费文档的问题</vt:lpstr>
      <vt:lpstr>付费精品库并不是机构内所有用 户的需求，如个人用户有需求， 可通过个人账号进行单独购买</vt:lpstr>
      <vt:lpstr>  关于百度文库使用及问题的小结 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邦邦家园</dc:title>
  <dc:creator>邦邦家园</dc:creator>
  <cp:keywords>https:/shop114556147.taobao.com</cp:keywords>
  <cp:lastModifiedBy>微软用户</cp:lastModifiedBy>
  <cp:revision>568</cp:revision>
  <cp:lastPrinted>2018-10-10T02:08:00Z</cp:lastPrinted>
  <dcterms:created xsi:type="dcterms:W3CDTF">2016-03-17T02:20:00Z</dcterms:created>
  <dcterms:modified xsi:type="dcterms:W3CDTF">2019-05-13T08:35:23Z</dcterms:modified>
  <cp:category>https://shop114556147.taobao.com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