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 id="2147483685" r:id="rId4"/>
    <p:sldMasterId id="2147483698" r:id="rId5"/>
    <p:sldMasterId id="2147483711" r:id="rId6"/>
    <p:sldMasterId id="2147483724" r:id="rId7"/>
    <p:sldMasterId id="2147483737" r:id="rId8"/>
    <p:sldMasterId id="2147483750" r:id="rId9"/>
  </p:sldMasterIdLst>
  <p:notesMasterIdLst>
    <p:notesMasterId r:id="rId64"/>
  </p:notesMasterIdLst>
  <p:sldIdLst>
    <p:sldId id="445" r:id="rId10"/>
    <p:sldId id="446" r:id="rId11"/>
    <p:sldId id="447" r:id="rId12"/>
    <p:sldId id="448" r:id="rId13"/>
    <p:sldId id="449" r:id="rId14"/>
    <p:sldId id="453" r:id="rId15"/>
    <p:sldId id="374" r:id="rId16"/>
    <p:sldId id="450" r:id="rId17"/>
    <p:sldId id="482" r:id="rId18"/>
    <p:sldId id="454" r:id="rId19"/>
    <p:sldId id="455" r:id="rId20"/>
    <p:sldId id="462" r:id="rId21"/>
    <p:sldId id="463" r:id="rId22"/>
    <p:sldId id="461" r:id="rId23"/>
    <p:sldId id="343" r:id="rId24"/>
    <p:sldId id="344" r:id="rId25"/>
    <p:sldId id="345" r:id="rId26"/>
    <p:sldId id="346" r:id="rId27"/>
    <p:sldId id="412" r:id="rId28"/>
    <p:sldId id="361" r:id="rId29"/>
    <p:sldId id="363" r:id="rId30"/>
    <p:sldId id="380" r:id="rId31"/>
    <p:sldId id="377" r:id="rId32"/>
    <p:sldId id="352" r:id="rId33"/>
    <p:sldId id="422" r:id="rId34"/>
    <p:sldId id="420" r:id="rId35"/>
    <p:sldId id="350" r:id="rId36"/>
    <p:sldId id="354" r:id="rId37"/>
    <p:sldId id="415" r:id="rId38"/>
    <p:sldId id="356" r:id="rId39"/>
    <p:sldId id="419" r:id="rId40"/>
    <p:sldId id="392" r:id="rId41"/>
    <p:sldId id="465" r:id="rId42"/>
    <p:sldId id="466" r:id="rId43"/>
    <p:sldId id="472" r:id="rId44"/>
    <p:sldId id="393" r:id="rId45"/>
    <p:sldId id="418" r:id="rId46"/>
    <p:sldId id="436" r:id="rId47"/>
    <p:sldId id="437" r:id="rId48"/>
    <p:sldId id="456" r:id="rId49"/>
    <p:sldId id="439" r:id="rId50"/>
    <p:sldId id="440" r:id="rId51"/>
    <p:sldId id="441" r:id="rId52"/>
    <p:sldId id="457" r:id="rId53"/>
    <p:sldId id="458" r:id="rId54"/>
    <p:sldId id="444" r:id="rId55"/>
    <p:sldId id="434" r:id="rId56"/>
    <p:sldId id="435" r:id="rId57"/>
    <p:sldId id="476" r:id="rId58"/>
    <p:sldId id="479" r:id="rId59"/>
    <p:sldId id="480" r:id="rId60"/>
    <p:sldId id="478" r:id="rId61"/>
    <p:sldId id="477" r:id="rId62"/>
    <p:sldId id="474" r:id="rId63"/>
  </p:sldIdLst>
  <p:sldSz cx="9144000" cy="5143500" type="screen16x9"/>
  <p:notesSz cx="6858000" cy="9144000"/>
  <p:defaultTextStyle>
    <a:defPPr>
      <a:defRPr lang="zh-CN"/>
    </a:defPPr>
    <a:lvl1pPr marL="0" algn="l" defTabSz="456565" rtl="0" eaLnBrk="1" latinLnBrk="0" hangingPunct="1">
      <a:defRPr sz="1800" kern="1200">
        <a:solidFill>
          <a:schemeClr val="tx1"/>
        </a:solidFill>
        <a:latin typeface="+mn-lt"/>
        <a:ea typeface="+mn-ea"/>
        <a:cs typeface="+mn-cs"/>
      </a:defRPr>
    </a:lvl1pPr>
    <a:lvl2pPr marL="457200" algn="l" defTabSz="456565" rtl="0" eaLnBrk="1" latinLnBrk="0" hangingPunct="1">
      <a:defRPr sz="1800" kern="1200">
        <a:solidFill>
          <a:schemeClr val="tx1"/>
        </a:solidFill>
        <a:latin typeface="+mn-lt"/>
        <a:ea typeface="+mn-ea"/>
        <a:cs typeface="+mn-cs"/>
      </a:defRPr>
    </a:lvl2pPr>
    <a:lvl3pPr marL="914400" algn="l" defTabSz="456565" rtl="0" eaLnBrk="1" latinLnBrk="0" hangingPunct="1">
      <a:defRPr sz="1800" kern="1200">
        <a:solidFill>
          <a:schemeClr val="tx1"/>
        </a:solidFill>
        <a:latin typeface="+mn-lt"/>
        <a:ea typeface="+mn-ea"/>
        <a:cs typeface="+mn-cs"/>
      </a:defRPr>
    </a:lvl3pPr>
    <a:lvl4pPr marL="1371600" algn="l" defTabSz="456565" rtl="0" eaLnBrk="1" latinLnBrk="0" hangingPunct="1">
      <a:defRPr sz="1800" kern="1200">
        <a:solidFill>
          <a:schemeClr val="tx1"/>
        </a:solidFill>
        <a:latin typeface="+mn-lt"/>
        <a:ea typeface="+mn-ea"/>
        <a:cs typeface="+mn-cs"/>
      </a:defRPr>
    </a:lvl4pPr>
    <a:lvl5pPr marL="1828800" algn="l" defTabSz="456565" rtl="0" eaLnBrk="1" latinLnBrk="0" hangingPunct="1">
      <a:defRPr sz="1800" kern="1200">
        <a:solidFill>
          <a:schemeClr val="tx1"/>
        </a:solidFill>
        <a:latin typeface="+mn-lt"/>
        <a:ea typeface="+mn-ea"/>
        <a:cs typeface="+mn-cs"/>
      </a:defRPr>
    </a:lvl5pPr>
    <a:lvl6pPr marL="2286000" algn="l" defTabSz="456565" rtl="0" eaLnBrk="1" latinLnBrk="0" hangingPunct="1">
      <a:defRPr sz="1800" kern="1200">
        <a:solidFill>
          <a:schemeClr val="tx1"/>
        </a:solidFill>
        <a:latin typeface="+mn-lt"/>
        <a:ea typeface="+mn-ea"/>
        <a:cs typeface="+mn-cs"/>
      </a:defRPr>
    </a:lvl6pPr>
    <a:lvl7pPr marL="2743200" algn="l" defTabSz="456565" rtl="0" eaLnBrk="1" latinLnBrk="0" hangingPunct="1">
      <a:defRPr sz="1800" kern="1200">
        <a:solidFill>
          <a:schemeClr val="tx1"/>
        </a:solidFill>
        <a:latin typeface="+mn-lt"/>
        <a:ea typeface="+mn-ea"/>
        <a:cs typeface="+mn-cs"/>
      </a:defRPr>
    </a:lvl7pPr>
    <a:lvl8pPr marL="3200400" algn="l" defTabSz="456565" rtl="0" eaLnBrk="1" latinLnBrk="0" hangingPunct="1">
      <a:defRPr sz="1800" kern="1200">
        <a:solidFill>
          <a:schemeClr val="tx1"/>
        </a:solidFill>
        <a:latin typeface="+mn-lt"/>
        <a:ea typeface="+mn-ea"/>
        <a:cs typeface="+mn-cs"/>
      </a:defRPr>
    </a:lvl8pPr>
    <a:lvl9pPr marL="3657600" algn="l" defTabSz="4565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308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北京北大英华科技有限公司"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CC1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475" autoAdjust="0"/>
  </p:normalViewPr>
  <p:slideViewPr>
    <p:cSldViewPr snapToGrid="0" snapToObjects="1">
      <p:cViewPr varScale="1">
        <p:scale>
          <a:sx n="101" d="100"/>
          <a:sy n="101" d="100"/>
        </p:scale>
        <p:origin x="878" y="62"/>
      </p:cViewPr>
      <p:guideLst>
        <p:guide orient="horz" pos="1620"/>
        <p:guide pos="308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等线" panose="02010600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等线" panose="02010600030101010101" pitchFamily="2" charset="-122"/>
              </a:defRPr>
            </a:lvl1pPr>
          </a:lstStyle>
          <a:p>
            <a:fld id="{8CE6E37A-47AE-424F-924F-1B403E2F8C89}" type="datetimeFigureOut">
              <a:rPr lang="zh-CN" altLang="en-US" smtClean="0"/>
              <a:pPr/>
              <a:t>2019/3/28</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等线" panose="02010600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等线" panose="02010600030101010101" pitchFamily="2" charset="-122"/>
              </a:defRPr>
            </a:lvl1pPr>
          </a:lstStyle>
          <a:p>
            <a:fld id="{F984266D-3A7C-4974-88A8-C9BAE6028C73}" type="slidenum">
              <a:rPr lang="zh-CN" altLang="en-US" smtClean="0"/>
              <a:pPr/>
              <a:t>‹#›</a:t>
            </a:fld>
            <a:endParaRPr lang="zh-CN" altLang="en-US" dirty="0"/>
          </a:p>
        </p:txBody>
      </p:sp>
    </p:spTree>
    <p:extLst>
      <p:ext uri="{BB962C8B-B14F-4D97-AF65-F5344CB8AC3E}">
        <p14:creationId xmlns:p14="http://schemas.microsoft.com/office/powerpoint/2010/main" val="1332413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等线" panose="02010600030101010101" pitchFamily="2" charset="-122"/>
        <a:cs typeface="+mn-cs"/>
      </a:defRPr>
    </a:lvl1pPr>
    <a:lvl2pPr marL="457200" algn="l" defTabSz="914400" rtl="0" eaLnBrk="1" latinLnBrk="0" hangingPunct="1">
      <a:defRPr sz="1200" kern="1200">
        <a:solidFill>
          <a:schemeClr val="tx1"/>
        </a:solidFill>
        <a:latin typeface="+mn-lt"/>
        <a:ea typeface="等线" panose="02010600030101010101" pitchFamily="2" charset="-122"/>
        <a:cs typeface="+mn-cs"/>
      </a:defRPr>
    </a:lvl2pPr>
    <a:lvl3pPr marL="914400" algn="l" defTabSz="914400" rtl="0" eaLnBrk="1" latinLnBrk="0" hangingPunct="1">
      <a:defRPr sz="1200" kern="1200">
        <a:solidFill>
          <a:schemeClr val="tx1"/>
        </a:solidFill>
        <a:latin typeface="+mn-lt"/>
        <a:ea typeface="等线" panose="02010600030101010101" pitchFamily="2" charset="-122"/>
        <a:cs typeface="+mn-cs"/>
      </a:defRPr>
    </a:lvl3pPr>
    <a:lvl4pPr marL="1371600" algn="l" defTabSz="914400" rtl="0" eaLnBrk="1" latinLnBrk="0" hangingPunct="1">
      <a:defRPr sz="1200" kern="1200">
        <a:solidFill>
          <a:schemeClr val="tx1"/>
        </a:solidFill>
        <a:latin typeface="+mn-lt"/>
        <a:ea typeface="等线" panose="02010600030101010101" pitchFamily="2" charset="-122"/>
        <a:cs typeface="+mn-cs"/>
      </a:defRPr>
    </a:lvl4pPr>
    <a:lvl5pPr marL="1828800" algn="l" defTabSz="914400" rtl="0" eaLnBrk="1" latinLnBrk="0" hangingPunct="1">
      <a:defRPr sz="1200" kern="1200">
        <a:solidFill>
          <a:schemeClr val="tx1"/>
        </a:solidFill>
        <a:latin typeface="+mn-lt"/>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pkulaw.com/sw"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pkulaw.com/e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964DB-3782-4E00-8E4D-1D7F77C22E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870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984266D-3A7C-4974-88A8-C9BAE6028C73}" type="slidenum">
              <a:rPr lang="zh-CN" altLang="en-US" smtClean="0"/>
              <a:t>22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984266D-3A7C-4974-88A8-C9BAE6028C73}" type="slidenum">
              <a:rPr lang="zh-CN" altLang="en-US" smtClean="0"/>
              <a:t>23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t>32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t>36</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t>38</a:t>
            </a:fld>
            <a:endParaRPr lang="en-US" altLang="zh-CN"/>
          </a:p>
        </p:txBody>
      </p:sp>
    </p:spTree>
    <p:extLst>
      <p:ext uri="{BB962C8B-B14F-4D97-AF65-F5344CB8AC3E}">
        <p14:creationId xmlns:p14="http://schemas.microsoft.com/office/powerpoint/2010/main" val="178166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t>39</a:t>
            </a:fld>
            <a:endParaRPr lang="en-US" altLang="zh-CN"/>
          </a:p>
        </p:txBody>
      </p:sp>
    </p:spTree>
    <p:extLst>
      <p:ext uri="{BB962C8B-B14F-4D97-AF65-F5344CB8AC3E}">
        <p14:creationId xmlns:p14="http://schemas.microsoft.com/office/powerpoint/2010/main" val="4103654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北大法宝</a:t>
            </a:r>
            <a:r>
              <a:rPr lang="en-US" altLang="zh-CN" dirty="0" smtClean="0"/>
              <a:t>·</a:t>
            </a:r>
            <a:r>
              <a:rPr lang="zh-CN" altLang="en-US" dirty="0" smtClean="0">
                <a:hlinkClick r:id="rId3"/>
              </a:rPr>
              <a:t>律所实务库（</a:t>
            </a:r>
            <a:r>
              <a:rPr lang="en-US" altLang="zh-CN" dirty="0" smtClean="0">
                <a:hlinkClick r:id="rId3"/>
              </a:rPr>
              <a:t>www.pkulaw.com/sw</a:t>
            </a:r>
            <a:r>
              <a:rPr lang="zh-CN" altLang="en-US" dirty="0" smtClean="0">
                <a:hlinkClick r:id="rId3"/>
              </a:rPr>
              <a:t>）</a:t>
            </a:r>
            <a:r>
              <a:rPr lang="en-US" altLang="zh-CN" dirty="0" smtClean="0"/>
              <a:t>,</a:t>
            </a:r>
            <a:r>
              <a:rPr lang="zh-CN" altLang="en-US" dirty="0" smtClean="0"/>
              <a:t>整合实务文献资源，精选国内外知名律师事务所所刊、律师文章，服务律师事务所、企业法务和高校实训等，方便用户参考借鉴律师实务经验并进行实践研究。 </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41</a:t>
            </a:fld>
            <a:endParaRPr lang="en-US" altLang="zh-CN"/>
          </a:p>
        </p:txBody>
      </p:sp>
    </p:spTree>
    <p:extLst>
      <p:ext uri="{BB962C8B-B14F-4D97-AF65-F5344CB8AC3E}">
        <p14:creationId xmlns:p14="http://schemas.microsoft.com/office/powerpoint/2010/main" val="232440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北大法宝</a:t>
            </a:r>
            <a:r>
              <a:rPr lang="en-US" altLang="zh-CN" dirty="0" smtClean="0"/>
              <a:t>·</a:t>
            </a:r>
            <a:r>
              <a:rPr lang="zh-CN" altLang="en-US" dirty="0" smtClean="0">
                <a:hlinkClick r:id="rId3"/>
              </a:rPr>
              <a:t>英文译本库（</a:t>
            </a:r>
            <a:r>
              <a:rPr lang="en-US" altLang="zh-CN" dirty="0" smtClean="0">
                <a:hlinkClick r:id="rId3"/>
              </a:rPr>
              <a:t>www.pkulaw.com/en</a:t>
            </a:r>
            <a:r>
              <a:rPr lang="zh-CN" altLang="en-US" dirty="0" smtClean="0">
                <a:hlinkClick r:id="rId3"/>
              </a:rPr>
              <a:t>）</a:t>
            </a:r>
            <a:r>
              <a:rPr lang="en-US" altLang="zh-CN" dirty="0" smtClean="0"/>
              <a:t>,</a:t>
            </a:r>
            <a:r>
              <a:rPr lang="zh-CN" altLang="en-US" dirty="0" smtClean="0"/>
              <a:t>用户提供中国法律法规、案例、中外税收协定、国际条约等重要法律信息的英文译本。所有英文译本均与中文法律文本相对照，且提供多种文件下载模式。同时提供法律词典库，满足用户翻译和学习的需要。</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42</a:t>
            </a:fld>
            <a:endParaRPr lang="en-US" altLang="zh-CN"/>
          </a:p>
        </p:txBody>
      </p:sp>
    </p:spTree>
    <p:extLst>
      <p:ext uri="{BB962C8B-B14F-4D97-AF65-F5344CB8AC3E}">
        <p14:creationId xmlns:p14="http://schemas.microsoft.com/office/powerpoint/2010/main" val="3311014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t>43</a:t>
            </a:fld>
            <a:endParaRPr lang="en-US" altLang="zh-CN"/>
          </a:p>
        </p:txBody>
      </p:sp>
    </p:spTree>
    <p:extLst>
      <p:ext uri="{BB962C8B-B14F-4D97-AF65-F5344CB8AC3E}">
        <p14:creationId xmlns:p14="http://schemas.microsoft.com/office/powerpoint/2010/main" val="3946475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t>46</a:t>
            </a:fld>
            <a:endParaRPr lang="en-US" altLang="zh-CN"/>
          </a:p>
        </p:txBody>
      </p:sp>
    </p:spTree>
    <p:extLst>
      <p:ext uri="{BB962C8B-B14F-4D97-AF65-F5344CB8AC3E}">
        <p14:creationId xmlns:p14="http://schemas.microsoft.com/office/powerpoint/2010/main" val="148355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964DB-3782-4E00-8E4D-1D7F77C22E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4942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为从事法律实务和法学研究的专业人士精心打造，提供专业的法学期刊服务，是覆盖年份完整、更新快、使用便捷的专业法学期刊数据库。</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t>47</a:t>
            </a:fld>
            <a:endParaRPr lang="en-US" altLang="zh-CN"/>
          </a:p>
        </p:txBody>
      </p:sp>
    </p:spTree>
    <p:extLst>
      <p:ext uri="{BB962C8B-B14F-4D97-AF65-F5344CB8AC3E}">
        <p14:creationId xmlns:p14="http://schemas.microsoft.com/office/powerpoint/2010/main" val="4225233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t>48</a:t>
            </a:fld>
            <a:endParaRPr lang="en-US" altLang="zh-CN"/>
          </a:p>
        </p:txBody>
      </p:sp>
    </p:spTree>
    <p:extLst>
      <p:ext uri="{BB962C8B-B14F-4D97-AF65-F5344CB8AC3E}">
        <p14:creationId xmlns:p14="http://schemas.microsoft.com/office/powerpoint/2010/main" val="2752422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964DB-3782-4E00-8E4D-1D7F77C22E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578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6964DB-3782-4E00-8E4D-1D7F77C22E2B}" type="slidenum">
              <a:rPr lang="zh-CN" altLang="en-US" smtClean="0"/>
              <a:t>54</a:t>
            </a:fld>
            <a:endParaRPr lang="zh-CN" altLang="en-US"/>
          </a:p>
        </p:txBody>
      </p:sp>
    </p:spTree>
    <p:extLst>
      <p:ext uri="{BB962C8B-B14F-4D97-AF65-F5344CB8AC3E}">
        <p14:creationId xmlns:p14="http://schemas.microsoft.com/office/powerpoint/2010/main" val="299665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964DB-3782-4E00-8E4D-1D7F77C22E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010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964DB-3782-4E00-8E4D-1D7F77C22E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3542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964DB-3782-4E00-8E4D-1D7F77C22E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432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964DB-3782-4E00-8E4D-1D7F77C22E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6349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D1F08-6524-4631-B568-20A766DB33D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3603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84266D-3A7C-4974-88A8-C9BAE6028C73}" type="slidenum">
              <a:rPr lang="zh-CN" altLang="en-US" smtClean="0"/>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984266D-3A7C-4974-88A8-C9BAE6028C73}"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71450"/>
            <a:ext cx="2057400" cy="3657600"/>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171450"/>
            <a:ext cx="6019800" cy="3657600"/>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03453735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60712204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05135300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080031735"/>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13952204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18115784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69460184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11847956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76477101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8031186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77701780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1902900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64171395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63606087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521613418"/>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227786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5785294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172934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7"/>
            <a:ext cx="7772400" cy="1021557"/>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506686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4037126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569319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8770974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0276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1109386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9140043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743510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8372460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66593257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1000126"/>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1000126"/>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4450175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3202395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91333078"/>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8874993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8406034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724486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71973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3083722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56660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6958537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364391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0964416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82919518"/>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161871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6998878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3006326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7589484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6651678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0162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9966537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3713421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451088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5311495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5523881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4385315"/>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51435248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78404364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8547628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6957196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8001525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40618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556772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90953275"/>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7912173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1939898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8624906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7913852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2150287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983528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2177526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9"/>
            <a:ext cx="3008313" cy="871538"/>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6395681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530872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19992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389326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1534195"/>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8220145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4746444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001006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4086109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4766683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4025505"/>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9CE6A07-4F98-D547-AA17-EF3C2916AAD7}" type="datetimeFigureOut">
              <a:rPr kumimoji="1" lang="zh-CN" altLang="en-US" smtClean="0"/>
              <a:t>2019/3/28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E28D58D-6C1A-A34E-9353-28E3AC007A96}"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3674663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8960147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5236198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884322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02757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5"/>
          <p:cNvSpPr/>
          <p:nvPr userDrawn="1"/>
        </p:nvSpPr>
        <p:spPr>
          <a:xfrm flipH="1">
            <a:off x="3384302" y="-1722"/>
            <a:ext cx="5759698" cy="5155807"/>
          </a:xfrm>
          <a:custGeom>
            <a:avLst/>
            <a:gdLst>
              <a:gd name="connsiteX0" fmla="*/ 0 w 6070604"/>
              <a:gd name="connsiteY0" fmla="*/ 0 h 6858000"/>
              <a:gd name="connsiteX1" fmla="*/ 4800600 w 6070604"/>
              <a:gd name="connsiteY1" fmla="*/ 0 h 6858000"/>
              <a:gd name="connsiteX2" fmla="*/ 4800600 w 6070604"/>
              <a:gd name="connsiteY2" fmla="*/ 35171 h 6858000"/>
              <a:gd name="connsiteX3" fmla="*/ 4806794 w 6070604"/>
              <a:gd name="connsiteY3" fmla="*/ 35171 h 6858000"/>
              <a:gd name="connsiteX4" fmla="*/ 4806794 w 6070604"/>
              <a:gd name="connsiteY4" fmla="*/ 0 h 6858000"/>
              <a:gd name="connsiteX5" fmla="*/ 4816366 w 6070604"/>
              <a:gd name="connsiteY5" fmla="*/ 35171 h 6858000"/>
              <a:gd name="connsiteX6" fmla="*/ 4821323 w 6070604"/>
              <a:gd name="connsiteY6" fmla="*/ 35171 h 6858000"/>
              <a:gd name="connsiteX7" fmla="*/ 4821323 w 6070604"/>
              <a:gd name="connsiteY7" fmla="*/ 53388 h 6858000"/>
              <a:gd name="connsiteX8" fmla="*/ 6070604 w 6070604"/>
              <a:gd name="connsiteY8" fmla="*/ 4644008 h 6858000"/>
              <a:gd name="connsiteX9" fmla="*/ 6070604 w 6070604"/>
              <a:gd name="connsiteY9" fmla="*/ 4644009 h 6858000"/>
              <a:gd name="connsiteX10" fmla="*/ 4821323 w 6070604"/>
              <a:gd name="connsiteY10" fmla="*/ 6832547 h 6858000"/>
              <a:gd name="connsiteX11" fmla="*/ 4821323 w 6070604"/>
              <a:gd name="connsiteY11" fmla="*/ 6858000 h 6858000"/>
              <a:gd name="connsiteX12" fmla="*/ 4800600 w 6070604"/>
              <a:gd name="connsiteY12" fmla="*/ 6858000 h 6858000"/>
              <a:gd name="connsiteX13" fmla="*/ 0 w 6070604"/>
              <a:gd name="connsiteY13" fmla="*/ 6858000 h 6858000"/>
              <a:gd name="connsiteX14" fmla="*/ 0 w 6070604"/>
              <a:gd name="connsiteY14" fmla="*/ 35171 h 6858000"/>
              <a:gd name="connsiteX0-1" fmla="*/ 0 w 7327904"/>
              <a:gd name="connsiteY0-2" fmla="*/ 0 h 6858000"/>
              <a:gd name="connsiteX1-3" fmla="*/ 4800600 w 7327904"/>
              <a:gd name="connsiteY1-4" fmla="*/ 0 h 6858000"/>
              <a:gd name="connsiteX2-5" fmla="*/ 4800600 w 7327904"/>
              <a:gd name="connsiteY2-6" fmla="*/ 35171 h 6858000"/>
              <a:gd name="connsiteX3-7" fmla="*/ 4806794 w 7327904"/>
              <a:gd name="connsiteY3-8" fmla="*/ 35171 h 6858000"/>
              <a:gd name="connsiteX4-9" fmla="*/ 4806794 w 7327904"/>
              <a:gd name="connsiteY4-10" fmla="*/ 0 h 6858000"/>
              <a:gd name="connsiteX5-11" fmla="*/ 4816366 w 7327904"/>
              <a:gd name="connsiteY5-12" fmla="*/ 35171 h 6858000"/>
              <a:gd name="connsiteX6-13" fmla="*/ 4821323 w 7327904"/>
              <a:gd name="connsiteY6-14" fmla="*/ 35171 h 6858000"/>
              <a:gd name="connsiteX7-15" fmla="*/ 4821323 w 7327904"/>
              <a:gd name="connsiteY7-16" fmla="*/ 53388 h 6858000"/>
              <a:gd name="connsiteX8-17" fmla="*/ 6070604 w 7327904"/>
              <a:gd name="connsiteY8-18" fmla="*/ 4644008 h 6858000"/>
              <a:gd name="connsiteX9-19" fmla="*/ 7327904 w 7327904"/>
              <a:gd name="connsiteY9-20" fmla="*/ 5615559 h 6858000"/>
              <a:gd name="connsiteX10-21" fmla="*/ 4821323 w 7327904"/>
              <a:gd name="connsiteY10-22" fmla="*/ 6832547 h 6858000"/>
              <a:gd name="connsiteX11-23" fmla="*/ 4821323 w 7327904"/>
              <a:gd name="connsiteY11-24" fmla="*/ 6858000 h 6858000"/>
              <a:gd name="connsiteX12-25" fmla="*/ 4800600 w 7327904"/>
              <a:gd name="connsiteY12-26" fmla="*/ 6858000 h 6858000"/>
              <a:gd name="connsiteX13-27" fmla="*/ 0 w 7327904"/>
              <a:gd name="connsiteY13-28" fmla="*/ 6858000 h 6858000"/>
              <a:gd name="connsiteX14-29" fmla="*/ 0 w 7327904"/>
              <a:gd name="connsiteY14-30" fmla="*/ 35171 h 6858000"/>
              <a:gd name="connsiteX15" fmla="*/ 0 w 7327904"/>
              <a:gd name="connsiteY15" fmla="*/ 0 h 6858000"/>
              <a:gd name="connsiteX0-31" fmla="*/ 0 w 7327904"/>
              <a:gd name="connsiteY0-32" fmla="*/ 0 h 6858000"/>
              <a:gd name="connsiteX1-33" fmla="*/ 4800600 w 7327904"/>
              <a:gd name="connsiteY1-34" fmla="*/ 0 h 6858000"/>
              <a:gd name="connsiteX2-35" fmla="*/ 4800600 w 7327904"/>
              <a:gd name="connsiteY2-36" fmla="*/ 35171 h 6858000"/>
              <a:gd name="connsiteX3-37" fmla="*/ 4806794 w 7327904"/>
              <a:gd name="connsiteY3-38" fmla="*/ 35171 h 6858000"/>
              <a:gd name="connsiteX4-39" fmla="*/ 4806794 w 7327904"/>
              <a:gd name="connsiteY4-40" fmla="*/ 0 h 6858000"/>
              <a:gd name="connsiteX5-41" fmla="*/ 4816366 w 7327904"/>
              <a:gd name="connsiteY5-42" fmla="*/ 35171 h 6858000"/>
              <a:gd name="connsiteX6-43" fmla="*/ 4821323 w 7327904"/>
              <a:gd name="connsiteY6-44" fmla="*/ 35171 h 6858000"/>
              <a:gd name="connsiteX7-45" fmla="*/ 4821323 w 7327904"/>
              <a:gd name="connsiteY7-46" fmla="*/ 53388 h 6858000"/>
              <a:gd name="connsiteX8-47" fmla="*/ 6213479 w 7327904"/>
              <a:gd name="connsiteY8-48" fmla="*/ 4586858 h 6858000"/>
              <a:gd name="connsiteX9-49" fmla="*/ 7327904 w 7327904"/>
              <a:gd name="connsiteY9-50" fmla="*/ 5615559 h 6858000"/>
              <a:gd name="connsiteX10-51" fmla="*/ 4821323 w 7327904"/>
              <a:gd name="connsiteY10-52" fmla="*/ 6832547 h 6858000"/>
              <a:gd name="connsiteX11-53" fmla="*/ 4821323 w 7327904"/>
              <a:gd name="connsiteY11-54" fmla="*/ 6858000 h 6858000"/>
              <a:gd name="connsiteX12-55" fmla="*/ 4800600 w 7327904"/>
              <a:gd name="connsiteY12-56" fmla="*/ 6858000 h 6858000"/>
              <a:gd name="connsiteX13-57" fmla="*/ 0 w 7327904"/>
              <a:gd name="connsiteY13-58" fmla="*/ 6858000 h 6858000"/>
              <a:gd name="connsiteX14-59" fmla="*/ 0 w 7327904"/>
              <a:gd name="connsiteY14-60" fmla="*/ 35171 h 6858000"/>
              <a:gd name="connsiteX15-61" fmla="*/ 0 w 7327904"/>
              <a:gd name="connsiteY15-62" fmla="*/ 0 h 6858000"/>
              <a:gd name="connsiteX0-63" fmla="*/ 0 w 7327904"/>
              <a:gd name="connsiteY0-64" fmla="*/ 0 h 6858000"/>
              <a:gd name="connsiteX1-65" fmla="*/ 4800600 w 7327904"/>
              <a:gd name="connsiteY1-66" fmla="*/ 0 h 6858000"/>
              <a:gd name="connsiteX2-67" fmla="*/ 4800600 w 7327904"/>
              <a:gd name="connsiteY2-68" fmla="*/ 35171 h 6858000"/>
              <a:gd name="connsiteX3-69" fmla="*/ 4806794 w 7327904"/>
              <a:gd name="connsiteY3-70" fmla="*/ 35171 h 6858000"/>
              <a:gd name="connsiteX4-71" fmla="*/ 4806794 w 7327904"/>
              <a:gd name="connsiteY4-72" fmla="*/ 0 h 6858000"/>
              <a:gd name="connsiteX5-73" fmla="*/ 4816366 w 7327904"/>
              <a:gd name="connsiteY5-74" fmla="*/ 35171 h 6858000"/>
              <a:gd name="connsiteX6-75" fmla="*/ 4821323 w 7327904"/>
              <a:gd name="connsiteY6-76" fmla="*/ 35171 h 6858000"/>
              <a:gd name="connsiteX7-77" fmla="*/ 4821323 w 7327904"/>
              <a:gd name="connsiteY7-78" fmla="*/ 53388 h 6858000"/>
              <a:gd name="connsiteX8-79" fmla="*/ 6670679 w 7327904"/>
              <a:gd name="connsiteY8-80" fmla="*/ 4215383 h 6858000"/>
              <a:gd name="connsiteX9-81" fmla="*/ 7327904 w 7327904"/>
              <a:gd name="connsiteY9-82" fmla="*/ 5615559 h 6858000"/>
              <a:gd name="connsiteX10-83" fmla="*/ 4821323 w 7327904"/>
              <a:gd name="connsiteY10-84" fmla="*/ 6832547 h 6858000"/>
              <a:gd name="connsiteX11-85" fmla="*/ 4821323 w 7327904"/>
              <a:gd name="connsiteY11-86" fmla="*/ 6858000 h 6858000"/>
              <a:gd name="connsiteX12-87" fmla="*/ 4800600 w 7327904"/>
              <a:gd name="connsiteY12-88" fmla="*/ 6858000 h 6858000"/>
              <a:gd name="connsiteX13-89" fmla="*/ 0 w 7327904"/>
              <a:gd name="connsiteY13-90" fmla="*/ 6858000 h 6858000"/>
              <a:gd name="connsiteX14-91" fmla="*/ 0 w 7327904"/>
              <a:gd name="connsiteY14-92" fmla="*/ 35171 h 6858000"/>
              <a:gd name="connsiteX15-93" fmla="*/ 0 w 7327904"/>
              <a:gd name="connsiteY15-94" fmla="*/ 0 h 6858000"/>
              <a:gd name="connsiteX0-95" fmla="*/ 0 w 7327904"/>
              <a:gd name="connsiteY0-96" fmla="*/ 0 h 6858000"/>
              <a:gd name="connsiteX1-97" fmla="*/ 4800600 w 7327904"/>
              <a:gd name="connsiteY1-98" fmla="*/ 0 h 6858000"/>
              <a:gd name="connsiteX2-99" fmla="*/ 4800600 w 7327904"/>
              <a:gd name="connsiteY2-100" fmla="*/ 35171 h 6858000"/>
              <a:gd name="connsiteX3-101" fmla="*/ 4806794 w 7327904"/>
              <a:gd name="connsiteY3-102" fmla="*/ 35171 h 6858000"/>
              <a:gd name="connsiteX4-103" fmla="*/ 4806794 w 7327904"/>
              <a:gd name="connsiteY4-104" fmla="*/ 0 h 6858000"/>
              <a:gd name="connsiteX5-105" fmla="*/ 4816366 w 7327904"/>
              <a:gd name="connsiteY5-106" fmla="*/ 35171 h 6858000"/>
              <a:gd name="connsiteX6-107" fmla="*/ 4821323 w 7327904"/>
              <a:gd name="connsiteY6-108" fmla="*/ 35171 h 6858000"/>
              <a:gd name="connsiteX7-109" fmla="*/ 4821323 w 7327904"/>
              <a:gd name="connsiteY7-110" fmla="*/ 53388 h 6858000"/>
              <a:gd name="connsiteX8-111" fmla="*/ 7327904 w 7327904"/>
              <a:gd name="connsiteY8-112" fmla="*/ 5615559 h 6858000"/>
              <a:gd name="connsiteX9-113" fmla="*/ 4821323 w 7327904"/>
              <a:gd name="connsiteY9-114" fmla="*/ 6832547 h 6858000"/>
              <a:gd name="connsiteX10-115" fmla="*/ 4821323 w 7327904"/>
              <a:gd name="connsiteY10-116" fmla="*/ 6858000 h 6858000"/>
              <a:gd name="connsiteX11-117" fmla="*/ 4800600 w 7327904"/>
              <a:gd name="connsiteY11-118" fmla="*/ 6858000 h 6858000"/>
              <a:gd name="connsiteX12-119" fmla="*/ 0 w 7327904"/>
              <a:gd name="connsiteY12-120" fmla="*/ 6858000 h 6858000"/>
              <a:gd name="connsiteX13-121" fmla="*/ 0 w 7327904"/>
              <a:gd name="connsiteY13-122" fmla="*/ 35171 h 6858000"/>
              <a:gd name="connsiteX14-123" fmla="*/ 0 w 7327904"/>
              <a:gd name="connsiteY14-124" fmla="*/ 0 h 6858000"/>
              <a:gd name="connsiteX0-125" fmla="*/ 0 w 7327904"/>
              <a:gd name="connsiteY0-126" fmla="*/ 0 h 6858000"/>
              <a:gd name="connsiteX1-127" fmla="*/ 4800600 w 7327904"/>
              <a:gd name="connsiteY1-128" fmla="*/ 0 h 6858000"/>
              <a:gd name="connsiteX2-129" fmla="*/ 4800600 w 7327904"/>
              <a:gd name="connsiteY2-130" fmla="*/ 35171 h 6858000"/>
              <a:gd name="connsiteX3-131" fmla="*/ 4806794 w 7327904"/>
              <a:gd name="connsiteY3-132" fmla="*/ 35171 h 6858000"/>
              <a:gd name="connsiteX4-133" fmla="*/ 4806794 w 7327904"/>
              <a:gd name="connsiteY4-134" fmla="*/ 0 h 6858000"/>
              <a:gd name="connsiteX5-135" fmla="*/ 4816366 w 7327904"/>
              <a:gd name="connsiteY5-136" fmla="*/ 35171 h 6858000"/>
              <a:gd name="connsiteX6-137" fmla="*/ 4821323 w 7327904"/>
              <a:gd name="connsiteY6-138" fmla="*/ 35171 h 6858000"/>
              <a:gd name="connsiteX7-139" fmla="*/ 4821323 w 7327904"/>
              <a:gd name="connsiteY7-140" fmla="*/ 53388 h 6858000"/>
              <a:gd name="connsiteX8-141" fmla="*/ 7327904 w 7327904"/>
              <a:gd name="connsiteY8-142" fmla="*/ 5615559 h 6858000"/>
              <a:gd name="connsiteX9-143" fmla="*/ 4821323 w 7327904"/>
              <a:gd name="connsiteY9-144" fmla="*/ 6832547 h 6858000"/>
              <a:gd name="connsiteX10-145" fmla="*/ 4821323 w 7327904"/>
              <a:gd name="connsiteY10-146" fmla="*/ 6858000 h 6858000"/>
              <a:gd name="connsiteX11-147" fmla="*/ 4143375 w 7327904"/>
              <a:gd name="connsiteY11-148" fmla="*/ 6858000 h 6858000"/>
              <a:gd name="connsiteX12-149" fmla="*/ 0 w 7327904"/>
              <a:gd name="connsiteY12-150" fmla="*/ 6858000 h 6858000"/>
              <a:gd name="connsiteX13-151" fmla="*/ 0 w 7327904"/>
              <a:gd name="connsiteY13-152" fmla="*/ 35171 h 6858000"/>
              <a:gd name="connsiteX14-153" fmla="*/ 0 w 7327904"/>
              <a:gd name="connsiteY14-154" fmla="*/ 0 h 6858000"/>
              <a:gd name="connsiteX0-155" fmla="*/ 0 w 7327904"/>
              <a:gd name="connsiteY0-156" fmla="*/ 0 h 6858000"/>
              <a:gd name="connsiteX1-157" fmla="*/ 4800600 w 7327904"/>
              <a:gd name="connsiteY1-158" fmla="*/ 0 h 6858000"/>
              <a:gd name="connsiteX2-159" fmla="*/ 4800600 w 7327904"/>
              <a:gd name="connsiteY2-160" fmla="*/ 35171 h 6858000"/>
              <a:gd name="connsiteX3-161" fmla="*/ 4806794 w 7327904"/>
              <a:gd name="connsiteY3-162" fmla="*/ 35171 h 6858000"/>
              <a:gd name="connsiteX4-163" fmla="*/ 4806794 w 7327904"/>
              <a:gd name="connsiteY4-164" fmla="*/ 0 h 6858000"/>
              <a:gd name="connsiteX5-165" fmla="*/ 4816366 w 7327904"/>
              <a:gd name="connsiteY5-166" fmla="*/ 35171 h 6858000"/>
              <a:gd name="connsiteX6-167" fmla="*/ 4821323 w 7327904"/>
              <a:gd name="connsiteY6-168" fmla="*/ 35171 h 6858000"/>
              <a:gd name="connsiteX7-169" fmla="*/ 4821323 w 7327904"/>
              <a:gd name="connsiteY7-170" fmla="*/ 53388 h 6858000"/>
              <a:gd name="connsiteX8-171" fmla="*/ 7327904 w 7327904"/>
              <a:gd name="connsiteY8-172" fmla="*/ 5615559 h 6858000"/>
              <a:gd name="connsiteX9-173" fmla="*/ 4821323 w 7327904"/>
              <a:gd name="connsiteY9-174" fmla="*/ 6832547 h 6858000"/>
              <a:gd name="connsiteX10-175" fmla="*/ 4821323 w 7327904"/>
              <a:gd name="connsiteY10-176" fmla="*/ 6858000 h 6858000"/>
              <a:gd name="connsiteX11-177" fmla="*/ 0 w 7327904"/>
              <a:gd name="connsiteY11-178" fmla="*/ 6858000 h 6858000"/>
              <a:gd name="connsiteX12-179" fmla="*/ 0 w 7327904"/>
              <a:gd name="connsiteY12-180" fmla="*/ 35171 h 6858000"/>
              <a:gd name="connsiteX13-181" fmla="*/ 0 w 7327904"/>
              <a:gd name="connsiteY13-182" fmla="*/ 0 h 6858000"/>
              <a:gd name="connsiteX0-183" fmla="*/ 0 w 7327904"/>
              <a:gd name="connsiteY0-184" fmla="*/ 0 h 6858000"/>
              <a:gd name="connsiteX1-185" fmla="*/ 4800600 w 7327904"/>
              <a:gd name="connsiteY1-186" fmla="*/ 0 h 6858000"/>
              <a:gd name="connsiteX2-187" fmla="*/ 4800600 w 7327904"/>
              <a:gd name="connsiteY2-188" fmla="*/ 35171 h 6858000"/>
              <a:gd name="connsiteX3-189" fmla="*/ 4806794 w 7327904"/>
              <a:gd name="connsiteY3-190" fmla="*/ 35171 h 6858000"/>
              <a:gd name="connsiteX4-191" fmla="*/ 4806794 w 7327904"/>
              <a:gd name="connsiteY4-192" fmla="*/ 0 h 6858000"/>
              <a:gd name="connsiteX5-193" fmla="*/ 4816366 w 7327904"/>
              <a:gd name="connsiteY5-194" fmla="*/ 35171 h 6858000"/>
              <a:gd name="connsiteX6-195" fmla="*/ 4821323 w 7327904"/>
              <a:gd name="connsiteY6-196" fmla="*/ 35171 h 6858000"/>
              <a:gd name="connsiteX7-197" fmla="*/ 4821323 w 7327904"/>
              <a:gd name="connsiteY7-198" fmla="*/ 53388 h 6858000"/>
              <a:gd name="connsiteX8-199" fmla="*/ 7327904 w 7327904"/>
              <a:gd name="connsiteY8-200" fmla="*/ 5615559 h 6858000"/>
              <a:gd name="connsiteX9-201" fmla="*/ 4821323 w 7327904"/>
              <a:gd name="connsiteY9-202" fmla="*/ 6832547 h 6858000"/>
              <a:gd name="connsiteX10-203" fmla="*/ 6164348 w 7327904"/>
              <a:gd name="connsiteY10-204" fmla="*/ 6829425 h 6858000"/>
              <a:gd name="connsiteX11-205" fmla="*/ 0 w 7327904"/>
              <a:gd name="connsiteY11-206" fmla="*/ 6858000 h 6858000"/>
              <a:gd name="connsiteX12-207" fmla="*/ 0 w 7327904"/>
              <a:gd name="connsiteY12-208" fmla="*/ 35171 h 6858000"/>
              <a:gd name="connsiteX13-209" fmla="*/ 0 w 7327904"/>
              <a:gd name="connsiteY13-210" fmla="*/ 0 h 6858000"/>
              <a:gd name="connsiteX0-211" fmla="*/ 0 w 7327904"/>
              <a:gd name="connsiteY0-212" fmla="*/ 0 h 6858000"/>
              <a:gd name="connsiteX1-213" fmla="*/ 4800600 w 7327904"/>
              <a:gd name="connsiteY1-214" fmla="*/ 0 h 6858000"/>
              <a:gd name="connsiteX2-215" fmla="*/ 4800600 w 7327904"/>
              <a:gd name="connsiteY2-216" fmla="*/ 35171 h 6858000"/>
              <a:gd name="connsiteX3-217" fmla="*/ 4806794 w 7327904"/>
              <a:gd name="connsiteY3-218" fmla="*/ 35171 h 6858000"/>
              <a:gd name="connsiteX4-219" fmla="*/ 4806794 w 7327904"/>
              <a:gd name="connsiteY4-220" fmla="*/ 0 h 6858000"/>
              <a:gd name="connsiteX5-221" fmla="*/ 4816366 w 7327904"/>
              <a:gd name="connsiteY5-222" fmla="*/ 35171 h 6858000"/>
              <a:gd name="connsiteX6-223" fmla="*/ 4821323 w 7327904"/>
              <a:gd name="connsiteY6-224" fmla="*/ 35171 h 6858000"/>
              <a:gd name="connsiteX7-225" fmla="*/ 4821323 w 7327904"/>
              <a:gd name="connsiteY7-226" fmla="*/ 53388 h 6858000"/>
              <a:gd name="connsiteX8-227" fmla="*/ 7327904 w 7327904"/>
              <a:gd name="connsiteY8-228" fmla="*/ 5615559 h 6858000"/>
              <a:gd name="connsiteX9-229" fmla="*/ 6478673 w 7327904"/>
              <a:gd name="connsiteY9-230" fmla="*/ 6746822 h 6858000"/>
              <a:gd name="connsiteX10-231" fmla="*/ 6164348 w 7327904"/>
              <a:gd name="connsiteY10-232" fmla="*/ 6829425 h 6858000"/>
              <a:gd name="connsiteX11-233" fmla="*/ 0 w 7327904"/>
              <a:gd name="connsiteY11-234" fmla="*/ 6858000 h 6858000"/>
              <a:gd name="connsiteX12-235" fmla="*/ 0 w 7327904"/>
              <a:gd name="connsiteY12-236" fmla="*/ 35171 h 6858000"/>
              <a:gd name="connsiteX13-237" fmla="*/ 0 w 7327904"/>
              <a:gd name="connsiteY13-238" fmla="*/ 0 h 6858000"/>
              <a:gd name="connsiteX0-239" fmla="*/ 0 w 7327904"/>
              <a:gd name="connsiteY0-240" fmla="*/ 0 h 6858000"/>
              <a:gd name="connsiteX1-241" fmla="*/ 4800600 w 7327904"/>
              <a:gd name="connsiteY1-242" fmla="*/ 0 h 6858000"/>
              <a:gd name="connsiteX2-243" fmla="*/ 4800600 w 7327904"/>
              <a:gd name="connsiteY2-244" fmla="*/ 35171 h 6858000"/>
              <a:gd name="connsiteX3-245" fmla="*/ 4806794 w 7327904"/>
              <a:gd name="connsiteY3-246" fmla="*/ 35171 h 6858000"/>
              <a:gd name="connsiteX4-247" fmla="*/ 4806794 w 7327904"/>
              <a:gd name="connsiteY4-248" fmla="*/ 0 h 6858000"/>
              <a:gd name="connsiteX5-249" fmla="*/ 4816366 w 7327904"/>
              <a:gd name="connsiteY5-250" fmla="*/ 35171 h 6858000"/>
              <a:gd name="connsiteX6-251" fmla="*/ 4821323 w 7327904"/>
              <a:gd name="connsiteY6-252" fmla="*/ 35171 h 6858000"/>
              <a:gd name="connsiteX7-253" fmla="*/ 4821323 w 7327904"/>
              <a:gd name="connsiteY7-254" fmla="*/ 53388 h 6858000"/>
              <a:gd name="connsiteX8-255" fmla="*/ 7327904 w 7327904"/>
              <a:gd name="connsiteY8-256" fmla="*/ 5615559 h 6858000"/>
              <a:gd name="connsiteX9-257" fmla="*/ 6478673 w 7327904"/>
              <a:gd name="connsiteY9-258" fmla="*/ 6746822 h 6858000"/>
              <a:gd name="connsiteX10-259" fmla="*/ 0 w 7327904"/>
              <a:gd name="connsiteY10-260" fmla="*/ 6858000 h 6858000"/>
              <a:gd name="connsiteX11-261" fmla="*/ 0 w 7327904"/>
              <a:gd name="connsiteY11-262" fmla="*/ 35171 h 6858000"/>
              <a:gd name="connsiteX12-263" fmla="*/ 0 w 7327904"/>
              <a:gd name="connsiteY12-264" fmla="*/ 0 h 6858000"/>
              <a:gd name="connsiteX0-265" fmla="*/ 0 w 7327904"/>
              <a:gd name="connsiteY0-266" fmla="*/ 0 h 6858000"/>
              <a:gd name="connsiteX1-267" fmla="*/ 4800600 w 7327904"/>
              <a:gd name="connsiteY1-268" fmla="*/ 0 h 6858000"/>
              <a:gd name="connsiteX2-269" fmla="*/ 4800600 w 7327904"/>
              <a:gd name="connsiteY2-270" fmla="*/ 35171 h 6858000"/>
              <a:gd name="connsiteX3-271" fmla="*/ 4806794 w 7327904"/>
              <a:gd name="connsiteY3-272" fmla="*/ 35171 h 6858000"/>
              <a:gd name="connsiteX4-273" fmla="*/ 4806794 w 7327904"/>
              <a:gd name="connsiteY4-274" fmla="*/ 0 h 6858000"/>
              <a:gd name="connsiteX5-275" fmla="*/ 4816366 w 7327904"/>
              <a:gd name="connsiteY5-276" fmla="*/ 35171 h 6858000"/>
              <a:gd name="connsiteX6-277" fmla="*/ 4821323 w 7327904"/>
              <a:gd name="connsiteY6-278" fmla="*/ 35171 h 6858000"/>
              <a:gd name="connsiteX7-279" fmla="*/ 4821323 w 7327904"/>
              <a:gd name="connsiteY7-280" fmla="*/ 53388 h 6858000"/>
              <a:gd name="connsiteX8-281" fmla="*/ 7327904 w 7327904"/>
              <a:gd name="connsiteY8-282" fmla="*/ 5615559 h 6858000"/>
              <a:gd name="connsiteX9-283" fmla="*/ 6421523 w 7327904"/>
              <a:gd name="connsiteY9-284" fmla="*/ 6832547 h 6858000"/>
              <a:gd name="connsiteX10-285" fmla="*/ 0 w 7327904"/>
              <a:gd name="connsiteY10-286" fmla="*/ 6858000 h 6858000"/>
              <a:gd name="connsiteX11-287" fmla="*/ 0 w 7327904"/>
              <a:gd name="connsiteY11-288" fmla="*/ 35171 h 6858000"/>
              <a:gd name="connsiteX12-289" fmla="*/ 0 w 7327904"/>
              <a:gd name="connsiteY12-290" fmla="*/ 0 h 6858000"/>
              <a:gd name="connsiteX0-291" fmla="*/ 0 w 7327904"/>
              <a:gd name="connsiteY0-292" fmla="*/ 0 h 6889697"/>
              <a:gd name="connsiteX1-293" fmla="*/ 4800600 w 7327904"/>
              <a:gd name="connsiteY1-294" fmla="*/ 0 h 6889697"/>
              <a:gd name="connsiteX2-295" fmla="*/ 4800600 w 7327904"/>
              <a:gd name="connsiteY2-296" fmla="*/ 35171 h 6889697"/>
              <a:gd name="connsiteX3-297" fmla="*/ 4806794 w 7327904"/>
              <a:gd name="connsiteY3-298" fmla="*/ 35171 h 6889697"/>
              <a:gd name="connsiteX4-299" fmla="*/ 4806794 w 7327904"/>
              <a:gd name="connsiteY4-300" fmla="*/ 0 h 6889697"/>
              <a:gd name="connsiteX5-301" fmla="*/ 4816366 w 7327904"/>
              <a:gd name="connsiteY5-302" fmla="*/ 35171 h 6889697"/>
              <a:gd name="connsiteX6-303" fmla="*/ 4821323 w 7327904"/>
              <a:gd name="connsiteY6-304" fmla="*/ 35171 h 6889697"/>
              <a:gd name="connsiteX7-305" fmla="*/ 4821323 w 7327904"/>
              <a:gd name="connsiteY7-306" fmla="*/ 53388 h 6889697"/>
              <a:gd name="connsiteX8-307" fmla="*/ 7327904 w 7327904"/>
              <a:gd name="connsiteY8-308" fmla="*/ 5615559 h 6889697"/>
              <a:gd name="connsiteX9-309" fmla="*/ 6421523 w 7327904"/>
              <a:gd name="connsiteY9-310" fmla="*/ 6889697 h 6889697"/>
              <a:gd name="connsiteX10-311" fmla="*/ 0 w 7327904"/>
              <a:gd name="connsiteY10-312" fmla="*/ 6858000 h 6889697"/>
              <a:gd name="connsiteX11-313" fmla="*/ 0 w 7327904"/>
              <a:gd name="connsiteY11-314" fmla="*/ 35171 h 6889697"/>
              <a:gd name="connsiteX12-315" fmla="*/ 0 w 7327904"/>
              <a:gd name="connsiteY12-316" fmla="*/ 0 h 6889697"/>
              <a:gd name="connsiteX0-317" fmla="*/ 0 w 7327904"/>
              <a:gd name="connsiteY0-318" fmla="*/ 0 h 6872113"/>
              <a:gd name="connsiteX1-319" fmla="*/ 4800600 w 7327904"/>
              <a:gd name="connsiteY1-320" fmla="*/ 0 h 6872113"/>
              <a:gd name="connsiteX2-321" fmla="*/ 4800600 w 7327904"/>
              <a:gd name="connsiteY2-322" fmla="*/ 35171 h 6872113"/>
              <a:gd name="connsiteX3-323" fmla="*/ 4806794 w 7327904"/>
              <a:gd name="connsiteY3-324" fmla="*/ 35171 h 6872113"/>
              <a:gd name="connsiteX4-325" fmla="*/ 4806794 w 7327904"/>
              <a:gd name="connsiteY4-326" fmla="*/ 0 h 6872113"/>
              <a:gd name="connsiteX5-327" fmla="*/ 4816366 w 7327904"/>
              <a:gd name="connsiteY5-328" fmla="*/ 35171 h 6872113"/>
              <a:gd name="connsiteX6-329" fmla="*/ 4821323 w 7327904"/>
              <a:gd name="connsiteY6-330" fmla="*/ 35171 h 6872113"/>
              <a:gd name="connsiteX7-331" fmla="*/ 4821323 w 7327904"/>
              <a:gd name="connsiteY7-332" fmla="*/ 53388 h 6872113"/>
              <a:gd name="connsiteX8-333" fmla="*/ 7327904 w 7327904"/>
              <a:gd name="connsiteY8-334" fmla="*/ 5615559 h 6872113"/>
              <a:gd name="connsiteX9-335" fmla="*/ 6403939 w 7327904"/>
              <a:gd name="connsiteY9-336" fmla="*/ 6872113 h 6872113"/>
              <a:gd name="connsiteX10-337" fmla="*/ 0 w 7327904"/>
              <a:gd name="connsiteY10-338" fmla="*/ 6858000 h 6872113"/>
              <a:gd name="connsiteX11-339" fmla="*/ 0 w 7327904"/>
              <a:gd name="connsiteY11-340" fmla="*/ 35171 h 6872113"/>
              <a:gd name="connsiteX12-341" fmla="*/ 0 w 7327904"/>
              <a:gd name="connsiteY12-342" fmla="*/ 0 h 6872113"/>
              <a:gd name="connsiteX0-343" fmla="*/ 0 w 7327904"/>
              <a:gd name="connsiteY0-344" fmla="*/ 0 h 6872113"/>
              <a:gd name="connsiteX1-345" fmla="*/ 4800600 w 7327904"/>
              <a:gd name="connsiteY1-346" fmla="*/ 0 h 6872113"/>
              <a:gd name="connsiteX2-347" fmla="*/ 4800600 w 7327904"/>
              <a:gd name="connsiteY2-348" fmla="*/ 35171 h 6872113"/>
              <a:gd name="connsiteX3-349" fmla="*/ 4806794 w 7327904"/>
              <a:gd name="connsiteY3-350" fmla="*/ 35171 h 6872113"/>
              <a:gd name="connsiteX4-351" fmla="*/ 4806794 w 7327904"/>
              <a:gd name="connsiteY4-352" fmla="*/ 0 h 6872113"/>
              <a:gd name="connsiteX5-353" fmla="*/ 4816366 w 7327904"/>
              <a:gd name="connsiteY5-354" fmla="*/ 35171 h 6872113"/>
              <a:gd name="connsiteX6-355" fmla="*/ 4821323 w 7327904"/>
              <a:gd name="connsiteY6-356" fmla="*/ 35171 h 6872113"/>
              <a:gd name="connsiteX7-357" fmla="*/ 4135523 w 7327904"/>
              <a:gd name="connsiteY7-358" fmla="*/ 35803 h 6872113"/>
              <a:gd name="connsiteX8-359" fmla="*/ 7327904 w 7327904"/>
              <a:gd name="connsiteY8-360" fmla="*/ 5615559 h 6872113"/>
              <a:gd name="connsiteX9-361" fmla="*/ 6403939 w 7327904"/>
              <a:gd name="connsiteY9-362" fmla="*/ 6872113 h 6872113"/>
              <a:gd name="connsiteX10-363" fmla="*/ 0 w 7327904"/>
              <a:gd name="connsiteY10-364" fmla="*/ 6858000 h 6872113"/>
              <a:gd name="connsiteX11-365" fmla="*/ 0 w 7327904"/>
              <a:gd name="connsiteY11-366" fmla="*/ 35171 h 6872113"/>
              <a:gd name="connsiteX12-367" fmla="*/ 0 w 7327904"/>
              <a:gd name="connsiteY12-368" fmla="*/ 0 h 6872113"/>
              <a:gd name="connsiteX0-369" fmla="*/ 0 w 7327904"/>
              <a:gd name="connsiteY0-370" fmla="*/ 0 h 6872113"/>
              <a:gd name="connsiteX1-371" fmla="*/ 4800600 w 7327904"/>
              <a:gd name="connsiteY1-372" fmla="*/ 0 h 6872113"/>
              <a:gd name="connsiteX2-373" fmla="*/ 4800600 w 7327904"/>
              <a:gd name="connsiteY2-374" fmla="*/ 35171 h 6872113"/>
              <a:gd name="connsiteX3-375" fmla="*/ 4806794 w 7327904"/>
              <a:gd name="connsiteY3-376" fmla="*/ 35171 h 6872113"/>
              <a:gd name="connsiteX4-377" fmla="*/ 4806794 w 7327904"/>
              <a:gd name="connsiteY4-378" fmla="*/ 0 h 6872113"/>
              <a:gd name="connsiteX5-379" fmla="*/ 4816366 w 7327904"/>
              <a:gd name="connsiteY5-380" fmla="*/ 35171 h 6872113"/>
              <a:gd name="connsiteX6-381" fmla="*/ 4135523 w 7327904"/>
              <a:gd name="connsiteY6-382" fmla="*/ 35803 h 6872113"/>
              <a:gd name="connsiteX7-383" fmla="*/ 7327904 w 7327904"/>
              <a:gd name="connsiteY7-384" fmla="*/ 5615559 h 6872113"/>
              <a:gd name="connsiteX8-385" fmla="*/ 6403939 w 7327904"/>
              <a:gd name="connsiteY8-386" fmla="*/ 6872113 h 6872113"/>
              <a:gd name="connsiteX9-387" fmla="*/ 0 w 7327904"/>
              <a:gd name="connsiteY9-388" fmla="*/ 6858000 h 6872113"/>
              <a:gd name="connsiteX10-389" fmla="*/ 0 w 7327904"/>
              <a:gd name="connsiteY10-390" fmla="*/ 35171 h 6872113"/>
              <a:gd name="connsiteX11-391" fmla="*/ 0 w 7327904"/>
              <a:gd name="connsiteY11-392" fmla="*/ 0 h 6872113"/>
              <a:gd name="connsiteX0-393" fmla="*/ 0 w 7327904"/>
              <a:gd name="connsiteY0-394" fmla="*/ 0 h 6872113"/>
              <a:gd name="connsiteX1-395" fmla="*/ 4800600 w 7327904"/>
              <a:gd name="connsiteY1-396" fmla="*/ 0 h 6872113"/>
              <a:gd name="connsiteX2-397" fmla="*/ 4800600 w 7327904"/>
              <a:gd name="connsiteY2-398" fmla="*/ 35171 h 6872113"/>
              <a:gd name="connsiteX3-399" fmla="*/ 4806794 w 7327904"/>
              <a:gd name="connsiteY3-400" fmla="*/ 35171 h 6872113"/>
              <a:gd name="connsiteX4-401" fmla="*/ 4806794 w 7327904"/>
              <a:gd name="connsiteY4-402" fmla="*/ 0 h 6872113"/>
              <a:gd name="connsiteX5-403" fmla="*/ 4135523 w 7327904"/>
              <a:gd name="connsiteY5-404" fmla="*/ 35803 h 6872113"/>
              <a:gd name="connsiteX6-405" fmla="*/ 7327904 w 7327904"/>
              <a:gd name="connsiteY6-406" fmla="*/ 5615559 h 6872113"/>
              <a:gd name="connsiteX7-407" fmla="*/ 6403939 w 7327904"/>
              <a:gd name="connsiteY7-408" fmla="*/ 6872113 h 6872113"/>
              <a:gd name="connsiteX8-409" fmla="*/ 0 w 7327904"/>
              <a:gd name="connsiteY8-410" fmla="*/ 6858000 h 6872113"/>
              <a:gd name="connsiteX9-411" fmla="*/ 0 w 7327904"/>
              <a:gd name="connsiteY9-412" fmla="*/ 35171 h 6872113"/>
              <a:gd name="connsiteX10-413" fmla="*/ 0 w 7327904"/>
              <a:gd name="connsiteY10-414" fmla="*/ 0 h 6872113"/>
              <a:gd name="connsiteX0-415" fmla="*/ 0 w 7327904"/>
              <a:gd name="connsiteY0-416" fmla="*/ 0 h 6872113"/>
              <a:gd name="connsiteX1-417" fmla="*/ 4800600 w 7327904"/>
              <a:gd name="connsiteY1-418" fmla="*/ 0 h 6872113"/>
              <a:gd name="connsiteX2-419" fmla="*/ 4800600 w 7327904"/>
              <a:gd name="connsiteY2-420" fmla="*/ 35171 h 6872113"/>
              <a:gd name="connsiteX3-421" fmla="*/ 4806794 w 7327904"/>
              <a:gd name="connsiteY3-422" fmla="*/ 35171 h 6872113"/>
              <a:gd name="connsiteX4-423" fmla="*/ 4135523 w 7327904"/>
              <a:gd name="connsiteY4-424" fmla="*/ 35803 h 6872113"/>
              <a:gd name="connsiteX5-425" fmla="*/ 7327904 w 7327904"/>
              <a:gd name="connsiteY5-426" fmla="*/ 5615559 h 6872113"/>
              <a:gd name="connsiteX6-427" fmla="*/ 6403939 w 7327904"/>
              <a:gd name="connsiteY6-428" fmla="*/ 6872113 h 6872113"/>
              <a:gd name="connsiteX7-429" fmla="*/ 0 w 7327904"/>
              <a:gd name="connsiteY7-430" fmla="*/ 6858000 h 6872113"/>
              <a:gd name="connsiteX8-431" fmla="*/ 0 w 7327904"/>
              <a:gd name="connsiteY8-432" fmla="*/ 35171 h 6872113"/>
              <a:gd name="connsiteX9-433" fmla="*/ 0 w 7327904"/>
              <a:gd name="connsiteY9-434" fmla="*/ 0 h 6872113"/>
              <a:gd name="connsiteX0-435" fmla="*/ 0 w 7327904"/>
              <a:gd name="connsiteY0-436" fmla="*/ 0 h 6872113"/>
              <a:gd name="connsiteX1-437" fmla="*/ 4800600 w 7327904"/>
              <a:gd name="connsiteY1-438" fmla="*/ 0 h 6872113"/>
              <a:gd name="connsiteX2-439" fmla="*/ 4800600 w 7327904"/>
              <a:gd name="connsiteY2-440" fmla="*/ 35171 h 6872113"/>
              <a:gd name="connsiteX3-441" fmla="*/ 4135523 w 7327904"/>
              <a:gd name="connsiteY3-442" fmla="*/ 35803 h 6872113"/>
              <a:gd name="connsiteX4-443" fmla="*/ 7327904 w 7327904"/>
              <a:gd name="connsiteY4-444" fmla="*/ 5615559 h 6872113"/>
              <a:gd name="connsiteX5-445" fmla="*/ 6403939 w 7327904"/>
              <a:gd name="connsiteY5-446" fmla="*/ 6872113 h 6872113"/>
              <a:gd name="connsiteX6-447" fmla="*/ 0 w 7327904"/>
              <a:gd name="connsiteY6-448" fmla="*/ 6858000 h 6872113"/>
              <a:gd name="connsiteX7-449" fmla="*/ 0 w 7327904"/>
              <a:gd name="connsiteY7-450" fmla="*/ 35171 h 6872113"/>
              <a:gd name="connsiteX8-451" fmla="*/ 0 w 7327904"/>
              <a:gd name="connsiteY8-452" fmla="*/ 0 h 6872113"/>
              <a:gd name="connsiteX0-453" fmla="*/ 0 w 7327904"/>
              <a:gd name="connsiteY0-454" fmla="*/ 0 h 6872113"/>
              <a:gd name="connsiteX1-455" fmla="*/ 4800600 w 7327904"/>
              <a:gd name="connsiteY1-456" fmla="*/ 0 h 6872113"/>
              <a:gd name="connsiteX2-457" fmla="*/ 4135523 w 7327904"/>
              <a:gd name="connsiteY2-458" fmla="*/ 35803 h 6872113"/>
              <a:gd name="connsiteX3-459" fmla="*/ 7327904 w 7327904"/>
              <a:gd name="connsiteY3-460" fmla="*/ 5615559 h 6872113"/>
              <a:gd name="connsiteX4-461" fmla="*/ 6403939 w 7327904"/>
              <a:gd name="connsiteY4-462" fmla="*/ 6872113 h 6872113"/>
              <a:gd name="connsiteX5-463" fmla="*/ 0 w 7327904"/>
              <a:gd name="connsiteY5-464" fmla="*/ 6858000 h 6872113"/>
              <a:gd name="connsiteX6-465" fmla="*/ 0 w 7327904"/>
              <a:gd name="connsiteY6-466" fmla="*/ 35171 h 6872113"/>
              <a:gd name="connsiteX7-467" fmla="*/ 0 w 7327904"/>
              <a:gd name="connsiteY7-468" fmla="*/ 0 h 6872113"/>
              <a:gd name="connsiteX0-469" fmla="*/ 0 w 7327904"/>
              <a:gd name="connsiteY0-470" fmla="*/ 0 h 6872113"/>
              <a:gd name="connsiteX1-471" fmla="*/ 4135523 w 7327904"/>
              <a:gd name="connsiteY1-472" fmla="*/ 35803 h 6872113"/>
              <a:gd name="connsiteX2-473" fmla="*/ 7327904 w 7327904"/>
              <a:gd name="connsiteY2-474" fmla="*/ 5615559 h 6872113"/>
              <a:gd name="connsiteX3-475" fmla="*/ 6403939 w 7327904"/>
              <a:gd name="connsiteY3-476" fmla="*/ 6872113 h 6872113"/>
              <a:gd name="connsiteX4-477" fmla="*/ 0 w 7327904"/>
              <a:gd name="connsiteY4-478" fmla="*/ 6858000 h 6872113"/>
              <a:gd name="connsiteX5-479" fmla="*/ 0 w 7327904"/>
              <a:gd name="connsiteY5-480" fmla="*/ 35171 h 6872113"/>
              <a:gd name="connsiteX6-481" fmla="*/ 0 w 7327904"/>
              <a:gd name="connsiteY6-482" fmla="*/ 0 h 6872113"/>
              <a:gd name="connsiteX0-483" fmla="*/ 0 w 7327904"/>
              <a:gd name="connsiteY0-484" fmla="*/ 0 h 6872113"/>
              <a:gd name="connsiteX1-485" fmla="*/ 3678323 w 7327904"/>
              <a:gd name="connsiteY1-486" fmla="*/ 634 h 6872113"/>
              <a:gd name="connsiteX2-487" fmla="*/ 7327904 w 7327904"/>
              <a:gd name="connsiteY2-488" fmla="*/ 5615559 h 6872113"/>
              <a:gd name="connsiteX3-489" fmla="*/ 6403939 w 7327904"/>
              <a:gd name="connsiteY3-490" fmla="*/ 6872113 h 6872113"/>
              <a:gd name="connsiteX4-491" fmla="*/ 0 w 7327904"/>
              <a:gd name="connsiteY4-492" fmla="*/ 6858000 h 6872113"/>
              <a:gd name="connsiteX5-493" fmla="*/ 0 w 7327904"/>
              <a:gd name="connsiteY5-494" fmla="*/ 35171 h 6872113"/>
              <a:gd name="connsiteX6-495" fmla="*/ 0 w 7327904"/>
              <a:gd name="connsiteY6-496" fmla="*/ 0 h 6872113"/>
              <a:gd name="connsiteX0-497" fmla="*/ 0 w 7380658"/>
              <a:gd name="connsiteY0-498" fmla="*/ 0 h 6872113"/>
              <a:gd name="connsiteX1-499" fmla="*/ 3678323 w 7380658"/>
              <a:gd name="connsiteY1-500" fmla="*/ 634 h 6872113"/>
              <a:gd name="connsiteX2-501" fmla="*/ 7380658 w 7380658"/>
              <a:gd name="connsiteY2-502" fmla="*/ 5597974 h 6872113"/>
              <a:gd name="connsiteX3-503" fmla="*/ 6403939 w 7380658"/>
              <a:gd name="connsiteY3-504" fmla="*/ 6872113 h 6872113"/>
              <a:gd name="connsiteX4-505" fmla="*/ 0 w 7380658"/>
              <a:gd name="connsiteY4-506" fmla="*/ 6858000 h 6872113"/>
              <a:gd name="connsiteX5-507" fmla="*/ 0 w 7380658"/>
              <a:gd name="connsiteY5-508" fmla="*/ 35171 h 6872113"/>
              <a:gd name="connsiteX6-509" fmla="*/ 0 w 7380658"/>
              <a:gd name="connsiteY6-510" fmla="*/ 0 h 6872113"/>
              <a:gd name="connsiteX0-511" fmla="*/ 0 w 7679597"/>
              <a:gd name="connsiteY0-512" fmla="*/ 0 h 6872113"/>
              <a:gd name="connsiteX1-513" fmla="*/ 3678323 w 7679597"/>
              <a:gd name="connsiteY1-514" fmla="*/ 634 h 6872113"/>
              <a:gd name="connsiteX2-515" fmla="*/ 7679597 w 7679597"/>
              <a:gd name="connsiteY2-516" fmla="*/ 5615559 h 6872113"/>
              <a:gd name="connsiteX3-517" fmla="*/ 6403939 w 7679597"/>
              <a:gd name="connsiteY3-518" fmla="*/ 6872113 h 6872113"/>
              <a:gd name="connsiteX4-519" fmla="*/ 0 w 7679597"/>
              <a:gd name="connsiteY4-520" fmla="*/ 6858000 h 6872113"/>
              <a:gd name="connsiteX5-521" fmla="*/ 0 w 7679597"/>
              <a:gd name="connsiteY5-522" fmla="*/ 35171 h 6872113"/>
              <a:gd name="connsiteX6-523" fmla="*/ 0 w 7679597"/>
              <a:gd name="connsiteY6-524" fmla="*/ 0 h 6872113"/>
              <a:gd name="connsiteX0-525" fmla="*/ 0 w 7679597"/>
              <a:gd name="connsiteY0-526" fmla="*/ 37466 h 6909579"/>
              <a:gd name="connsiteX1-527" fmla="*/ 3411623 w 7679597"/>
              <a:gd name="connsiteY1-528" fmla="*/ 0 h 6909579"/>
              <a:gd name="connsiteX2-529" fmla="*/ 7679597 w 7679597"/>
              <a:gd name="connsiteY2-530" fmla="*/ 5653025 h 6909579"/>
              <a:gd name="connsiteX3-531" fmla="*/ 6403939 w 7679597"/>
              <a:gd name="connsiteY3-532" fmla="*/ 6909579 h 6909579"/>
              <a:gd name="connsiteX4-533" fmla="*/ 0 w 7679597"/>
              <a:gd name="connsiteY4-534" fmla="*/ 6895466 h 6909579"/>
              <a:gd name="connsiteX5-535" fmla="*/ 0 w 7679597"/>
              <a:gd name="connsiteY5-536" fmla="*/ 72637 h 6909579"/>
              <a:gd name="connsiteX6-537" fmla="*/ 0 w 7679597"/>
              <a:gd name="connsiteY6-538" fmla="*/ 37466 h 6909579"/>
              <a:gd name="connsiteX0-539" fmla="*/ 0 w 7679597"/>
              <a:gd name="connsiteY0-540" fmla="*/ 37466 h 6909579"/>
              <a:gd name="connsiteX1-541" fmla="*/ 3112684 w 7679597"/>
              <a:gd name="connsiteY1-542" fmla="*/ 0 h 6909579"/>
              <a:gd name="connsiteX2-543" fmla="*/ 7679597 w 7679597"/>
              <a:gd name="connsiteY2-544" fmla="*/ 5653025 h 6909579"/>
              <a:gd name="connsiteX3-545" fmla="*/ 6403939 w 7679597"/>
              <a:gd name="connsiteY3-546" fmla="*/ 6909579 h 6909579"/>
              <a:gd name="connsiteX4-547" fmla="*/ 0 w 7679597"/>
              <a:gd name="connsiteY4-548" fmla="*/ 6895466 h 6909579"/>
              <a:gd name="connsiteX5-549" fmla="*/ 0 w 7679597"/>
              <a:gd name="connsiteY5-550" fmla="*/ 72637 h 6909579"/>
              <a:gd name="connsiteX6-551" fmla="*/ 0 w 7679597"/>
              <a:gd name="connsiteY6-552" fmla="*/ 37466 h 6909579"/>
              <a:gd name="connsiteX0-553" fmla="*/ 0 w 7679597"/>
              <a:gd name="connsiteY0-554" fmla="*/ 72635 h 6944748"/>
              <a:gd name="connsiteX1-555" fmla="*/ 2954423 w 7679597"/>
              <a:gd name="connsiteY1-556" fmla="*/ 0 h 6944748"/>
              <a:gd name="connsiteX2-557" fmla="*/ 7679597 w 7679597"/>
              <a:gd name="connsiteY2-558" fmla="*/ 5688194 h 6944748"/>
              <a:gd name="connsiteX3-559" fmla="*/ 6403939 w 7679597"/>
              <a:gd name="connsiteY3-560" fmla="*/ 6944748 h 6944748"/>
              <a:gd name="connsiteX4-561" fmla="*/ 0 w 7679597"/>
              <a:gd name="connsiteY4-562" fmla="*/ 6930635 h 6944748"/>
              <a:gd name="connsiteX5-563" fmla="*/ 0 w 7679597"/>
              <a:gd name="connsiteY5-564" fmla="*/ 107806 h 6944748"/>
              <a:gd name="connsiteX6-565" fmla="*/ 0 w 7679597"/>
              <a:gd name="connsiteY6-566" fmla="*/ 72635 h 6944748"/>
              <a:gd name="connsiteX0-567" fmla="*/ 0 w 7679597"/>
              <a:gd name="connsiteY0-568" fmla="*/ 37465 h 6909578"/>
              <a:gd name="connsiteX1-569" fmla="*/ 2796161 w 7679597"/>
              <a:gd name="connsiteY1-570" fmla="*/ 0 h 6909578"/>
              <a:gd name="connsiteX2-571" fmla="*/ 7679597 w 7679597"/>
              <a:gd name="connsiteY2-572" fmla="*/ 5653024 h 6909578"/>
              <a:gd name="connsiteX3-573" fmla="*/ 6403939 w 7679597"/>
              <a:gd name="connsiteY3-574" fmla="*/ 6909578 h 6909578"/>
              <a:gd name="connsiteX4-575" fmla="*/ 0 w 7679597"/>
              <a:gd name="connsiteY4-576" fmla="*/ 6895465 h 6909578"/>
              <a:gd name="connsiteX5-577" fmla="*/ 0 w 7679597"/>
              <a:gd name="connsiteY5-578" fmla="*/ 72636 h 6909578"/>
              <a:gd name="connsiteX6-579" fmla="*/ 0 w 7679597"/>
              <a:gd name="connsiteY6-580" fmla="*/ 37465 h 6909578"/>
              <a:gd name="connsiteX0-581" fmla="*/ 0 w 7679597"/>
              <a:gd name="connsiteY0-582" fmla="*/ 19881 h 6891994"/>
              <a:gd name="connsiteX1-583" fmla="*/ 2743407 w 7679597"/>
              <a:gd name="connsiteY1-584" fmla="*/ 0 h 6891994"/>
              <a:gd name="connsiteX2-585" fmla="*/ 7679597 w 7679597"/>
              <a:gd name="connsiteY2-586" fmla="*/ 5635440 h 6891994"/>
              <a:gd name="connsiteX3-587" fmla="*/ 6403939 w 7679597"/>
              <a:gd name="connsiteY3-588" fmla="*/ 6891994 h 6891994"/>
              <a:gd name="connsiteX4-589" fmla="*/ 0 w 7679597"/>
              <a:gd name="connsiteY4-590" fmla="*/ 6877881 h 6891994"/>
              <a:gd name="connsiteX5-591" fmla="*/ 0 w 7679597"/>
              <a:gd name="connsiteY5-592" fmla="*/ 55052 h 6891994"/>
              <a:gd name="connsiteX6-593" fmla="*/ 0 w 7679597"/>
              <a:gd name="connsiteY6-594" fmla="*/ 19881 h 6891994"/>
              <a:gd name="connsiteX0-595" fmla="*/ 0 w 7679597"/>
              <a:gd name="connsiteY0-596" fmla="*/ 2296 h 6874409"/>
              <a:gd name="connsiteX1-597" fmla="*/ 2743407 w 7679597"/>
              <a:gd name="connsiteY1-598" fmla="*/ 0 h 6874409"/>
              <a:gd name="connsiteX2-599" fmla="*/ 7679597 w 7679597"/>
              <a:gd name="connsiteY2-600" fmla="*/ 5617855 h 6874409"/>
              <a:gd name="connsiteX3-601" fmla="*/ 6403939 w 7679597"/>
              <a:gd name="connsiteY3-602" fmla="*/ 6874409 h 6874409"/>
              <a:gd name="connsiteX4-603" fmla="*/ 0 w 7679597"/>
              <a:gd name="connsiteY4-604" fmla="*/ 6860296 h 6874409"/>
              <a:gd name="connsiteX5-605" fmla="*/ 0 w 7679597"/>
              <a:gd name="connsiteY5-606" fmla="*/ 37467 h 6874409"/>
              <a:gd name="connsiteX6-607" fmla="*/ 0 w 7679597"/>
              <a:gd name="connsiteY6-608" fmla="*/ 2296 h 6874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679597" h="6874409">
                <a:moveTo>
                  <a:pt x="0" y="2296"/>
                </a:moveTo>
                <a:lnTo>
                  <a:pt x="2743407" y="0"/>
                </a:lnTo>
                <a:lnTo>
                  <a:pt x="7679597" y="5617855"/>
                </a:lnTo>
                <a:lnTo>
                  <a:pt x="6403939" y="6874409"/>
                </a:lnTo>
                <a:lnTo>
                  <a:pt x="0" y="6860296"/>
                </a:lnTo>
                <a:lnTo>
                  <a:pt x="0" y="37467"/>
                </a:lnTo>
                <a:lnTo>
                  <a:pt x="0" y="2296"/>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7" name="组合 6"/>
          <p:cNvGrpSpPr/>
          <p:nvPr userDrawn="1"/>
        </p:nvGrpSpPr>
        <p:grpSpPr>
          <a:xfrm>
            <a:off x="-367062" y="-2410"/>
            <a:ext cx="1892764" cy="1133603"/>
            <a:chOff x="-474434" y="2"/>
            <a:chExt cx="2438771" cy="1460614"/>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8315" t="74160" r="15385" b="19087"/>
            <a:stretch>
              <a:fillRect/>
            </a:stretch>
          </p:blipFill>
          <p:spPr>
            <a:xfrm rot="18900000">
              <a:off x="-474434" y="636472"/>
              <a:ext cx="2438771" cy="208307"/>
            </a:xfrm>
            <a:prstGeom prst="rect">
              <a:avLst/>
            </a:prstGeom>
          </p:spPr>
        </p:pic>
        <p:sp>
          <p:nvSpPr>
            <p:cNvPr id="9" name="等腰三角形 8"/>
            <p:cNvSpPr/>
            <p:nvPr/>
          </p:nvSpPr>
          <p:spPr>
            <a:xfrm rot="5400000">
              <a:off x="-546" y="547"/>
              <a:ext cx="1460614" cy="1459523"/>
            </a:xfrm>
            <a:prstGeom prst="triangle">
              <a:avLst>
                <a:gd name="adj" fmla="val 0"/>
              </a:avLst>
            </a:prstGeom>
            <a:solidFill>
              <a:srgbClr val="AB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30109481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0"/>
            <a:ext cx="9144000" cy="5143500"/>
          </a:xfrm>
          <a:prstGeom prst="rect">
            <a:avLst/>
          </a:prstGeom>
          <a:pattFill prst="horzBrick">
            <a:fgClr>
              <a:srgbClr val="C00000"/>
            </a:fgClr>
            <a:bgClr>
              <a:schemeClr val="tx1">
                <a:lumMod val="95000"/>
                <a:lumOff val="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矩形 5"/>
          <p:cNvSpPr/>
          <p:nvPr userDrawn="1"/>
        </p:nvSpPr>
        <p:spPr>
          <a:xfrm>
            <a:off x="0" y="0"/>
            <a:ext cx="9144000" cy="5143500"/>
          </a:xfrm>
          <a:prstGeom prst="rect">
            <a:avLst/>
          </a:prstGeom>
          <a:gradFill flip="none" rotWithShape="1">
            <a:gsLst>
              <a:gs pos="0">
                <a:srgbClr val="C00000">
                  <a:alpha val="80000"/>
                </a:srgbClr>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100334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ea typeface="等线" panose="02010600030101010101" pitchFamily="2" charset="-122"/>
              </a:defRPr>
            </a:lvl1pPr>
          </a:lstStyle>
          <a:p>
            <a:fld id="{29CE6A07-4F98-D547-AA17-EF3C2916AAD7}" type="datetimeFigureOut">
              <a:rPr kumimoji="1" lang="zh-CN" altLang="en-US" smtClean="0"/>
              <a:pPr/>
              <a:t>2019/3/28</a:t>
            </a:fld>
            <a:endParaRPr kumimoji="1"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ea typeface="等线" panose="02010600030101010101" pitchFamily="2" charset="-122"/>
              </a:defRPr>
            </a:lvl1pPr>
          </a:lstStyle>
          <a:p>
            <a:endParaRPr kumimoji="1" lang="zh-CN" altLang="en-US" dirty="0"/>
          </a:p>
        </p:txBody>
      </p:sp>
      <p:sp>
        <p:nvSpPr>
          <p:cNvPr id="6" name="幻灯片编号占位符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ea typeface="等线" panose="02010600030101010101" pitchFamily="2" charset="-122"/>
              </a:defRPr>
            </a:lvl1pPr>
          </a:lstStyle>
          <a:p>
            <a:fld id="{5E28D58D-6C1A-A34E-9353-28E3AC007A96}" type="slidenum">
              <a:rPr kumimoji="1" lang="zh-CN" altLang="en-US" smtClean="0"/>
              <a:pPr/>
              <a:t>‹#›</a:t>
            </a:fld>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xStyles>
    <p:titleStyle>
      <a:lvl1pPr algn="ctr" defTabSz="456565" rtl="0" eaLnBrk="1" latinLnBrk="0" hangingPunct="1">
        <a:spcBef>
          <a:spcPct val="0"/>
        </a:spcBef>
        <a:buNone/>
        <a:defRPr sz="4400" kern="1200">
          <a:solidFill>
            <a:schemeClr val="tx1"/>
          </a:solidFill>
          <a:latin typeface="+mj-lt"/>
          <a:ea typeface="等线" panose="02010600030101010101" pitchFamily="2" charset="-122"/>
          <a:cs typeface="+mj-cs"/>
        </a:defRPr>
      </a:lvl1pPr>
    </p:titleStyle>
    <p:bodyStyle>
      <a:lvl1pPr marL="342900" indent="-342900" algn="l" defTabSz="456565" rtl="0" eaLnBrk="1" latinLnBrk="0" hangingPunct="1">
        <a:spcBef>
          <a:spcPct val="20000"/>
        </a:spcBef>
        <a:buFont typeface="Arial" panose="020B0604020202020204"/>
        <a:buChar char="•"/>
        <a:defRPr sz="3200" kern="1200">
          <a:solidFill>
            <a:schemeClr val="tx1"/>
          </a:solidFill>
          <a:latin typeface="+mn-lt"/>
          <a:ea typeface="等线" panose="02010600030101010101" pitchFamily="2" charset="-122"/>
          <a:cs typeface="+mn-cs"/>
        </a:defRPr>
      </a:lvl1pPr>
      <a:lvl2pPr marL="742950" indent="-285750" algn="l" defTabSz="456565" rtl="0" eaLnBrk="1" latinLnBrk="0" hangingPunct="1">
        <a:spcBef>
          <a:spcPct val="20000"/>
        </a:spcBef>
        <a:buFont typeface="Arial" panose="020B0604020202020204"/>
        <a:buChar char="–"/>
        <a:defRPr sz="2800" kern="1200">
          <a:solidFill>
            <a:schemeClr val="tx1"/>
          </a:solidFill>
          <a:latin typeface="+mn-lt"/>
          <a:ea typeface="等线" panose="02010600030101010101" pitchFamily="2" charset="-122"/>
          <a:cs typeface="+mn-cs"/>
        </a:defRPr>
      </a:lvl2pPr>
      <a:lvl3pPr marL="1143000" indent="-228600" algn="l" defTabSz="456565" rtl="0" eaLnBrk="1" latinLnBrk="0" hangingPunct="1">
        <a:spcBef>
          <a:spcPct val="20000"/>
        </a:spcBef>
        <a:buFont typeface="Arial" panose="020B0604020202020204"/>
        <a:buChar char="•"/>
        <a:defRPr sz="2400" kern="1200">
          <a:solidFill>
            <a:schemeClr val="tx1"/>
          </a:solidFill>
          <a:latin typeface="+mn-lt"/>
          <a:ea typeface="等线" panose="02010600030101010101" pitchFamily="2" charset="-122"/>
          <a:cs typeface="+mn-cs"/>
        </a:defRPr>
      </a:lvl3pPr>
      <a:lvl4pPr marL="1600200" indent="-228600" algn="l" defTabSz="456565" rtl="0" eaLnBrk="1" latinLnBrk="0" hangingPunct="1">
        <a:spcBef>
          <a:spcPct val="20000"/>
        </a:spcBef>
        <a:buFont typeface="Arial" panose="020B0604020202020204"/>
        <a:buChar char="–"/>
        <a:defRPr sz="2000" kern="1200">
          <a:solidFill>
            <a:schemeClr val="tx1"/>
          </a:solidFill>
          <a:latin typeface="+mn-lt"/>
          <a:ea typeface="等线" panose="02010600030101010101" pitchFamily="2" charset="-122"/>
          <a:cs typeface="+mn-cs"/>
        </a:defRPr>
      </a:lvl4pPr>
      <a:lvl5pPr marL="2057400" indent="-228600" algn="l" defTabSz="456565" rtl="0" eaLnBrk="1" latinLnBrk="0" hangingPunct="1">
        <a:spcBef>
          <a:spcPct val="20000"/>
        </a:spcBef>
        <a:buFont typeface="Arial" panose="020B0604020202020204"/>
        <a:buChar char="»"/>
        <a:defRPr sz="2000" kern="1200">
          <a:solidFill>
            <a:schemeClr val="tx1"/>
          </a:solidFill>
          <a:latin typeface="+mn-lt"/>
          <a:ea typeface="等线" panose="02010600030101010101" pitchFamily="2" charset="-122"/>
          <a:cs typeface="+mn-cs"/>
        </a:defRPr>
      </a:lvl5pPr>
      <a:lvl6pPr marL="251460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6565" rtl="0" eaLnBrk="1" latinLnBrk="0" hangingPunct="1">
        <a:defRPr sz="1800" kern="1200">
          <a:solidFill>
            <a:schemeClr val="tx1"/>
          </a:solidFill>
          <a:latin typeface="+mn-lt"/>
          <a:ea typeface="+mn-ea"/>
          <a:cs typeface="+mn-cs"/>
        </a:defRPr>
      </a:lvl1pPr>
      <a:lvl2pPr marL="457200" algn="l" defTabSz="456565" rtl="0" eaLnBrk="1" latinLnBrk="0" hangingPunct="1">
        <a:defRPr sz="1800" kern="1200">
          <a:solidFill>
            <a:schemeClr val="tx1"/>
          </a:solidFill>
          <a:latin typeface="+mn-lt"/>
          <a:ea typeface="+mn-ea"/>
          <a:cs typeface="+mn-cs"/>
        </a:defRPr>
      </a:lvl2pPr>
      <a:lvl3pPr marL="914400" algn="l" defTabSz="456565" rtl="0" eaLnBrk="1" latinLnBrk="0" hangingPunct="1">
        <a:defRPr sz="1800" kern="1200">
          <a:solidFill>
            <a:schemeClr val="tx1"/>
          </a:solidFill>
          <a:latin typeface="+mn-lt"/>
          <a:ea typeface="+mn-ea"/>
          <a:cs typeface="+mn-cs"/>
        </a:defRPr>
      </a:lvl3pPr>
      <a:lvl4pPr marL="1371600" algn="l" defTabSz="456565" rtl="0" eaLnBrk="1" latinLnBrk="0" hangingPunct="1">
        <a:defRPr sz="1800" kern="1200">
          <a:solidFill>
            <a:schemeClr val="tx1"/>
          </a:solidFill>
          <a:latin typeface="+mn-lt"/>
          <a:ea typeface="+mn-ea"/>
          <a:cs typeface="+mn-cs"/>
        </a:defRPr>
      </a:lvl4pPr>
      <a:lvl5pPr marL="1828800" algn="l" defTabSz="456565" rtl="0" eaLnBrk="1" latinLnBrk="0" hangingPunct="1">
        <a:defRPr sz="1800" kern="1200">
          <a:solidFill>
            <a:schemeClr val="tx1"/>
          </a:solidFill>
          <a:latin typeface="+mn-lt"/>
          <a:ea typeface="+mn-ea"/>
          <a:cs typeface="+mn-cs"/>
        </a:defRPr>
      </a:lvl5pPr>
      <a:lvl6pPr marL="2286000" algn="l" defTabSz="456565" rtl="0" eaLnBrk="1" latinLnBrk="0" hangingPunct="1">
        <a:defRPr sz="1800" kern="1200">
          <a:solidFill>
            <a:schemeClr val="tx1"/>
          </a:solidFill>
          <a:latin typeface="+mn-lt"/>
          <a:ea typeface="+mn-ea"/>
          <a:cs typeface="+mn-cs"/>
        </a:defRPr>
      </a:lvl6pPr>
      <a:lvl7pPr marL="2743200" algn="l" defTabSz="456565" rtl="0" eaLnBrk="1" latinLnBrk="0" hangingPunct="1">
        <a:defRPr sz="1800" kern="1200">
          <a:solidFill>
            <a:schemeClr val="tx1"/>
          </a:solidFill>
          <a:latin typeface="+mn-lt"/>
          <a:ea typeface="+mn-ea"/>
          <a:cs typeface="+mn-cs"/>
        </a:defRPr>
      </a:lvl7pPr>
      <a:lvl8pPr marL="3200400" algn="l" defTabSz="456565" rtl="0" eaLnBrk="1" latinLnBrk="0" hangingPunct="1">
        <a:defRPr sz="1800" kern="1200">
          <a:solidFill>
            <a:schemeClr val="tx1"/>
          </a:solidFill>
          <a:latin typeface="+mn-lt"/>
          <a:ea typeface="+mn-ea"/>
          <a:cs typeface="+mn-cs"/>
        </a:defRPr>
      </a:lvl8pPr>
      <a:lvl9pPr marL="3657600" algn="l" defTabSz="4565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1029F88-A678-40A6-B5E0-7195A5BB5E3B}"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E1126763-EA12-4E2E-A2A0-D4ADF29FB39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252428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0112"/>
            </a:gs>
            <a:gs pos="42231">
              <a:srgbClr val="010222"/>
            </a:gs>
            <a:gs pos="20000">
              <a:srgbClr val="01011C"/>
            </a:gs>
            <a:gs pos="63000">
              <a:srgbClr val="0C0031"/>
            </a:gs>
            <a:gs pos="94495">
              <a:srgbClr val="02021D"/>
            </a:gs>
            <a:gs pos="79000">
              <a:srgbClr val="09002B"/>
            </a:gs>
          </a:gsLst>
          <a:lin ang="189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39509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0112"/>
            </a:gs>
            <a:gs pos="42231">
              <a:srgbClr val="010222"/>
            </a:gs>
            <a:gs pos="20000">
              <a:srgbClr val="01011C"/>
            </a:gs>
            <a:gs pos="63000">
              <a:srgbClr val="0C0031"/>
            </a:gs>
            <a:gs pos="94495">
              <a:srgbClr val="02021D"/>
            </a:gs>
            <a:gs pos="79000">
              <a:srgbClr val="09002B"/>
            </a:gs>
          </a:gsLst>
          <a:lin ang="189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1412613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0112"/>
            </a:gs>
            <a:gs pos="42231">
              <a:srgbClr val="010222"/>
            </a:gs>
            <a:gs pos="20000">
              <a:srgbClr val="01011C"/>
            </a:gs>
            <a:gs pos="63000">
              <a:srgbClr val="0C0031"/>
            </a:gs>
            <a:gs pos="94495">
              <a:srgbClr val="02021D"/>
            </a:gs>
            <a:gs pos="79000">
              <a:srgbClr val="09002B"/>
            </a:gs>
          </a:gsLst>
          <a:lin ang="189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272503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0112"/>
            </a:gs>
            <a:gs pos="42231">
              <a:srgbClr val="010222"/>
            </a:gs>
            <a:gs pos="20000">
              <a:srgbClr val="01011C"/>
            </a:gs>
            <a:gs pos="63000">
              <a:srgbClr val="0C0031"/>
            </a:gs>
            <a:gs pos="94495">
              <a:srgbClr val="02021D"/>
            </a:gs>
            <a:gs pos="79000">
              <a:srgbClr val="09002B"/>
            </a:gs>
          </a:gsLst>
          <a:lin ang="189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383786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0112"/>
            </a:gs>
            <a:gs pos="42231">
              <a:srgbClr val="010222"/>
            </a:gs>
            <a:gs pos="20000">
              <a:srgbClr val="01011C"/>
            </a:gs>
            <a:gs pos="63000">
              <a:srgbClr val="0C0031"/>
            </a:gs>
            <a:gs pos="94495">
              <a:srgbClr val="02021D"/>
            </a:gs>
            <a:gs pos="79000">
              <a:srgbClr val="09002B"/>
            </a:gs>
          </a:gsLst>
          <a:lin ang="189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879016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0112"/>
            </a:gs>
            <a:gs pos="42231">
              <a:srgbClr val="010222"/>
            </a:gs>
            <a:gs pos="20000">
              <a:srgbClr val="01011C"/>
            </a:gs>
            <a:gs pos="63000">
              <a:srgbClr val="0C0031"/>
            </a:gs>
            <a:gs pos="94495">
              <a:srgbClr val="02021D"/>
            </a:gs>
            <a:gs pos="79000">
              <a:srgbClr val="09002B"/>
            </a:gs>
          </a:gsLst>
          <a:lin ang="189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22432630-6C48-4D62-8FEE-D864091969CF}" type="datetimeFigureOut">
              <a:rPr lang="zh-CN" altLang="en-US" smtClean="0">
                <a:solidFill>
                  <a:prstClr val="black">
                    <a:tint val="75000"/>
                  </a:prstClr>
                </a:solidFill>
              </a:rPr>
              <a:pPr defTabSz="685800">
                <a:defRPr/>
              </a:pPr>
              <a:t>2019/3/28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685DC433-16C0-4C35-AE7A-10BF6FE1A3DE}"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254810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AA95ECA0-26FF-4000-BD7D-1DF632493A98}" type="datetimeFigureOut">
              <a:rPr lang="zh-CN" altLang="en-US" smtClean="0">
                <a:solidFill>
                  <a:prstClr val="black">
                    <a:tint val="75000"/>
                  </a:prstClr>
                </a:solidFill>
              </a:rPr>
              <a:pPr defTabSz="685800"/>
              <a:t>2019/3/28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4A0D96F-8B10-4A61-898F-FF30F45D0B57}"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362672601"/>
      </p:ext>
    </p:extLst>
  </p:cSld>
  <p:clrMap bg1="lt1" tx1="dk1" bg2="lt2" tx2="dk2" accent1="accent1" accent2="accent2" accent3="accent3" accent4="accent4" accent5="accent5" accent6="accent6" hlink="hlink" folHlink="folHlink"/>
  <p:sldLayoutIdLst>
    <p:sldLayoutId id="2147483751" r:id="rId1"/>
    <p:sldLayoutId id="2147483752" r:id="rId2"/>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7"/>
            <a:ext cx="9144000" cy="5146766"/>
          </a:xfrm>
          <a:prstGeom prst="rect">
            <a:avLst/>
          </a:prstGeom>
        </p:spPr>
      </p:pic>
      <p:grpSp>
        <p:nvGrpSpPr>
          <p:cNvPr id="8" name="组合 7"/>
          <p:cNvGrpSpPr/>
          <p:nvPr/>
        </p:nvGrpSpPr>
        <p:grpSpPr>
          <a:xfrm>
            <a:off x="707283" y="2359491"/>
            <a:ext cx="7960063" cy="1462914"/>
            <a:chOff x="2242070" y="3165893"/>
            <a:chExt cx="8292064" cy="1523718"/>
          </a:xfrm>
        </p:grpSpPr>
        <p:sp>
          <p:nvSpPr>
            <p:cNvPr id="5" name="TextBox 6"/>
            <p:cNvSpPr txBox="1"/>
            <p:nvPr/>
          </p:nvSpPr>
          <p:spPr>
            <a:xfrm>
              <a:off x="4430712" y="4429283"/>
              <a:ext cx="3579295" cy="260328"/>
            </a:xfrm>
            <a:prstGeom prst="rect">
              <a:avLst/>
            </a:prstGeom>
            <a:noFill/>
          </p:spPr>
          <p:txBody>
            <a:bodyPr wrap="square" rtlCol="0">
              <a:spAutoFit/>
            </a:bodyPr>
            <a:lstStyle/>
            <a:p>
              <a:pPr algn="ctr" defTabSz="685800">
                <a:lnSpc>
                  <a:spcPct val="130000"/>
                </a:lnSpc>
              </a:pPr>
              <a:r>
                <a:rPr lang="en-US" altLang="zh-CN" sz="788" b="1" dirty="0">
                  <a:solidFill>
                    <a:prstClr val="white"/>
                  </a:solidFill>
                  <a:latin typeface="等线" panose="020F0502020204030204"/>
                  <a:ea typeface="等线" panose="02010600030101010101" pitchFamily="2" charset="-122"/>
                  <a:cs typeface="+mn-ea"/>
                  <a:sym typeface="+mn-ea"/>
                </a:rPr>
                <a:t>北京北大英华科技有限公司</a:t>
              </a:r>
              <a:endParaRPr lang="zh-CN" altLang="en-US" sz="788" dirty="0">
                <a:solidFill>
                  <a:prstClr val="white"/>
                </a:solidFill>
                <a:latin typeface="等线" panose="020F0502020204030204"/>
                <a:ea typeface="等线" panose="02010600030101010101" pitchFamily="2" charset="-122"/>
                <a:cs typeface="+mn-ea"/>
                <a:sym typeface="+mn-lt"/>
              </a:endParaRPr>
            </a:p>
          </p:txBody>
        </p:sp>
        <p:sp>
          <p:nvSpPr>
            <p:cNvPr id="7" name="矩形 259"/>
            <p:cNvSpPr>
              <a:spLocks noChangeArrowheads="1"/>
            </p:cNvSpPr>
            <p:nvPr/>
          </p:nvSpPr>
          <p:spPr bwMode="auto">
            <a:xfrm>
              <a:off x="2242070" y="3165893"/>
              <a:ext cx="8292064" cy="88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685800">
                <a:buNone/>
              </a:pPr>
              <a:r>
                <a:rPr lang="zh-CN" altLang="en-US" sz="4950" cap="all" spc="450" dirty="0">
                  <a:solidFill>
                    <a:prstClr val="white"/>
                  </a:solidFill>
                  <a:latin typeface="等线" panose="02010600030101010101" pitchFamily="2" charset="-122"/>
                  <a:ea typeface="等线" panose="02010600030101010101" pitchFamily="2" charset="-122"/>
                  <a:cs typeface="+mn-ea"/>
                  <a:sym typeface="+mn-lt"/>
                </a:rPr>
                <a:t>北大法宝</a:t>
              </a:r>
              <a:r>
                <a:rPr lang="zh-CN" altLang="en-US" sz="4950" cap="all" spc="450" dirty="0" smtClean="0">
                  <a:solidFill>
                    <a:prstClr val="white"/>
                  </a:solidFill>
                  <a:latin typeface="等线" panose="02010600030101010101" pitchFamily="2" charset="-122"/>
                  <a:ea typeface="等线" panose="02010600030101010101" pitchFamily="2" charset="-122"/>
                  <a:cs typeface="+mn-ea"/>
                  <a:sym typeface="+mn-lt"/>
                </a:rPr>
                <a:t>数据库培训课堂</a:t>
              </a:r>
              <a:endParaRPr lang="zh-CN" altLang="en-US" sz="4950" cap="all" spc="450" dirty="0">
                <a:solidFill>
                  <a:prstClr val="white"/>
                </a:solidFill>
                <a:latin typeface="等线" panose="02010600030101010101" pitchFamily="2" charset="-122"/>
                <a:ea typeface="等线" panose="02010600030101010101" pitchFamily="2" charset="-122"/>
                <a:cs typeface="+mn-ea"/>
                <a:sym typeface="+mn-lt"/>
              </a:endParaRPr>
            </a:p>
          </p:txBody>
        </p:sp>
      </p:grpSp>
      <p:sp>
        <p:nvSpPr>
          <p:cNvPr id="9" name="矩形 259"/>
          <p:cNvSpPr>
            <a:spLocks noChangeArrowheads="1"/>
          </p:cNvSpPr>
          <p:nvPr/>
        </p:nvSpPr>
        <p:spPr bwMode="auto">
          <a:xfrm>
            <a:off x="956548" y="1287211"/>
            <a:ext cx="710818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685800">
              <a:buNone/>
            </a:pPr>
            <a:r>
              <a:rPr lang="en-US" altLang="zh-CN" sz="4950" cap="all" spc="450" dirty="0" smtClean="0">
                <a:solidFill>
                  <a:prstClr val="white"/>
                </a:solidFill>
                <a:latin typeface="等线" panose="02010600030101010101" pitchFamily="2" charset="-122"/>
                <a:ea typeface="等线" panose="02010600030101010101" pitchFamily="2" charset="-122"/>
                <a:cs typeface="+mn-ea"/>
                <a:sym typeface="+mn-lt"/>
              </a:rPr>
              <a:t>2019</a:t>
            </a:r>
            <a:endParaRPr lang="en-US" altLang="zh-CN" sz="4950" cap="all" spc="450" dirty="0">
              <a:solidFill>
                <a:prstClr val="white"/>
              </a:solidFill>
              <a:latin typeface="等线" panose="02010600030101010101" pitchFamily="2" charset="-122"/>
              <a:ea typeface="等线" panose="02010600030101010101" pitchFamily="2" charset="-122"/>
              <a:cs typeface="+mn-ea"/>
              <a:sym typeface="+mn-lt"/>
            </a:endParaRPr>
          </a:p>
        </p:txBody>
      </p:sp>
      <p:pic>
        <p:nvPicPr>
          <p:cNvPr id="2" name="图片 1" descr="白"/>
          <p:cNvPicPr>
            <a:picLocks noChangeAspect="1"/>
          </p:cNvPicPr>
          <p:nvPr/>
        </p:nvPicPr>
        <p:blipFill>
          <a:blip r:embed="rId4"/>
          <a:stretch>
            <a:fillRect/>
          </a:stretch>
        </p:blipFill>
        <p:spPr>
          <a:xfrm>
            <a:off x="385763" y="318612"/>
            <a:ext cx="1141571" cy="238601"/>
          </a:xfrm>
          <a:prstGeom prst="rect">
            <a:avLst/>
          </a:prstGeom>
        </p:spPr>
      </p:pic>
    </p:spTree>
    <p:extLst>
      <p:ext uri="{BB962C8B-B14F-4D97-AF65-F5344CB8AC3E}">
        <p14:creationId xmlns:p14="http://schemas.microsoft.com/office/powerpoint/2010/main" val="306925320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47732" y="657834"/>
            <a:ext cx="7080117" cy="895181"/>
          </a:xfrm>
          <a:prstGeom prst="rect">
            <a:avLst/>
          </a:prstGeom>
          <a:noFill/>
        </p:spPr>
        <p:txBody>
          <a:bodyPr wrap="square" rtlCol="0">
            <a:spAutoFit/>
          </a:bodyPr>
          <a:lstStyle/>
          <a:p>
            <a:pPr defTabSz="685800">
              <a:lnSpc>
                <a:spcPct val="150000"/>
              </a:lnSpc>
              <a:defRPr/>
            </a:pPr>
            <a:r>
              <a:rPr lang="zh-CN" altLang="en-US" sz="1200" dirty="0">
                <a:solidFill>
                  <a:prstClr val="white"/>
                </a:solidFill>
                <a:latin typeface="等线"/>
                <a:ea typeface="等线"/>
                <a:cs typeface="+mn-lt"/>
              </a:rPr>
              <a:t>内容：收录自</a:t>
            </a:r>
            <a:r>
              <a:rPr lang="en-US" altLang="zh-CN" sz="1200" dirty="0">
                <a:solidFill>
                  <a:prstClr val="white"/>
                </a:solidFill>
                <a:latin typeface="等线"/>
                <a:ea typeface="等线"/>
                <a:cs typeface="+mn-lt"/>
              </a:rPr>
              <a:t>1949</a:t>
            </a:r>
            <a:r>
              <a:rPr lang="zh-CN" altLang="en-US" sz="1200" dirty="0">
                <a:solidFill>
                  <a:prstClr val="white"/>
                </a:solidFill>
                <a:latin typeface="等线"/>
                <a:ea typeface="等线"/>
                <a:cs typeface="+mn-lt"/>
              </a:rPr>
              <a:t>年起至今的全部法律法规</a:t>
            </a:r>
            <a:endParaRPr lang="en-US" altLang="zh-CN" sz="1200" dirty="0">
              <a:solidFill>
                <a:prstClr val="white"/>
              </a:solidFill>
              <a:latin typeface="等线"/>
              <a:ea typeface="等线"/>
              <a:cs typeface="+mn-lt"/>
            </a:endParaRPr>
          </a:p>
          <a:p>
            <a:pPr defTabSz="685800">
              <a:lnSpc>
                <a:spcPct val="150000"/>
              </a:lnSpc>
              <a:defRPr/>
            </a:pPr>
            <a:r>
              <a:rPr lang="zh-CN" altLang="en-US" sz="1200" dirty="0">
                <a:solidFill>
                  <a:prstClr val="white"/>
                </a:solidFill>
                <a:latin typeface="等线"/>
                <a:ea typeface="等线"/>
                <a:cs typeface="+mn-lt"/>
              </a:rPr>
              <a:t>检索方式：标题、全文、发文字号、高级、智能检索</a:t>
            </a:r>
            <a:endParaRPr lang="en-US" altLang="zh-CN" sz="1200" dirty="0">
              <a:solidFill>
                <a:prstClr val="white"/>
              </a:solidFill>
              <a:latin typeface="等线"/>
              <a:ea typeface="等线"/>
              <a:cs typeface="+mn-lt"/>
            </a:endParaRPr>
          </a:p>
          <a:p>
            <a:pPr defTabSz="685800">
              <a:lnSpc>
                <a:spcPct val="150000"/>
              </a:lnSpc>
              <a:defRPr/>
            </a:pPr>
            <a:r>
              <a:rPr lang="zh-CN" altLang="en-US" sz="1200" dirty="0">
                <a:solidFill>
                  <a:prstClr val="white"/>
                </a:solidFill>
                <a:latin typeface="等线"/>
                <a:ea typeface="等线"/>
                <a:cs typeface="+mn-lt"/>
              </a:rPr>
              <a:t>功能：独特的摘要显示、左侧目录聚类分组以及历史沿革等功能。</a:t>
            </a:r>
          </a:p>
        </p:txBody>
      </p:sp>
      <p:pic>
        <p:nvPicPr>
          <p:cNvPr id="6" name="图片 5"/>
          <p:cNvPicPr>
            <a:picLocks noChangeAspect="1"/>
          </p:cNvPicPr>
          <p:nvPr/>
        </p:nvPicPr>
        <p:blipFill>
          <a:blip r:embed="rId2"/>
          <a:stretch>
            <a:fillRect/>
          </a:stretch>
        </p:blipFill>
        <p:spPr>
          <a:xfrm>
            <a:off x="1240277" y="1553015"/>
            <a:ext cx="6420458" cy="3538319"/>
          </a:xfrm>
          <a:prstGeom prst="rect">
            <a:avLst/>
          </a:prstGeom>
        </p:spPr>
      </p:pic>
      <p:grpSp>
        <p:nvGrpSpPr>
          <p:cNvPr id="7" name="组合 6"/>
          <p:cNvGrpSpPr/>
          <p:nvPr/>
        </p:nvGrpSpPr>
        <p:grpSpPr>
          <a:xfrm>
            <a:off x="450539" y="271463"/>
            <a:ext cx="4554379" cy="369213"/>
            <a:chOff x="600718" y="361950"/>
            <a:chExt cx="6072505" cy="492285"/>
          </a:xfrm>
        </p:grpSpPr>
        <p:sp>
          <p:nvSpPr>
            <p:cNvPr id="8" name="椭圆 7"/>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9" name="文本框 8"/>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4131337925"/>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0539" y="271463"/>
            <a:ext cx="4328174" cy="369213"/>
            <a:chOff x="600718" y="361950"/>
            <a:chExt cx="5770899" cy="492285"/>
          </a:xfrm>
        </p:grpSpPr>
        <p:sp>
          <p:nvSpPr>
            <p:cNvPr id="4" name="椭圆 3"/>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5" name="文本框 8"/>
            <p:cNvSpPr txBox="1"/>
            <p:nvPr/>
          </p:nvSpPr>
          <p:spPr>
            <a:xfrm>
              <a:off x="1130307" y="443865"/>
              <a:ext cx="5241310"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 www.pkulaw.com</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
        <p:nvSpPr>
          <p:cNvPr id="14" name="Rectangle 43"/>
          <p:cNvSpPr/>
          <p:nvPr/>
        </p:nvSpPr>
        <p:spPr bwMode="auto">
          <a:xfrm>
            <a:off x="996317" y="692269"/>
            <a:ext cx="5388580" cy="27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685800" fontAlgn="base">
              <a:lnSpc>
                <a:spcPct val="150000"/>
              </a:lnSpc>
              <a:spcBef>
                <a:spcPct val="0"/>
              </a:spcBef>
              <a:spcAft>
                <a:spcPct val="0"/>
              </a:spcAft>
              <a:defRPr/>
            </a:pPr>
            <a:r>
              <a:rPr lang="zh-CN" altLang="en-US" sz="1200" dirty="0">
                <a:solidFill>
                  <a:schemeClr val="bg1"/>
                </a:solidFill>
                <a:latin typeface="等线" panose="02010600030101010101" pitchFamily="2" charset="-122"/>
                <a:ea typeface="等线" panose="02010600030101010101" pitchFamily="2" charset="-122"/>
                <a:cs typeface="+mn-ea"/>
                <a:sym typeface="+mn-lt"/>
              </a:rPr>
              <a:t>全库检索</a:t>
            </a:r>
            <a:r>
              <a:rPr lang="zh-CN" altLang="en-US" sz="1200" dirty="0">
                <a:solidFill>
                  <a:prstClr val="white"/>
                </a:solidFill>
                <a:latin typeface="等线" panose="02010600030101010101" pitchFamily="2" charset="-122"/>
                <a:ea typeface="等线" panose="02010600030101010101" pitchFamily="2" charset="-122"/>
                <a:cs typeface="+mn-ea"/>
                <a:sym typeface="+mn-lt"/>
              </a:rPr>
              <a:t>：一次关键词输入，可获所有子库对应的数据，点击子库名支持跳</a:t>
            </a:r>
            <a:r>
              <a:rPr lang="zh-CN" altLang="en-US" sz="1200" dirty="0" smtClean="0">
                <a:solidFill>
                  <a:prstClr val="white"/>
                </a:solidFill>
                <a:latin typeface="等线" panose="02010600030101010101" pitchFamily="2" charset="-122"/>
                <a:ea typeface="等线" panose="02010600030101010101" pitchFamily="2" charset="-122"/>
                <a:cs typeface="+mn-ea"/>
                <a:sym typeface="+mn-lt"/>
              </a:rPr>
              <a:t>转。</a:t>
            </a:r>
            <a:endParaRPr lang="en-US" altLang="zh-CN" sz="1200" b="1" dirty="0">
              <a:solidFill>
                <a:srgbClr val="000000"/>
              </a:solidFill>
              <a:latin typeface="等线" panose="02010600030101010101" pitchFamily="2" charset="-122"/>
              <a:ea typeface="等线" panose="02010600030101010101" pitchFamily="2" charset="-122"/>
              <a:cs typeface="+mn-ea"/>
              <a:sym typeface="+mn-lt"/>
            </a:endParaRPr>
          </a:p>
        </p:txBody>
      </p:sp>
      <p:pic>
        <p:nvPicPr>
          <p:cNvPr id="2" name="图片 1">
            <a:extLst>
              <a:ext uri="{FF2B5EF4-FFF2-40B4-BE49-F238E27FC236}">
                <a16:creationId xmlns:a16="http://schemas.microsoft.com/office/drawing/2014/main" id="{4AE3FCA6-0524-364C-9ED7-971424C7A0CD}"/>
              </a:ext>
            </a:extLst>
          </p:cNvPr>
          <p:cNvPicPr>
            <a:picLocks noChangeAspect="1"/>
          </p:cNvPicPr>
          <p:nvPr/>
        </p:nvPicPr>
        <p:blipFill>
          <a:blip r:embed="rId2"/>
          <a:stretch>
            <a:fillRect/>
          </a:stretch>
        </p:blipFill>
        <p:spPr>
          <a:xfrm>
            <a:off x="840505" y="1107621"/>
            <a:ext cx="7151367" cy="3918036"/>
          </a:xfrm>
          <a:prstGeom prst="rect">
            <a:avLst/>
          </a:prstGeom>
          <a:ln>
            <a:noFill/>
          </a:ln>
          <a:effectLst>
            <a:outerShdw blurRad="190500" algn="tl" rotWithShape="0">
              <a:srgbClr val="000000">
                <a:alpha val="70000"/>
              </a:srgbClr>
            </a:outerShdw>
          </a:effectLst>
        </p:spPr>
      </p:pic>
      <p:sp>
        <p:nvSpPr>
          <p:cNvPr id="7" name="矩形 6"/>
          <p:cNvSpPr/>
          <p:nvPr/>
        </p:nvSpPr>
        <p:spPr>
          <a:xfrm>
            <a:off x="4416188" y="2433250"/>
            <a:ext cx="357790" cy="300082"/>
          </a:xfrm>
          <a:prstGeom prst="rect">
            <a:avLst/>
          </a:prstGeom>
        </p:spPr>
        <p:txBody>
          <a:bodyPr wrap="none">
            <a:spAutoFit/>
          </a:bodyPr>
          <a:lstStyle/>
          <a:p>
            <a:pPr defTabSz="685800">
              <a:defRPr/>
            </a:pPr>
            <a:r>
              <a:rPr lang="zh-CN" altLang="en-US" sz="1350" dirty="0">
                <a:solidFill>
                  <a:prstClr val="black"/>
                </a:solidFill>
                <a:latin typeface="等线"/>
                <a:ea typeface="等线" panose="02010600030101010101" pitchFamily="2" charset="-122"/>
              </a:rPr>
              <a:t>－</a:t>
            </a:r>
          </a:p>
        </p:txBody>
      </p:sp>
      <p:pic>
        <p:nvPicPr>
          <p:cNvPr id="8" name="图片 7"/>
          <p:cNvPicPr>
            <a:picLocks noChangeAspect="1"/>
          </p:cNvPicPr>
          <p:nvPr/>
        </p:nvPicPr>
        <p:blipFill>
          <a:blip r:embed="rId3"/>
          <a:stretch>
            <a:fillRect/>
          </a:stretch>
        </p:blipFill>
        <p:spPr>
          <a:xfrm>
            <a:off x="1004433" y="1297693"/>
            <a:ext cx="6892887" cy="3537892"/>
          </a:xfrm>
          <a:prstGeom prst="rect">
            <a:avLst/>
          </a:prstGeom>
        </p:spPr>
      </p:pic>
    </p:spTree>
    <p:extLst>
      <p:ext uri="{BB962C8B-B14F-4D97-AF65-F5344CB8AC3E}">
        <p14:creationId xmlns:p14="http://schemas.microsoft.com/office/powerpoint/2010/main" val="382998093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37184" y="148292"/>
            <a:ext cx="4554379" cy="369213"/>
            <a:chOff x="600718" y="361950"/>
            <a:chExt cx="6072505" cy="492285"/>
          </a:xfrm>
        </p:grpSpPr>
        <p:sp>
          <p:nvSpPr>
            <p:cNvPr id="6" name="椭圆 5"/>
            <p:cNvSpPr/>
            <p:nvPr/>
          </p:nvSpPr>
          <p:spPr>
            <a:xfrm>
              <a:off x="600718" y="361950"/>
              <a:ext cx="453771" cy="453771"/>
            </a:xfrm>
            <a:prstGeom prst="ellipse">
              <a:avLst/>
            </a:prstGeom>
            <a:solidFill>
              <a:srgbClr val="00C7E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文本框 6"/>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一</a:t>
              </a:r>
              <a:r>
                <a:rPr kumimoji="0" lang="zh-CN" altLang="en-US"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、北大法宝</a:t>
              </a: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V6——</a:t>
              </a:r>
              <a:r>
                <a:rPr kumimoji="0" lang="zh-CN" altLang="en-US"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法律法规库</a:t>
              </a:r>
              <a:endPar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mn-lt"/>
              </a:endParaRPr>
            </a:p>
          </p:txBody>
        </p:sp>
      </p:grpSp>
      <p:pic>
        <p:nvPicPr>
          <p:cNvPr id="3" name="图片 2"/>
          <p:cNvPicPr>
            <a:picLocks noChangeAspect="1"/>
          </p:cNvPicPr>
          <p:nvPr/>
        </p:nvPicPr>
        <p:blipFill>
          <a:blip r:embed="rId2"/>
          <a:stretch>
            <a:fillRect/>
          </a:stretch>
        </p:blipFill>
        <p:spPr>
          <a:xfrm>
            <a:off x="1457771" y="581977"/>
            <a:ext cx="6295090" cy="4498906"/>
          </a:xfrm>
          <a:prstGeom prst="rect">
            <a:avLst/>
          </a:prstGeom>
        </p:spPr>
      </p:pic>
    </p:spTree>
    <p:extLst>
      <p:ext uri="{BB962C8B-B14F-4D97-AF65-F5344CB8AC3E}">
        <p14:creationId xmlns:p14="http://schemas.microsoft.com/office/powerpoint/2010/main" val="23463028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020772" y="2068868"/>
            <a:ext cx="7102455" cy="2836092"/>
          </a:xfrm>
          <a:prstGeom prst="rect">
            <a:avLst/>
          </a:prstGeom>
        </p:spPr>
      </p:pic>
      <p:grpSp>
        <p:nvGrpSpPr>
          <p:cNvPr id="4" name="组合 3"/>
          <p:cNvGrpSpPr/>
          <p:nvPr/>
        </p:nvGrpSpPr>
        <p:grpSpPr>
          <a:xfrm>
            <a:off x="337184" y="148292"/>
            <a:ext cx="4554379" cy="369213"/>
            <a:chOff x="600718" y="361950"/>
            <a:chExt cx="6072505" cy="492285"/>
          </a:xfrm>
        </p:grpSpPr>
        <p:sp>
          <p:nvSpPr>
            <p:cNvPr id="5" name="椭圆 4"/>
            <p:cNvSpPr/>
            <p:nvPr/>
          </p:nvSpPr>
          <p:spPr>
            <a:xfrm>
              <a:off x="600718" y="361950"/>
              <a:ext cx="453771" cy="453771"/>
            </a:xfrm>
            <a:prstGeom prst="ellipse">
              <a:avLst/>
            </a:prstGeom>
            <a:solidFill>
              <a:srgbClr val="00C7E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文本框 5"/>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一</a:t>
              </a:r>
              <a:r>
                <a:rPr kumimoji="0" lang="zh-CN" altLang="en-US"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、北大法宝</a:t>
              </a: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V6</a:t>
              </a:r>
              <a:r>
                <a:rPr kumimoji="0" lang="en-US" altLang="zh-CN" sz="1400" b="0" i="0" u="none" strike="noStrike" kern="1200" cap="none" spc="225" normalizeH="0" baseline="0" noProof="0" dirty="0" smtClean="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mn-lt"/>
              </a:endParaRPr>
            </a:p>
          </p:txBody>
        </p:sp>
      </p:grpSp>
      <p:sp>
        <p:nvSpPr>
          <p:cNvPr id="7" name="Rectangle 43"/>
          <p:cNvSpPr/>
          <p:nvPr/>
        </p:nvSpPr>
        <p:spPr bwMode="auto">
          <a:xfrm>
            <a:off x="734377" y="604726"/>
            <a:ext cx="6842451" cy="73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rgbClr val="000000"/>
                </a:solidFill>
                <a:latin typeface="等线" panose="02010600030101010101" pitchFamily="2" charset="-122"/>
                <a:ea typeface="等线" panose="02010600030101010101" pitchFamily="2" charset="-122"/>
                <a:cs typeface="+mn-ea"/>
                <a:sym typeface="+mn-lt"/>
              </a:rPr>
              <a:t> </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全文检索条件下：同篇、同段、同句、同条的应用。</a:t>
            </a:r>
            <a:endParaRPr lang="en-US" altLang="zh-CN" sz="1200" dirty="0">
              <a:solidFill>
                <a:schemeClr val="bg1"/>
              </a:solidFill>
              <a:latin typeface="等线" panose="02010600030101010101" pitchFamily="2" charset="-122"/>
              <a:ea typeface="等线" panose="02010600030101010101" pitchFamily="2" charset="-122"/>
              <a:cs typeface="+mn-ea"/>
              <a:sym typeface="+mn-lt"/>
            </a:endParaRPr>
          </a:p>
        </p:txBody>
      </p:sp>
      <p:pic>
        <p:nvPicPr>
          <p:cNvPr id="9" name="图片 8"/>
          <p:cNvPicPr>
            <a:picLocks noChangeAspect="1"/>
          </p:cNvPicPr>
          <p:nvPr/>
        </p:nvPicPr>
        <p:blipFill>
          <a:blip r:embed="rId3"/>
          <a:stretch>
            <a:fillRect/>
          </a:stretch>
        </p:blipFill>
        <p:spPr>
          <a:xfrm>
            <a:off x="1073426" y="1214615"/>
            <a:ext cx="6997148" cy="710542"/>
          </a:xfrm>
          <a:prstGeom prst="rect">
            <a:avLst/>
          </a:prstGeom>
        </p:spPr>
      </p:pic>
    </p:spTree>
    <p:extLst>
      <p:ext uri="{BB962C8B-B14F-4D97-AF65-F5344CB8AC3E}">
        <p14:creationId xmlns:p14="http://schemas.microsoft.com/office/powerpoint/2010/main" val="208605682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470438" y="672576"/>
            <a:ext cx="5905321" cy="4375517"/>
          </a:xfrm>
          <a:prstGeom prst="rect">
            <a:avLst/>
          </a:prstGeom>
        </p:spPr>
      </p:pic>
      <p:grpSp>
        <p:nvGrpSpPr>
          <p:cNvPr id="4" name="组合 3"/>
          <p:cNvGrpSpPr/>
          <p:nvPr/>
        </p:nvGrpSpPr>
        <p:grpSpPr>
          <a:xfrm>
            <a:off x="337184" y="148292"/>
            <a:ext cx="4554379" cy="369213"/>
            <a:chOff x="600718" y="361950"/>
            <a:chExt cx="6072505" cy="492285"/>
          </a:xfrm>
        </p:grpSpPr>
        <p:sp>
          <p:nvSpPr>
            <p:cNvPr id="5" name="椭圆 4"/>
            <p:cNvSpPr/>
            <p:nvPr/>
          </p:nvSpPr>
          <p:spPr>
            <a:xfrm>
              <a:off x="600718" y="361950"/>
              <a:ext cx="453771" cy="453771"/>
            </a:xfrm>
            <a:prstGeom prst="ellipse">
              <a:avLst/>
            </a:prstGeom>
            <a:solidFill>
              <a:srgbClr val="00C7E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文本框 5"/>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一</a:t>
              </a:r>
              <a:r>
                <a:rPr kumimoji="0" lang="zh-CN" altLang="en-US"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、北大法宝</a:t>
              </a: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V6——</a:t>
              </a:r>
              <a:r>
                <a:rPr kumimoji="0" lang="zh-CN" altLang="en-US"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法律法规库</a:t>
              </a:r>
              <a:endPar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mn-lt"/>
              </a:endParaRPr>
            </a:p>
          </p:txBody>
        </p:sp>
      </p:grpSp>
    </p:spTree>
    <p:extLst>
      <p:ext uri="{BB962C8B-B14F-4D97-AF65-F5344CB8AC3E}">
        <p14:creationId xmlns:p14="http://schemas.microsoft.com/office/powerpoint/2010/main" val="343455507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41806" y="181411"/>
            <a:ext cx="3058709" cy="369332"/>
          </a:xfrm>
          <a:prstGeom prst="rect">
            <a:avLst/>
          </a:prstGeom>
          <a:noFill/>
        </p:spPr>
        <p:txBody>
          <a:bodyPr wrap="square" rtlCol="0">
            <a:spAutoFit/>
          </a:bodyPr>
          <a:lstStyle/>
          <a:p>
            <a:pPr algn="ctr"/>
            <a:r>
              <a:rPr lang="zh-CN" altLang="en-US" b="1" dirty="0">
                <a:ea typeface="等线" panose="02010600030101010101" pitchFamily="2" charset="-122"/>
              </a:rPr>
              <a:t>北大法宝</a:t>
            </a:r>
            <a:r>
              <a:rPr lang="en-US" altLang="zh-CN" b="1" dirty="0">
                <a:ea typeface="等线" panose="02010600030101010101" pitchFamily="2" charset="-122"/>
              </a:rPr>
              <a:t>V6</a:t>
            </a:r>
            <a:r>
              <a:rPr lang="zh-CN" altLang="en-US" b="1" dirty="0">
                <a:ea typeface="等线" panose="02010600030101010101" pitchFamily="2" charset="-122"/>
              </a:rPr>
              <a:t>产品特色介绍</a:t>
            </a:r>
          </a:p>
        </p:txBody>
      </p:sp>
      <p:pic>
        <p:nvPicPr>
          <p:cNvPr id="21" name="图片 20"/>
          <p:cNvPicPr>
            <a:picLocks noChangeAspect="1"/>
          </p:cNvPicPr>
          <p:nvPr/>
        </p:nvPicPr>
        <p:blipFill>
          <a:blip r:embed="rId2"/>
          <a:stretch>
            <a:fillRect/>
          </a:stretch>
        </p:blipFill>
        <p:spPr>
          <a:xfrm>
            <a:off x="1539200" y="1043740"/>
            <a:ext cx="5928360" cy="4204196"/>
          </a:xfrm>
          <a:prstGeom prst="rect">
            <a:avLst/>
          </a:prstGeom>
        </p:spPr>
      </p:pic>
      <p:sp>
        <p:nvSpPr>
          <p:cNvPr id="15" name="Rectangle 43"/>
          <p:cNvSpPr/>
          <p:nvPr/>
        </p:nvSpPr>
        <p:spPr bwMode="auto">
          <a:xfrm>
            <a:off x="941806" y="702231"/>
            <a:ext cx="6842451" cy="73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rgbClr val="000000"/>
                </a:solidFill>
                <a:latin typeface="等线" panose="02010600030101010101" pitchFamily="2" charset="-122"/>
                <a:ea typeface="等线" panose="02010600030101010101" pitchFamily="2" charset="-122"/>
                <a:cs typeface="+mn-ea"/>
                <a:sym typeface="+mn-lt"/>
              </a:rPr>
              <a:t> </a:t>
            </a:r>
            <a:r>
              <a:rPr lang="zh-CN" altLang="en-US" sz="1200" dirty="0">
                <a:solidFill>
                  <a:schemeClr val="bg1"/>
                </a:solidFill>
                <a:latin typeface="等线" panose="02010600030101010101" pitchFamily="2" charset="-122"/>
                <a:ea typeface="等线" panose="02010600030101010101" pitchFamily="2" charset="-122"/>
                <a:cs typeface="+mn-ea"/>
                <a:sym typeface="+mn-lt"/>
              </a:rPr>
              <a:t>高级检索</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：多</a:t>
            </a:r>
            <a:r>
              <a:rPr lang="zh-CN" altLang="en-US" sz="1200" dirty="0">
                <a:solidFill>
                  <a:schemeClr val="bg1"/>
                </a:solidFill>
                <a:latin typeface="等线" panose="02010600030101010101" pitchFamily="2" charset="-122"/>
                <a:ea typeface="等线" panose="02010600030101010101" pitchFamily="2" charset="-122"/>
                <a:cs typeface="+mn-ea"/>
                <a:sym typeface="+mn-lt"/>
              </a:rPr>
              <a:t>字段</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限制</a:t>
            </a:r>
            <a:r>
              <a:rPr lang="zh-CN" altLang="en-US" sz="1200" dirty="0">
                <a:solidFill>
                  <a:schemeClr val="bg1"/>
                </a:solidFill>
                <a:latin typeface="等线" panose="02010600030101010101" pitchFamily="2" charset="-122"/>
                <a:ea typeface="等线" panose="02010600030101010101" pitchFamily="2" charset="-122"/>
                <a:cs typeface="+mn-ea"/>
                <a:sym typeface="+mn-lt"/>
              </a:rPr>
              <a:t>，</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自定义</a:t>
            </a:r>
            <a:r>
              <a:rPr lang="zh-CN" altLang="en-US" sz="1200" dirty="0">
                <a:solidFill>
                  <a:schemeClr val="bg1"/>
                </a:solidFill>
                <a:latin typeface="等线" panose="02010600030101010101" pitchFamily="2" charset="-122"/>
                <a:ea typeface="等线" panose="02010600030101010101" pitchFamily="2" charset="-122"/>
                <a:cs typeface="+mn-ea"/>
                <a:sym typeface="+mn-lt"/>
              </a:rPr>
              <a:t>条件并保存，下次检索点击检索条件即可检索。</a:t>
            </a:r>
            <a:endParaRPr lang="en-US" altLang="zh-CN" sz="1200" dirty="0">
              <a:solidFill>
                <a:schemeClr val="bg1"/>
              </a:solidFill>
              <a:latin typeface="等线" panose="02010600030101010101" pitchFamily="2" charset="-122"/>
              <a:ea typeface="等线" panose="02010600030101010101" pitchFamily="2" charset="-122"/>
              <a:cs typeface="+mn-ea"/>
              <a:sym typeface="+mn-lt"/>
            </a:endParaRPr>
          </a:p>
        </p:txBody>
      </p:sp>
      <p:grpSp>
        <p:nvGrpSpPr>
          <p:cNvPr id="26" name="组合 25"/>
          <p:cNvGrpSpPr/>
          <p:nvPr/>
        </p:nvGrpSpPr>
        <p:grpSpPr>
          <a:xfrm>
            <a:off x="450539" y="271463"/>
            <a:ext cx="4554379" cy="369213"/>
            <a:chOff x="600718" y="361950"/>
            <a:chExt cx="6072505" cy="492285"/>
          </a:xfrm>
        </p:grpSpPr>
        <p:sp>
          <p:nvSpPr>
            <p:cNvPr id="27" name="椭圆 26"/>
            <p:cNvSpPr/>
            <p:nvPr/>
          </p:nvSpPr>
          <p:spPr>
            <a:xfrm>
              <a:off x="600718" y="361950"/>
              <a:ext cx="453771" cy="453771"/>
            </a:xfrm>
            <a:prstGeom prst="ellipse">
              <a:avLst/>
            </a:prstGeom>
            <a:solidFill>
              <a:srgbClr val="00C7E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文本框 27"/>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一</a:t>
              </a:r>
              <a:r>
                <a:rPr kumimoji="0" lang="zh-CN" altLang="en-US"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、北大法宝</a:t>
              </a: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V6——</a:t>
              </a:r>
              <a:r>
                <a:rPr kumimoji="0" lang="zh-CN" altLang="en-US"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微软雅黑" panose="020B0503020204020204" pitchFamily="34" charset="-122"/>
                </a:rPr>
                <a:t>法律法规库</a:t>
              </a:r>
              <a:endPar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等线"/>
                <a:ea typeface="等线" panose="02010600030101010101" pitchFamily="2" charset="-122"/>
                <a:cs typeface="+mn-cs"/>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450539" y="271463"/>
            <a:ext cx="4554379" cy="369213"/>
            <a:chOff x="600718" y="361950"/>
            <a:chExt cx="6072505" cy="492285"/>
          </a:xfrm>
        </p:grpSpPr>
        <p:sp>
          <p:nvSpPr>
            <p:cNvPr id="21" name="椭圆 20"/>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2" name="文本框 21"/>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pic>
        <p:nvPicPr>
          <p:cNvPr id="2" name="图片 1"/>
          <p:cNvPicPr>
            <a:picLocks noChangeAspect="1"/>
          </p:cNvPicPr>
          <p:nvPr/>
        </p:nvPicPr>
        <p:blipFill>
          <a:blip r:embed="rId2"/>
          <a:stretch>
            <a:fillRect/>
          </a:stretch>
        </p:blipFill>
        <p:spPr>
          <a:xfrm>
            <a:off x="359185" y="1902616"/>
            <a:ext cx="8503286" cy="1841694"/>
          </a:xfrm>
          <a:prstGeom prst="rect">
            <a:avLst/>
          </a:prstGeom>
        </p:spPr>
      </p:pic>
      <p:sp>
        <p:nvSpPr>
          <p:cNvPr id="16" name="Rectangle 43"/>
          <p:cNvSpPr/>
          <p:nvPr/>
        </p:nvSpPr>
        <p:spPr bwMode="auto">
          <a:xfrm>
            <a:off x="790867" y="834890"/>
            <a:ext cx="2766501" cy="32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400" dirty="0">
                <a:solidFill>
                  <a:schemeClr val="bg1"/>
                </a:solidFill>
                <a:ea typeface="等线" panose="02010600030101010101" pitchFamily="2" charset="-122"/>
                <a:cs typeface="+mn-ea"/>
                <a:sym typeface="+mn-lt"/>
              </a:rPr>
              <a:t>检索条件：可清除、保存、分享</a:t>
            </a:r>
            <a:endParaRPr lang="en-US" altLang="zh-CN" sz="1400" dirty="0">
              <a:solidFill>
                <a:schemeClr val="bg1"/>
              </a:solidFill>
              <a:ea typeface="等线" panose="02010600030101010101" pitchFamily="2"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3"/>
          <p:cNvSpPr/>
          <p:nvPr/>
        </p:nvSpPr>
        <p:spPr bwMode="auto">
          <a:xfrm>
            <a:off x="1307797" y="758311"/>
            <a:ext cx="3800751" cy="32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bg1"/>
                </a:solidFill>
                <a:latin typeface="等线" panose="02010600030101010101" pitchFamily="2" charset="-122"/>
                <a:ea typeface="等线" panose="02010600030101010101" pitchFamily="2" charset="-122"/>
                <a:cs typeface="+mn-ea"/>
                <a:sym typeface="+mn-lt"/>
              </a:rPr>
              <a:t>检索条件：可清除、保存（在个人中心查看）、分享</a:t>
            </a:r>
            <a:endParaRPr lang="en-US" altLang="zh-CN" sz="1200" dirty="0">
              <a:solidFill>
                <a:schemeClr val="bg1"/>
              </a:solidFill>
              <a:latin typeface="等线" panose="02010600030101010101" pitchFamily="2" charset="-122"/>
              <a:ea typeface="等线" panose="02010600030101010101" pitchFamily="2" charset="-122"/>
              <a:cs typeface="+mn-ea"/>
              <a:sym typeface="+mn-lt"/>
            </a:endParaRPr>
          </a:p>
          <a:p>
            <a:pPr algn="ctr" fontAlgn="base">
              <a:lnSpc>
                <a:spcPct val="125000"/>
              </a:lnSpc>
              <a:spcBef>
                <a:spcPct val="0"/>
              </a:spcBef>
              <a:spcAft>
                <a:spcPct val="0"/>
              </a:spcAft>
            </a:pPr>
            <a:endParaRPr lang="en-US" altLang="zh-CN" sz="1200" b="0" dirty="0">
              <a:solidFill>
                <a:srgbClr val="000000"/>
              </a:solidFill>
              <a:latin typeface="+mn-lt"/>
              <a:ea typeface="等线" panose="02010600030101010101" pitchFamily="2" charset="-122"/>
              <a:cs typeface="+mn-ea"/>
              <a:sym typeface="+mn-lt"/>
            </a:endParaRPr>
          </a:p>
        </p:txBody>
      </p:sp>
      <p:grpSp>
        <p:nvGrpSpPr>
          <p:cNvPr id="20" name="组合 19"/>
          <p:cNvGrpSpPr/>
          <p:nvPr/>
        </p:nvGrpSpPr>
        <p:grpSpPr>
          <a:xfrm>
            <a:off x="450539" y="271463"/>
            <a:ext cx="4554379" cy="369213"/>
            <a:chOff x="600718" y="361950"/>
            <a:chExt cx="6072505" cy="492285"/>
          </a:xfrm>
        </p:grpSpPr>
        <p:sp>
          <p:nvSpPr>
            <p:cNvPr id="21" name="椭圆 20"/>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2" name="文本框 21"/>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pic>
        <p:nvPicPr>
          <p:cNvPr id="2" name="图片 1"/>
          <p:cNvPicPr>
            <a:picLocks noChangeAspect="1"/>
          </p:cNvPicPr>
          <p:nvPr/>
        </p:nvPicPr>
        <p:blipFill>
          <a:blip r:embed="rId3"/>
          <a:stretch>
            <a:fillRect/>
          </a:stretch>
        </p:blipFill>
        <p:spPr>
          <a:xfrm>
            <a:off x="552880" y="1288831"/>
            <a:ext cx="8152514" cy="3101866"/>
          </a:xfrm>
          <a:prstGeom prst="rect">
            <a:avLst/>
          </a:prstGeom>
        </p:spPr>
      </p:pic>
      <p:pic>
        <p:nvPicPr>
          <p:cNvPr id="3" name="图片 2"/>
          <p:cNvPicPr>
            <a:picLocks noChangeAspect="1"/>
          </p:cNvPicPr>
          <p:nvPr/>
        </p:nvPicPr>
        <p:blipFill>
          <a:blip r:embed="rId4"/>
          <a:stretch>
            <a:fillRect/>
          </a:stretch>
        </p:blipFill>
        <p:spPr>
          <a:xfrm>
            <a:off x="552880" y="1288831"/>
            <a:ext cx="8217576" cy="3101866"/>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8172" y="1139673"/>
            <a:ext cx="2252153" cy="4003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3"/>
          <p:cNvSpPr/>
          <p:nvPr/>
        </p:nvSpPr>
        <p:spPr bwMode="auto">
          <a:xfrm>
            <a:off x="939090" y="850769"/>
            <a:ext cx="3376916" cy="32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400" dirty="0">
                <a:solidFill>
                  <a:schemeClr val="bg1"/>
                </a:solidFill>
                <a:latin typeface="等线" panose="02010600030101010101" pitchFamily="2" charset="-122"/>
                <a:ea typeface="等线" panose="02010600030101010101" pitchFamily="2" charset="-122"/>
                <a:cs typeface="+mn-ea"/>
                <a:sym typeface="+mn-lt"/>
              </a:rPr>
              <a:t>文本下载：可单篇、可批量（目录、</a:t>
            </a:r>
            <a:r>
              <a:rPr lang="zh-CN" altLang="en-US" sz="1400" dirty="0" smtClean="0">
                <a:solidFill>
                  <a:schemeClr val="bg1"/>
                </a:solidFill>
                <a:latin typeface="等线" panose="02010600030101010101" pitchFamily="2" charset="-122"/>
                <a:ea typeface="等线" panose="02010600030101010101" pitchFamily="2" charset="-122"/>
                <a:cs typeface="+mn-ea"/>
                <a:sym typeface="+mn-lt"/>
              </a:rPr>
              <a:t>全文</a:t>
            </a:r>
            <a:r>
              <a:rPr lang="en-US" altLang="zh-CN" sz="1400" dirty="0" smtClean="0">
                <a:solidFill>
                  <a:schemeClr val="bg1"/>
                </a:solidFill>
                <a:latin typeface="等线" panose="02010600030101010101" pitchFamily="2" charset="-122"/>
                <a:ea typeface="等线" panose="02010600030101010101" pitchFamily="2" charset="-122"/>
                <a:cs typeface="+mn-ea"/>
                <a:sym typeface="+mn-lt"/>
              </a:rPr>
              <a:t>)</a:t>
            </a:r>
            <a:r>
              <a:rPr lang="zh-CN" altLang="en-US" sz="1200" dirty="0" smtClean="0">
                <a:solidFill>
                  <a:srgbClr val="000000"/>
                </a:solidFill>
                <a:latin typeface="+mn-lt"/>
                <a:ea typeface="等线" panose="02010600030101010101" pitchFamily="2" charset="-122"/>
                <a:cs typeface="+mn-ea"/>
                <a:sym typeface="+mn-lt"/>
              </a:rPr>
              <a:t>）</a:t>
            </a:r>
            <a:endParaRPr lang="en-US" altLang="zh-CN" sz="1200" dirty="0">
              <a:solidFill>
                <a:srgbClr val="000000"/>
              </a:solidFill>
              <a:latin typeface="+mn-lt"/>
              <a:ea typeface="等线" panose="02010600030101010101" pitchFamily="2" charset="-122"/>
              <a:cs typeface="+mn-ea"/>
              <a:sym typeface="+mn-lt"/>
            </a:endParaRPr>
          </a:p>
        </p:txBody>
      </p:sp>
      <p:pic>
        <p:nvPicPr>
          <p:cNvPr id="5122" name="Picture 2"/>
          <p:cNvPicPr>
            <a:picLocks noChangeAspect="1" noChangeArrowheads="1"/>
          </p:cNvPicPr>
          <p:nvPr/>
        </p:nvPicPr>
        <p:blipFill>
          <a:blip r:embed="rId2"/>
          <a:srcRect/>
          <a:stretch>
            <a:fillRect/>
          </a:stretch>
        </p:blipFill>
        <p:spPr bwMode="auto">
          <a:xfrm>
            <a:off x="847732" y="1382233"/>
            <a:ext cx="7780569" cy="3449943"/>
          </a:xfrm>
          <a:prstGeom prst="rect">
            <a:avLst/>
          </a:prstGeom>
          <a:noFill/>
          <a:ln w="9525">
            <a:noFill/>
            <a:miter lim="800000"/>
            <a:headEnd/>
            <a:tailEnd/>
          </a:ln>
        </p:spPr>
      </p:pic>
      <p:grpSp>
        <p:nvGrpSpPr>
          <p:cNvPr id="19" name="组合 18"/>
          <p:cNvGrpSpPr/>
          <p:nvPr/>
        </p:nvGrpSpPr>
        <p:grpSpPr>
          <a:xfrm>
            <a:off x="450539" y="271463"/>
            <a:ext cx="4554379" cy="369213"/>
            <a:chOff x="600718" y="361950"/>
            <a:chExt cx="6072505" cy="492285"/>
          </a:xfrm>
        </p:grpSpPr>
        <p:sp>
          <p:nvSpPr>
            <p:cNvPr id="20" name="椭圆 19"/>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1" name="文本框 20"/>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642728" y="1344940"/>
            <a:ext cx="5622624" cy="3389526"/>
          </a:xfrm>
          <a:prstGeom prst="rect">
            <a:avLst/>
          </a:prstGeom>
        </p:spPr>
      </p:pic>
      <p:pic>
        <p:nvPicPr>
          <p:cNvPr id="3" name="图片 2"/>
          <p:cNvPicPr>
            <a:picLocks noChangeAspect="1"/>
          </p:cNvPicPr>
          <p:nvPr/>
        </p:nvPicPr>
        <p:blipFill>
          <a:blip r:embed="rId4"/>
          <a:stretch>
            <a:fillRect/>
          </a:stretch>
        </p:blipFill>
        <p:spPr>
          <a:xfrm>
            <a:off x="828500" y="1336492"/>
            <a:ext cx="7448536" cy="3596916"/>
          </a:xfrm>
          <a:prstGeom prst="rect">
            <a:avLst/>
          </a:prstGeom>
        </p:spPr>
      </p:pic>
      <p:sp>
        <p:nvSpPr>
          <p:cNvPr id="18" name="矩形 17"/>
          <p:cNvSpPr/>
          <p:nvPr/>
        </p:nvSpPr>
        <p:spPr>
          <a:xfrm>
            <a:off x="4814056" y="124698"/>
            <a:ext cx="3113619" cy="261610"/>
          </a:xfrm>
          <a:prstGeom prst="rect">
            <a:avLst/>
          </a:prstGeom>
        </p:spPr>
        <p:txBody>
          <a:bodyPr wrap="square">
            <a:spAutoFit/>
          </a:bodyPr>
          <a:lstStyle/>
          <a:p>
            <a:pPr algn="ctr"/>
            <a:endParaRPr lang="zh-CN" altLang="en-US" sz="1100" dirty="0">
              <a:ea typeface="等线" panose="02010600030101010101" pitchFamily="2" charset="-122"/>
            </a:endParaRPr>
          </a:p>
        </p:txBody>
      </p:sp>
      <p:sp>
        <p:nvSpPr>
          <p:cNvPr id="21" name="文本框 20"/>
          <p:cNvSpPr txBox="1"/>
          <p:nvPr/>
        </p:nvSpPr>
        <p:spPr>
          <a:xfrm>
            <a:off x="950827" y="683764"/>
            <a:ext cx="6744284" cy="553998"/>
          </a:xfrm>
          <a:prstGeom prst="rect">
            <a:avLst/>
          </a:prstGeom>
          <a:noFill/>
        </p:spPr>
        <p:txBody>
          <a:bodyPr wrap="square" rtlCol="0">
            <a:spAutoFit/>
          </a:bodyPr>
          <a:lstStyle/>
          <a:p>
            <a:pPr fontAlgn="base">
              <a:lnSpc>
                <a:spcPct val="125000"/>
              </a:lnSpc>
              <a:spcBef>
                <a:spcPct val="0"/>
              </a:spcBef>
              <a:spcAft>
                <a:spcPct val="0"/>
              </a:spcAft>
            </a:pPr>
            <a:r>
              <a:rPr lang="zh-CN" altLang="en-US" sz="1200" dirty="0">
                <a:solidFill>
                  <a:schemeClr val="bg1"/>
                </a:solidFill>
                <a:ea typeface="等线" panose="02010600030101010101" pitchFamily="2" charset="-122"/>
              </a:rPr>
              <a:t>历史变迁：罗列法规历次修订版本，辅助用户掌握修订全貌，另外提供整理版、对照版、编注版，便于新旧法对比研究。</a:t>
            </a:r>
            <a:r>
              <a:rPr lang="zh-CN" altLang="en-US" sz="1200" dirty="0" smtClean="0">
                <a:solidFill>
                  <a:schemeClr val="bg1"/>
                </a:solidFill>
                <a:ea typeface="等线" panose="02010600030101010101" pitchFamily="2" charset="-122"/>
              </a:rPr>
              <a:t>“专利法”</a:t>
            </a:r>
            <a:r>
              <a:rPr lang="zh-CN" altLang="en-US" sz="1200" dirty="0">
                <a:solidFill>
                  <a:schemeClr val="bg1"/>
                </a:solidFill>
                <a:ea typeface="等线" panose="02010600030101010101" pitchFamily="2" charset="-122"/>
              </a:rPr>
              <a:t>为例</a:t>
            </a:r>
            <a:endParaRPr lang="en-US" altLang="zh-CN" sz="1200" dirty="0">
              <a:solidFill>
                <a:schemeClr val="bg1"/>
              </a:solidFill>
              <a:ea typeface="等线" panose="02010600030101010101" pitchFamily="2" charset="-122"/>
              <a:cs typeface="+mn-ea"/>
              <a:sym typeface="+mn-lt"/>
            </a:endParaRPr>
          </a:p>
        </p:txBody>
      </p:sp>
      <p:grpSp>
        <p:nvGrpSpPr>
          <p:cNvPr id="22" name="组合 21"/>
          <p:cNvGrpSpPr/>
          <p:nvPr/>
        </p:nvGrpSpPr>
        <p:grpSpPr>
          <a:xfrm>
            <a:off x="450539" y="271463"/>
            <a:ext cx="4554379" cy="369213"/>
            <a:chOff x="600718" y="361950"/>
            <a:chExt cx="6072505" cy="492285"/>
          </a:xfrm>
        </p:grpSpPr>
        <p:sp>
          <p:nvSpPr>
            <p:cNvPr id="23" name="椭圆 22"/>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4" name="文本框 23"/>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pic>
        <p:nvPicPr>
          <p:cNvPr id="4" name="图片 3"/>
          <p:cNvPicPr>
            <a:picLocks noChangeAspect="1"/>
          </p:cNvPicPr>
          <p:nvPr/>
        </p:nvPicPr>
        <p:blipFill>
          <a:blip r:embed="rId5"/>
          <a:stretch>
            <a:fillRect/>
          </a:stretch>
        </p:blipFill>
        <p:spPr>
          <a:xfrm>
            <a:off x="950827" y="1671727"/>
            <a:ext cx="6744284" cy="2621507"/>
          </a:xfrm>
          <a:prstGeom prst="rect">
            <a:avLst/>
          </a:prstGeom>
        </p:spPr>
      </p:pic>
      <p:pic>
        <p:nvPicPr>
          <p:cNvPr id="5" name="图片 4"/>
          <p:cNvPicPr>
            <a:picLocks noChangeAspect="1"/>
          </p:cNvPicPr>
          <p:nvPr/>
        </p:nvPicPr>
        <p:blipFill>
          <a:blip r:embed="rId6"/>
          <a:stretch>
            <a:fillRect/>
          </a:stretch>
        </p:blipFill>
        <p:spPr>
          <a:xfrm>
            <a:off x="1642728" y="1344940"/>
            <a:ext cx="6174710" cy="3734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07770" y="1718520"/>
            <a:ext cx="2837201" cy="577081"/>
            <a:chOff x="3400257" y="1812174"/>
            <a:chExt cx="3782945" cy="769495"/>
          </a:xfrm>
        </p:grpSpPr>
        <p:grpSp>
          <p:nvGrpSpPr>
            <p:cNvPr id="5" name="组合 4"/>
            <p:cNvGrpSpPr/>
            <p:nvPr/>
          </p:nvGrpSpPr>
          <p:grpSpPr>
            <a:xfrm>
              <a:off x="3400257" y="1843011"/>
              <a:ext cx="642306" cy="734746"/>
              <a:chOff x="787083" y="2350267"/>
              <a:chExt cx="1520272" cy="1739066"/>
            </a:xfrm>
          </p:grpSpPr>
          <p:sp>
            <p:nvSpPr>
              <p:cNvPr id="9" name="椭圆 8"/>
              <p:cNvSpPr/>
              <p:nvPr/>
            </p:nvSpPr>
            <p:spPr>
              <a:xfrm>
                <a:off x="787298" y="2457549"/>
                <a:ext cx="1456676" cy="1456676"/>
              </a:xfrm>
              <a:prstGeom prst="ellipse">
                <a:avLst/>
              </a:prstGeom>
              <a:solidFill>
                <a:srgbClr val="00C7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r>
                  <a:rPr lang="en-US" altLang="zh-CN" sz="2400" dirty="0">
                    <a:solidFill>
                      <a:prstClr val="white"/>
                    </a:solidFill>
                    <a:latin typeface="等线"/>
                    <a:ea typeface="等线" panose="02010600030101010101" pitchFamily="2" charset="-122"/>
                  </a:rPr>
                  <a:t>1</a:t>
                </a:r>
                <a:endParaRPr lang="zh-CN" altLang="en-US" sz="2400" dirty="0">
                  <a:solidFill>
                    <a:prstClr val="white"/>
                  </a:solidFill>
                  <a:latin typeface="等线"/>
                  <a:ea typeface="等线" panose="02010600030101010101" pitchFamily="2" charset="-122"/>
                </a:endParaRPr>
              </a:p>
            </p:txBody>
          </p:sp>
          <p:sp>
            <p:nvSpPr>
              <p:cNvPr id="11" name="椭圆 10"/>
              <p:cNvSpPr/>
              <p:nvPr/>
            </p:nvSpPr>
            <p:spPr>
              <a:xfrm>
                <a:off x="1901287" y="3683265"/>
                <a:ext cx="406068" cy="4060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050">
                  <a:solidFill>
                    <a:prstClr val="white"/>
                  </a:solidFill>
                  <a:latin typeface="等线"/>
                  <a:ea typeface="等线" panose="02010600030101010101" pitchFamily="2" charset="-122"/>
                  <a:cs typeface="+mn-ea"/>
                  <a:sym typeface="+mn-lt"/>
                </a:endParaRPr>
              </a:p>
            </p:txBody>
          </p:sp>
          <p:sp>
            <p:nvSpPr>
              <p:cNvPr id="12" name="椭圆 11"/>
              <p:cNvSpPr/>
              <p:nvPr/>
            </p:nvSpPr>
            <p:spPr>
              <a:xfrm>
                <a:off x="787083" y="2350267"/>
                <a:ext cx="255468" cy="2554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050">
                  <a:solidFill>
                    <a:prstClr val="white"/>
                  </a:solidFill>
                  <a:latin typeface="等线"/>
                  <a:ea typeface="等线" panose="02010600030101010101" pitchFamily="2" charset="-122"/>
                  <a:cs typeface="+mn-ea"/>
                  <a:sym typeface="+mn-lt"/>
                </a:endParaRPr>
              </a:p>
            </p:txBody>
          </p:sp>
        </p:grpSp>
        <p:sp>
          <p:nvSpPr>
            <p:cNvPr id="6" name="文本框 8"/>
            <p:cNvSpPr txBox="1"/>
            <p:nvPr/>
          </p:nvSpPr>
          <p:spPr>
            <a:xfrm>
              <a:off x="4139431" y="1812174"/>
              <a:ext cx="2989580" cy="430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kumimoji="1" lang="zh-CN" altLang="en-US" sz="1500" dirty="0">
                  <a:solidFill>
                    <a:prstClr val="white"/>
                  </a:solidFill>
                  <a:latin typeface="等线"/>
                  <a:ea typeface="等线" panose="02010600030101010101" pitchFamily="2" charset="-122"/>
                  <a:cs typeface="+mn-ea"/>
                  <a:sym typeface="+mn-ea"/>
                </a:rPr>
                <a:t>北大法宝发展历程</a:t>
              </a:r>
              <a:endParaRPr kumimoji="1" lang="zh-CN" altLang="en-US" sz="1500" dirty="0">
                <a:solidFill>
                  <a:prstClr val="white"/>
                </a:solidFill>
                <a:latin typeface="等线"/>
                <a:ea typeface="等线" panose="02010600030101010101" pitchFamily="2" charset="-122"/>
                <a:cs typeface="+mn-ea"/>
                <a:sym typeface="+mn-lt"/>
              </a:endParaRPr>
            </a:p>
          </p:txBody>
        </p:sp>
        <p:sp>
          <p:nvSpPr>
            <p:cNvPr id="7" name="文本框 6"/>
            <p:cNvSpPr txBox="1"/>
            <p:nvPr/>
          </p:nvSpPr>
          <p:spPr>
            <a:xfrm>
              <a:off x="4142894" y="2243091"/>
              <a:ext cx="3040308" cy="33857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defTabSz="342900">
                <a:defRPr/>
              </a:pPr>
              <a:r>
                <a:rPr kumimoji="1" lang="en-US" altLang="zh-CN" sz="1050" dirty="0">
                  <a:solidFill>
                    <a:prstClr val="white"/>
                  </a:solidFill>
                  <a:latin typeface="等线"/>
                  <a:ea typeface="等线" panose="02010600030101010101" pitchFamily="2" charset="-122"/>
                  <a:cs typeface="+mn-ea"/>
                  <a:sym typeface="+mn-lt"/>
                </a:rPr>
                <a:t>PKULAW’s Development History</a:t>
              </a:r>
            </a:p>
          </p:txBody>
        </p:sp>
        <p:cxnSp>
          <p:nvCxnSpPr>
            <p:cNvPr id="8" name="直接连接符 7"/>
            <p:cNvCxnSpPr/>
            <p:nvPr/>
          </p:nvCxnSpPr>
          <p:spPr>
            <a:xfrm>
              <a:off x="4062296" y="1892087"/>
              <a:ext cx="0" cy="57986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4991576" y="1741646"/>
            <a:ext cx="3216137" cy="574119"/>
            <a:chOff x="4185128" y="1843011"/>
            <a:chExt cx="4287757" cy="765546"/>
          </a:xfrm>
        </p:grpSpPr>
        <p:grpSp>
          <p:nvGrpSpPr>
            <p:cNvPr id="14" name="组合 13"/>
            <p:cNvGrpSpPr/>
            <p:nvPr/>
          </p:nvGrpSpPr>
          <p:grpSpPr>
            <a:xfrm>
              <a:off x="4185128" y="1843011"/>
              <a:ext cx="642306" cy="734746"/>
              <a:chOff x="2644791" y="2350267"/>
              <a:chExt cx="1520272" cy="1739066"/>
            </a:xfrm>
          </p:grpSpPr>
          <p:sp>
            <p:nvSpPr>
              <p:cNvPr id="18" name="椭圆 17"/>
              <p:cNvSpPr/>
              <p:nvPr/>
            </p:nvSpPr>
            <p:spPr>
              <a:xfrm>
                <a:off x="2644792" y="2457549"/>
                <a:ext cx="1456676" cy="1456676"/>
              </a:xfrm>
              <a:prstGeom prst="ellipse">
                <a:avLst/>
              </a:prstGeom>
              <a:solidFill>
                <a:srgbClr val="00C7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r>
                  <a:rPr lang="en-US" altLang="zh-CN" sz="2400" dirty="0" smtClean="0">
                    <a:solidFill>
                      <a:prstClr val="white"/>
                    </a:solidFill>
                    <a:latin typeface="等线"/>
                    <a:ea typeface="等线" panose="02010600030101010101" pitchFamily="2" charset="-122"/>
                  </a:rPr>
                  <a:t>3</a:t>
                </a:r>
                <a:endParaRPr lang="zh-CN" altLang="en-US" sz="2400" dirty="0">
                  <a:solidFill>
                    <a:prstClr val="white"/>
                  </a:solidFill>
                  <a:latin typeface="等线"/>
                  <a:ea typeface="等线" panose="02010600030101010101" pitchFamily="2" charset="-122"/>
                </a:endParaRPr>
              </a:p>
            </p:txBody>
          </p:sp>
          <p:sp>
            <p:nvSpPr>
              <p:cNvPr id="20" name="椭圆 19"/>
              <p:cNvSpPr/>
              <p:nvPr/>
            </p:nvSpPr>
            <p:spPr>
              <a:xfrm>
                <a:off x="3758995" y="3683265"/>
                <a:ext cx="406068" cy="4060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050">
                  <a:solidFill>
                    <a:prstClr val="white"/>
                  </a:solidFill>
                  <a:latin typeface="等线"/>
                  <a:ea typeface="等线" panose="02010600030101010101" pitchFamily="2" charset="-122"/>
                  <a:cs typeface="+mn-ea"/>
                  <a:sym typeface="+mn-lt"/>
                </a:endParaRPr>
              </a:p>
            </p:txBody>
          </p:sp>
          <p:sp>
            <p:nvSpPr>
              <p:cNvPr id="21" name="椭圆 20"/>
              <p:cNvSpPr/>
              <p:nvPr/>
            </p:nvSpPr>
            <p:spPr>
              <a:xfrm>
                <a:off x="2644791" y="2350267"/>
                <a:ext cx="255468" cy="2554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050">
                  <a:solidFill>
                    <a:prstClr val="white"/>
                  </a:solidFill>
                  <a:latin typeface="等线"/>
                  <a:ea typeface="等线" panose="02010600030101010101" pitchFamily="2" charset="-122"/>
                  <a:cs typeface="+mn-ea"/>
                  <a:sym typeface="+mn-lt"/>
                </a:endParaRPr>
              </a:p>
            </p:txBody>
          </p:sp>
        </p:grpSp>
        <p:sp>
          <p:nvSpPr>
            <p:cNvPr id="15" name="文本框 8"/>
            <p:cNvSpPr txBox="1"/>
            <p:nvPr/>
          </p:nvSpPr>
          <p:spPr>
            <a:xfrm>
              <a:off x="4928004" y="1844280"/>
              <a:ext cx="3301714" cy="4309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defTabSz="342900">
                <a:defRPr/>
              </a:pPr>
              <a:r>
                <a:rPr kumimoji="1" lang="zh-CN" altLang="en-US" sz="1500" dirty="0">
                  <a:solidFill>
                    <a:prstClr val="white"/>
                  </a:solidFill>
                  <a:latin typeface="等线"/>
                  <a:ea typeface="等线" panose="02010600030101010101" pitchFamily="2" charset="-122"/>
                  <a:cs typeface="+mn-ea"/>
                  <a:sym typeface="+mn-lt"/>
                </a:rPr>
                <a:t>北大法宝各数据库使用指南</a:t>
              </a:r>
            </a:p>
          </p:txBody>
        </p:sp>
        <p:sp>
          <p:nvSpPr>
            <p:cNvPr id="16" name="文本框 4"/>
            <p:cNvSpPr txBox="1"/>
            <p:nvPr/>
          </p:nvSpPr>
          <p:spPr>
            <a:xfrm>
              <a:off x="4927756" y="2269979"/>
              <a:ext cx="3545129" cy="33857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defTabSz="342900">
                <a:defRPr/>
              </a:pPr>
              <a:r>
                <a:rPr kumimoji="1" lang="en-US" altLang="zh-CN" sz="1050" dirty="0">
                  <a:solidFill>
                    <a:prstClr val="white"/>
                  </a:solidFill>
                  <a:latin typeface="等线"/>
                  <a:ea typeface="等线" panose="02010600030101010101" pitchFamily="2" charset="-122"/>
                  <a:cs typeface="+mn-ea"/>
                  <a:sym typeface="+mn-lt"/>
                </a:rPr>
                <a:t>PKULAW’s Database  Operating  Guide</a:t>
              </a:r>
            </a:p>
          </p:txBody>
        </p:sp>
        <p:cxnSp>
          <p:nvCxnSpPr>
            <p:cNvPr id="17" name="直接连接符 16"/>
            <p:cNvCxnSpPr/>
            <p:nvPr/>
          </p:nvCxnSpPr>
          <p:spPr>
            <a:xfrm>
              <a:off x="4927755" y="1892087"/>
              <a:ext cx="0" cy="57986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1167766" y="3039366"/>
            <a:ext cx="2722705" cy="572513"/>
            <a:chOff x="4185128" y="1814354"/>
            <a:chExt cx="3629915" cy="763403"/>
          </a:xfrm>
        </p:grpSpPr>
        <p:grpSp>
          <p:nvGrpSpPr>
            <p:cNvPr id="23" name="组合 22"/>
            <p:cNvGrpSpPr/>
            <p:nvPr/>
          </p:nvGrpSpPr>
          <p:grpSpPr>
            <a:xfrm>
              <a:off x="4185128" y="1843011"/>
              <a:ext cx="642306" cy="734746"/>
              <a:chOff x="2644791" y="2350267"/>
              <a:chExt cx="1520272" cy="1739066"/>
            </a:xfrm>
          </p:grpSpPr>
          <p:sp>
            <p:nvSpPr>
              <p:cNvPr id="27" name="椭圆 26"/>
              <p:cNvSpPr/>
              <p:nvPr/>
            </p:nvSpPr>
            <p:spPr>
              <a:xfrm>
                <a:off x="2644792" y="2457549"/>
                <a:ext cx="1456676" cy="1456676"/>
              </a:xfrm>
              <a:prstGeom prst="ellipse">
                <a:avLst/>
              </a:prstGeom>
              <a:solidFill>
                <a:srgbClr val="00C7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r>
                  <a:rPr lang="en-US" altLang="zh-CN" sz="2400" dirty="0" smtClean="0">
                    <a:solidFill>
                      <a:prstClr val="white"/>
                    </a:solidFill>
                    <a:latin typeface="等线"/>
                    <a:ea typeface="等线" panose="02010600030101010101" pitchFamily="2" charset="-122"/>
                  </a:rPr>
                  <a:t>2</a:t>
                </a:r>
                <a:endParaRPr lang="zh-CN" altLang="en-US" sz="2400" dirty="0">
                  <a:solidFill>
                    <a:prstClr val="white"/>
                  </a:solidFill>
                  <a:latin typeface="等线"/>
                  <a:ea typeface="等线" panose="02010600030101010101" pitchFamily="2" charset="-122"/>
                </a:endParaRPr>
              </a:p>
            </p:txBody>
          </p:sp>
          <p:sp>
            <p:nvSpPr>
              <p:cNvPr id="29" name="椭圆 28"/>
              <p:cNvSpPr/>
              <p:nvPr/>
            </p:nvSpPr>
            <p:spPr>
              <a:xfrm>
                <a:off x="3758995" y="3683265"/>
                <a:ext cx="406068" cy="4060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050">
                  <a:solidFill>
                    <a:prstClr val="white"/>
                  </a:solidFill>
                  <a:latin typeface="等线"/>
                  <a:ea typeface="等线" panose="02010600030101010101" pitchFamily="2" charset="-122"/>
                  <a:cs typeface="+mn-ea"/>
                  <a:sym typeface="+mn-lt"/>
                </a:endParaRPr>
              </a:p>
            </p:txBody>
          </p:sp>
          <p:sp>
            <p:nvSpPr>
              <p:cNvPr id="30" name="椭圆 29"/>
              <p:cNvSpPr/>
              <p:nvPr/>
            </p:nvSpPr>
            <p:spPr>
              <a:xfrm>
                <a:off x="2644791" y="2350267"/>
                <a:ext cx="255468" cy="2554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050">
                  <a:solidFill>
                    <a:prstClr val="white"/>
                  </a:solidFill>
                  <a:latin typeface="等线"/>
                  <a:ea typeface="等线" panose="02010600030101010101" pitchFamily="2" charset="-122"/>
                  <a:cs typeface="+mn-ea"/>
                  <a:sym typeface="+mn-lt"/>
                </a:endParaRPr>
              </a:p>
            </p:txBody>
          </p:sp>
        </p:grpSp>
        <p:sp>
          <p:nvSpPr>
            <p:cNvPr id="24" name="文本框 8"/>
            <p:cNvSpPr txBox="1"/>
            <p:nvPr/>
          </p:nvSpPr>
          <p:spPr>
            <a:xfrm>
              <a:off x="4499052" y="1814354"/>
              <a:ext cx="3315991" cy="430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defRPr/>
              </a:pPr>
              <a:r>
                <a:rPr kumimoji="1" lang="zh-CN" altLang="en-US" sz="1500" dirty="0">
                  <a:solidFill>
                    <a:prstClr val="white"/>
                  </a:solidFill>
                  <a:latin typeface="等线"/>
                  <a:ea typeface="等线" panose="02010600030101010101" pitchFamily="2" charset="-122"/>
                  <a:cs typeface="+mn-ea"/>
                  <a:sym typeface="+mn-ea"/>
                </a:rPr>
                <a:t>北大法宝新增</a:t>
              </a:r>
              <a:r>
                <a:rPr kumimoji="1" lang="zh-CN" altLang="en-US" sz="1500" dirty="0" smtClean="0">
                  <a:solidFill>
                    <a:prstClr val="white"/>
                  </a:solidFill>
                  <a:latin typeface="等线"/>
                  <a:ea typeface="等线" panose="02010600030101010101" pitchFamily="2" charset="-122"/>
                  <a:cs typeface="+mn-ea"/>
                  <a:sym typeface="+mn-ea"/>
                </a:rPr>
                <a:t>功能</a:t>
              </a:r>
              <a:endParaRPr kumimoji="1" lang="zh-CN" altLang="en-US" sz="1500" dirty="0">
                <a:solidFill>
                  <a:prstClr val="white"/>
                </a:solidFill>
                <a:latin typeface="等线"/>
                <a:ea typeface="等线" panose="02010600030101010101" pitchFamily="2" charset="-122"/>
                <a:cs typeface="+mn-ea"/>
                <a:sym typeface="+mn-lt"/>
              </a:endParaRPr>
            </a:p>
          </p:txBody>
        </p:sp>
        <p:sp>
          <p:nvSpPr>
            <p:cNvPr id="25" name="文本框 4"/>
            <p:cNvSpPr txBox="1"/>
            <p:nvPr/>
          </p:nvSpPr>
          <p:spPr>
            <a:xfrm>
              <a:off x="5028077" y="2213353"/>
              <a:ext cx="2389517" cy="33857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defTabSz="342900">
                <a:defRPr/>
              </a:pPr>
              <a:r>
                <a:rPr kumimoji="1" lang="en-US" altLang="zh-CN" sz="1050" dirty="0">
                  <a:solidFill>
                    <a:prstClr val="white"/>
                  </a:solidFill>
                  <a:latin typeface="等线"/>
                  <a:ea typeface="等线" panose="02010600030101010101" pitchFamily="2" charset="-122"/>
                  <a:cs typeface="+mn-ea"/>
                  <a:sym typeface="+mn-lt"/>
                </a:rPr>
                <a:t>PKULAW’s New Function </a:t>
              </a:r>
            </a:p>
          </p:txBody>
        </p:sp>
        <p:cxnSp>
          <p:nvCxnSpPr>
            <p:cNvPr id="26" name="直接连接符 25"/>
            <p:cNvCxnSpPr/>
            <p:nvPr/>
          </p:nvCxnSpPr>
          <p:spPr>
            <a:xfrm>
              <a:off x="4927755" y="1892087"/>
              <a:ext cx="0" cy="57986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4990483" y="3089991"/>
            <a:ext cx="3216136" cy="566518"/>
            <a:chOff x="4185128" y="1842737"/>
            <a:chExt cx="4287756" cy="755412"/>
          </a:xfrm>
        </p:grpSpPr>
        <p:grpSp>
          <p:nvGrpSpPr>
            <p:cNvPr id="32" name="组合 31"/>
            <p:cNvGrpSpPr/>
            <p:nvPr/>
          </p:nvGrpSpPr>
          <p:grpSpPr>
            <a:xfrm>
              <a:off x="4185128" y="1843011"/>
              <a:ext cx="642306" cy="734746"/>
              <a:chOff x="2644791" y="2350267"/>
              <a:chExt cx="1520272" cy="1739066"/>
            </a:xfrm>
          </p:grpSpPr>
          <p:sp>
            <p:nvSpPr>
              <p:cNvPr id="36" name="椭圆 35"/>
              <p:cNvSpPr/>
              <p:nvPr/>
            </p:nvSpPr>
            <p:spPr>
              <a:xfrm>
                <a:off x="2644792" y="2457549"/>
                <a:ext cx="1456676" cy="1456676"/>
              </a:xfrm>
              <a:prstGeom prst="ellipse">
                <a:avLst/>
              </a:prstGeom>
              <a:solidFill>
                <a:srgbClr val="00C7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r>
                  <a:rPr lang="en-US" altLang="zh-CN" sz="2400" dirty="0">
                    <a:solidFill>
                      <a:prstClr val="white"/>
                    </a:solidFill>
                    <a:latin typeface="等线"/>
                    <a:ea typeface="等线" panose="02010600030101010101" pitchFamily="2" charset="-122"/>
                  </a:rPr>
                  <a:t>4</a:t>
                </a:r>
                <a:endParaRPr lang="zh-CN" altLang="en-US" sz="2400" dirty="0">
                  <a:solidFill>
                    <a:prstClr val="white"/>
                  </a:solidFill>
                  <a:latin typeface="等线"/>
                  <a:ea typeface="等线" panose="02010600030101010101" pitchFamily="2" charset="-122"/>
                </a:endParaRPr>
              </a:p>
            </p:txBody>
          </p:sp>
          <p:sp>
            <p:nvSpPr>
              <p:cNvPr id="38" name="椭圆 37"/>
              <p:cNvSpPr/>
              <p:nvPr/>
            </p:nvSpPr>
            <p:spPr>
              <a:xfrm>
                <a:off x="3758995" y="3683265"/>
                <a:ext cx="406068" cy="4060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050">
                  <a:solidFill>
                    <a:prstClr val="white"/>
                  </a:solidFill>
                  <a:latin typeface="等线"/>
                  <a:ea typeface="等线" panose="02010600030101010101" pitchFamily="2" charset="-122"/>
                  <a:cs typeface="+mn-ea"/>
                  <a:sym typeface="+mn-lt"/>
                </a:endParaRPr>
              </a:p>
            </p:txBody>
          </p:sp>
          <p:sp>
            <p:nvSpPr>
              <p:cNvPr id="39" name="椭圆 38"/>
              <p:cNvSpPr/>
              <p:nvPr/>
            </p:nvSpPr>
            <p:spPr>
              <a:xfrm>
                <a:off x="2644791" y="2350267"/>
                <a:ext cx="255468" cy="2554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050">
                  <a:solidFill>
                    <a:prstClr val="white"/>
                  </a:solidFill>
                  <a:latin typeface="等线"/>
                  <a:ea typeface="等线" panose="02010600030101010101" pitchFamily="2" charset="-122"/>
                  <a:cs typeface="+mn-ea"/>
                  <a:sym typeface="+mn-lt"/>
                </a:endParaRPr>
              </a:p>
            </p:txBody>
          </p:sp>
        </p:grpSp>
        <p:sp>
          <p:nvSpPr>
            <p:cNvPr id="33" name="文本框 8"/>
            <p:cNvSpPr txBox="1"/>
            <p:nvPr/>
          </p:nvSpPr>
          <p:spPr>
            <a:xfrm>
              <a:off x="4927753" y="1842737"/>
              <a:ext cx="3545131" cy="4309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kumimoji="1" lang="zh-CN" altLang="en-US" sz="1500" dirty="0" smtClean="0">
                  <a:solidFill>
                    <a:prstClr val="white"/>
                  </a:solidFill>
                  <a:latin typeface="等线"/>
                  <a:ea typeface="等线" panose="02010600030101010101" pitchFamily="2" charset="-122"/>
                  <a:cs typeface="+mn-ea"/>
                  <a:sym typeface="+mn-ea"/>
                </a:rPr>
                <a:t>北大法宝智能专题产品 </a:t>
              </a:r>
              <a:endParaRPr kumimoji="1" lang="zh-CN" altLang="en-US" sz="1500" dirty="0">
                <a:solidFill>
                  <a:prstClr val="white"/>
                </a:solidFill>
                <a:latin typeface="等线"/>
                <a:ea typeface="等线" panose="02010600030101010101" pitchFamily="2" charset="-122"/>
                <a:cs typeface="+mn-ea"/>
                <a:sym typeface="+mn-lt"/>
              </a:endParaRPr>
            </a:p>
          </p:txBody>
        </p:sp>
        <p:sp>
          <p:nvSpPr>
            <p:cNvPr id="34" name="文本框 4"/>
            <p:cNvSpPr txBox="1"/>
            <p:nvPr/>
          </p:nvSpPr>
          <p:spPr>
            <a:xfrm>
              <a:off x="4954624" y="2259570"/>
              <a:ext cx="3187018" cy="33857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defTabSz="342900">
                <a:defRPr/>
              </a:pPr>
              <a:r>
                <a:rPr kumimoji="1" lang="en-US" altLang="zh-CN" sz="1050" dirty="0" smtClean="0">
                  <a:solidFill>
                    <a:prstClr val="white"/>
                  </a:solidFill>
                  <a:latin typeface="等线"/>
                  <a:ea typeface="等线" panose="02010600030101010101" pitchFamily="2" charset="-122"/>
                  <a:cs typeface="+mn-ea"/>
                  <a:sym typeface="+mn-lt"/>
                </a:rPr>
                <a:t> </a:t>
              </a:r>
              <a:endParaRPr kumimoji="1" lang="en-US" altLang="zh-CN" sz="1050" dirty="0">
                <a:solidFill>
                  <a:prstClr val="white"/>
                </a:solidFill>
                <a:latin typeface="等线"/>
                <a:ea typeface="等线" panose="02010600030101010101" pitchFamily="2" charset="-122"/>
                <a:cs typeface="+mn-ea"/>
                <a:sym typeface="+mn-lt"/>
              </a:endParaRPr>
            </a:p>
          </p:txBody>
        </p:sp>
        <p:cxnSp>
          <p:nvCxnSpPr>
            <p:cNvPr id="35" name="直接连接符 34"/>
            <p:cNvCxnSpPr/>
            <p:nvPr/>
          </p:nvCxnSpPr>
          <p:spPr>
            <a:xfrm>
              <a:off x="4927755" y="1892087"/>
              <a:ext cx="0" cy="57986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nvSpPr>
        <p:spPr>
          <a:xfrm>
            <a:off x="3592354" y="464821"/>
            <a:ext cx="1959293" cy="507831"/>
          </a:xfrm>
          <a:prstGeom prst="rect">
            <a:avLst/>
          </a:prstGeom>
          <a:noFill/>
        </p:spPr>
        <p:txBody>
          <a:bodyPr wrap="square" rtlCol="0">
            <a:spAutoFit/>
          </a:bodyPr>
          <a:lstStyle/>
          <a:p>
            <a:pPr algn="ctr" defTabSz="685800">
              <a:defRPr/>
            </a:pPr>
            <a:r>
              <a:rPr lang="zh-CN" altLang="en-US" sz="2700" dirty="0">
                <a:solidFill>
                  <a:prstClr val="white"/>
                </a:solidFill>
                <a:latin typeface="等线"/>
                <a:ea typeface="等线" panose="02010600030101010101" pitchFamily="2" charset="-122"/>
              </a:rPr>
              <a:t>目录</a:t>
            </a:r>
          </a:p>
        </p:txBody>
      </p:sp>
      <p:sp>
        <p:nvSpPr>
          <p:cNvPr id="41" name="自由: 形状 85"/>
          <p:cNvSpPr/>
          <p:nvPr/>
        </p:nvSpPr>
        <p:spPr>
          <a:xfrm rot="2700000">
            <a:off x="4519613" y="918687"/>
            <a:ext cx="105251" cy="105251"/>
          </a:xfrm>
          <a:custGeom>
            <a:avLst/>
            <a:gdLst>
              <a:gd name="connsiteX0" fmla="*/ 75778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749181 h 914400"/>
              <a:gd name="connsiteX5" fmla="*/ 757780 w 914400"/>
              <a:gd name="connsiteY5" fmla="*/ 74918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914400">
                <a:moveTo>
                  <a:pt x="757780" y="0"/>
                </a:moveTo>
                <a:lnTo>
                  <a:pt x="914400" y="0"/>
                </a:lnTo>
                <a:lnTo>
                  <a:pt x="914400" y="914400"/>
                </a:lnTo>
                <a:lnTo>
                  <a:pt x="0" y="914400"/>
                </a:lnTo>
                <a:lnTo>
                  <a:pt x="0" y="749181"/>
                </a:lnTo>
                <a:lnTo>
                  <a:pt x="757780" y="7491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a:ea typeface="等线" panose="02010600030101010101" pitchFamily="2" charset="-122"/>
            </a:endParaRPr>
          </a:p>
        </p:txBody>
      </p:sp>
      <p:pic>
        <p:nvPicPr>
          <p:cNvPr id="2" name="图片 1" descr="白"/>
          <p:cNvPicPr>
            <a:picLocks noChangeAspect="1"/>
          </p:cNvPicPr>
          <p:nvPr/>
        </p:nvPicPr>
        <p:blipFill>
          <a:blip r:embed="rId3"/>
          <a:stretch>
            <a:fillRect/>
          </a:stretch>
        </p:blipFill>
        <p:spPr>
          <a:xfrm>
            <a:off x="385763" y="318612"/>
            <a:ext cx="1141571" cy="238601"/>
          </a:xfrm>
          <a:prstGeom prst="rect">
            <a:avLst/>
          </a:prstGeom>
        </p:spPr>
      </p:pic>
      <p:sp>
        <p:nvSpPr>
          <p:cNvPr id="42" name="文本框 4"/>
          <p:cNvSpPr txBox="1"/>
          <p:nvPr/>
        </p:nvSpPr>
        <p:spPr>
          <a:xfrm>
            <a:off x="5567661" y="3408687"/>
            <a:ext cx="2321873"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defTabSz="342900">
              <a:defRPr/>
            </a:pPr>
            <a:r>
              <a:rPr kumimoji="1" lang="en-US" altLang="zh-CN" sz="1050" dirty="0" smtClean="0">
                <a:solidFill>
                  <a:prstClr val="white"/>
                </a:solidFill>
                <a:latin typeface="等线"/>
                <a:ea typeface="等线" panose="02010600030101010101" pitchFamily="2" charset="-122"/>
                <a:cs typeface="+mn-ea"/>
                <a:sym typeface="+mn-lt"/>
              </a:rPr>
              <a:t>Intelligent Thematic Products </a:t>
            </a:r>
            <a:endParaRPr kumimoji="1" lang="en-US" altLang="zh-CN" sz="1050" dirty="0">
              <a:solidFill>
                <a:prstClr val="white"/>
              </a:solidFill>
              <a:latin typeface="等线"/>
              <a:ea typeface="等线" panose="02010600030101010101" pitchFamily="2" charset="-122"/>
              <a:cs typeface="+mn-ea"/>
              <a:sym typeface="+mn-lt"/>
            </a:endParaRPr>
          </a:p>
        </p:txBody>
      </p:sp>
    </p:spTree>
    <p:extLst>
      <p:ext uri="{BB962C8B-B14F-4D97-AF65-F5344CB8AC3E}">
        <p14:creationId xmlns:p14="http://schemas.microsoft.com/office/powerpoint/2010/main" val="291347746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b="1" dirty="0">
                <a:ea typeface="等线" panose="02010600030101010101" pitchFamily="2" charset="-122"/>
              </a:rPr>
              <a:t>北大法宝</a:t>
            </a:r>
            <a:r>
              <a:rPr lang="en-US" altLang="zh-CN" b="1" dirty="0">
                <a:ea typeface="等线" panose="02010600030101010101" pitchFamily="2" charset="-122"/>
              </a:rPr>
              <a:t>V6</a:t>
            </a:r>
            <a:r>
              <a:rPr lang="zh-CN" altLang="en-US" b="1" dirty="0">
                <a:ea typeface="等线" panose="02010600030101010101" pitchFamily="2" charset="-122"/>
              </a:rPr>
              <a:t>产品特色介绍</a:t>
            </a:r>
          </a:p>
        </p:txBody>
      </p:sp>
      <p:sp>
        <p:nvSpPr>
          <p:cNvPr id="15" name="Rectangle 43"/>
          <p:cNvSpPr/>
          <p:nvPr/>
        </p:nvSpPr>
        <p:spPr bwMode="auto">
          <a:xfrm>
            <a:off x="991865" y="913770"/>
            <a:ext cx="7516031" cy="67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bg1"/>
                </a:solidFill>
                <a:ea typeface="等线" panose="02010600030101010101" pitchFamily="2" charset="-122"/>
                <a:cs typeface="+mn-ea"/>
                <a:sym typeface="+mn-lt"/>
              </a:rPr>
              <a:t>法宝之窗：</a:t>
            </a:r>
            <a:r>
              <a:rPr lang="zh-CN" altLang="en-US" sz="1200" dirty="0">
                <a:solidFill>
                  <a:schemeClr val="bg1"/>
                </a:solidFill>
                <a:ea typeface="等线" panose="02010600030101010101" pitchFamily="2" charset="-122"/>
              </a:rPr>
              <a:t>当光标停留在被引用的法规或者法条时，法宝之窗即可显示。显示法规标题、发布部门、时效性、法规类别等基本信息，或者显示法条的详细内容，以及法条相关联的其他法律信息。（重点为时效性）</a:t>
            </a:r>
            <a:endParaRPr lang="en-US" altLang="zh-CN" sz="1200" dirty="0">
              <a:solidFill>
                <a:schemeClr val="bg1"/>
              </a:solidFill>
              <a:ea typeface="等线" panose="02010600030101010101" pitchFamily="2" charset="-122"/>
              <a:cs typeface="+mn-ea"/>
              <a:sym typeface="+mn-lt"/>
            </a:endParaRPr>
          </a:p>
        </p:txBody>
      </p:sp>
      <p:pic>
        <p:nvPicPr>
          <p:cNvPr id="16" name="图片 15"/>
          <p:cNvPicPr>
            <a:picLocks noChangeAspect="1"/>
          </p:cNvPicPr>
          <p:nvPr/>
        </p:nvPicPr>
        <p:blipFill>
          <a:blip r:embed="rId2"/>
          <a:stretch>
            <a:fillRect/>
          </a:stretch>
        </p:blipFill>
        <p:spPr>
          <a:xfrm>
            <a:off x="1069163" y="1868782"/>
            <a:ext cx="6812870" cy="2812024"/>
          </a:xfrm>
          <a:prstGeom prst="rect">
            <a:avLst/>
          </a:prstGeom>
        </p:spPr>
      </p:pic>
      <p:pic>
        <p:nvPicPr>
          <p:cNvPr id="19" name="图片 18"/>
          <p:cNvPicPr>
            <a:picLocks noChangeAspect="1"/>
          </p:cNvPicPr>
          <p:nvPr/>
        </p:nvPicPr>
        <p:blipFill>
          <a:blip r:embed="rId3"/>
          <a:stretch>
            <a:fillRect/>
          </a:stretch>
        </p:blipFill>
        <p:spPr>
          <a:xfrm>
            <a:off x="1722748" y="1868782"/>
            <a:ext cx="5776461" cy="2598645"/>
          </a:xfrm>
          <a:prstGeom prst="rect">
            <a:avLst/>
          </a:prstGeom>
        </p:spPr>
      </p:pic>
      <p:grpSp>
        <p:nvGrpSpPr>
          <p:cNvPr id="24" name="组合 23"/>
          <p:cNvGrpSpPr/>
          <p:nvPr/>
        </p:nvGrpSpPr>
        <p:grpSpPr>
          <a:xfrm>
            <a:off x="450539" y="271463"/>
            <a:ext cx="4554379" cy="369213"/>
            <a:chOff x="600718" y="361950"/>
            <a:chExt cx="6072505" cy="492285"/>
          </a:xfrm>
        </p:grpSpPr>
        <p:sp>
          <p:nvSpPr>
            <p:cNvPr id="25" name="椭圆 24"/>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6" name="文本框 25"/>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b="1" dirty="0">
                <a:ea typeface="等线" panose="02010600030101010101" pitchFamily="2" charset="-122"/>
              </a:rPr>
              <a:t>北大</a:t>
            </a:r>
            <a:r>
              <a:rPr lang="zh-CN" altLang="en-US" b="1" dirty="0" smtClean="0">
                <a:ea typeface="等线" panose="02010600030101010101" pitchFamily="2" charset="-122"/>
              </a:rPr>
              <a:t>法宝</a:t>
            </a:r>
            <a:r>
              <a:rPr lang="en-US" altLang="zh-CN" b="1" dirty="0" smtClean="0">
                <a:ea typeface="等线" panose="02010600030101010101" pitchFamily="2" charset="-122"/>
              </a:rPr>
              <a:t>6</a:t>
            </a:r>
            <a:r>
              <a:rPr lang="zh-CN" altLang="en-US" b="1" dirty="0">
                <a:ea typeface="等线" panose="02010600030101010101" pitchFamily="2" charset="-122"/>
              </a:rPr>
              <a:t>产品特色介绍</a:t>
            </a:r>
          </a:p>
        </p:txBody>
      </p:sp>
      <p:sp>
        <p:nvSpPr>
          <p:cNvPr id="15" name="Rectangle 43"/>
          <p:cNvSpPr/>
          <p:nvPr/>
        </p:nvSpPr>
        <p:spPr bwMode="auto">
          <a:xfrm>
            <a:off x="977443" y="759210"/>
            <a:ext cx="7458300" cy="56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bg1"/>
                </a:solidFill>
                <a:ea typeface="等线" panose="02010600030101010101" pitchFamily="2" charset="-122"/>
              </a:rPr>
              <a:t>北大法宝独创的“法宝联想”功能，在各子库之间创建立体化的知识体系，一次检索可以获得检索结果相关的其他的法律信息</a:t>
            </a:r>
            <a:r>
              <a:rPr lang="zh-CN" altLang="en-US" sz="1200" dirty="0" smtClean="0">
                <a:solidFill>
                  <a:schemeClr val="bg1"/>
                </a:solidFill>
                <a:ea typeface="等线" panose="02010600030101010101" pitchFamily="2" charset="-122"/>
              </a:rPr>
              <a:t>。</a:t>
            </a:r>
            <a:r>
              <a:rPr lang="zh-CN" altLang="en-US" sz="1200" dirty="0">
                <a:solidFill>
                  <a:schemeClr val="bg1"/>
                </a:solidFill>
                <a:ea typeface="等线" panose="02010600030101010101" pitchFamily="2" charset="-122"/>
                <a:sym typeface="微软雅黑" panose="020B0503020204020204" pitchFamily="34" charset="-122"/>
              </a:rPr>
              <a:t>法宝联想精细到“篇、条、款、项、目”</a:t>
            </a:r>
          </a:p>
          <a:p>
            <a:pPr fontAlgn="base">
              <a:lnSpc>
                <a:spcPct val="125000"/>
              </a:lnSpc>
              <a:spcBef>
                <a:spcPct val="0"/>
              </a:spcBef>
              <a:spcAft>
                <a:spcPct val="0"/>
              </a:spcAft>
            </a:pPr>
            <a:endParaRPr lang="en-US" altLang="zh-CN" sz="1200" dirty="0">
              <a:solidFill>
                <a:schemeClr val="bg1"/>
              </a:solidFill>
              <a:ea typeface="等线" panose="02010600030101010101" pitchFamily="2" charset="-122"/>
              <a:cs typeface="+mn-ea"/>
              <a:sym typeface="+mn-lt"/>
            </a:endParaRPr>
          </a:p>
        </p:txBody>
      </p:sp>
      <p:pic>
        <p:nvPicPr>
          <p:cNvPr id="17" name="图片 16"/>
          <p:cNvPicPr>
            <a:picLocks noChangeAspect="1"/>
          </p:cNvPicPr>
          <p:nvPr/>
        </p:nvPicPr>
        <p:blipFill>
          <a:blip r:embed="rId2"/>
          <a:stretch>
            <a:fillRect/>
          </a:stretch>
        </p:blipFill>
        <p:spPr>
          <a:xfrm>
            <a:off x="2032041" y="1269605"/>
            <a:ext cx="5016598" cy="4057848"/>
          </a:xfrm>
          <a:prstGeom prst="rect">
            <a:avLst/>
          </a:prstGeom>
        </p:spPr>
      </p:pic>
      <p:grpSp>
        <p:nvGrpSpPr>
          <p:cNvPr id="26" name="组合 25"/>
          <p:cNvGrpSpPr/>
          <p:nvPr/>
        </p:nvGrpSpPr>
        <p:grpSpPr>
          <a:xfrm>
            <a:off x="2094203" y="1269605"/>
            <a:ext cx="6934173" cy="4045648"/>
            <a:chOff x="2045522" y="959717"/>
            <a:chExt cx="6934173" cy="4045648"/>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522" y="959717"/>
              <a:ext cx="4684092" cy="4045648"/>
            </a:xfrm>
            <a:prstGeom prst="rect">
              <a:avLst/>
            </a:prstGeom>
          </p:spPr>
        </p:pic>
        <p:sp>
          <p:nvSpPr>
            <p:cNvPr id="23" name="文本框 1"/>
            <p:cNvSpPr>
              <a:spLocks noChangeArrowheads="1"/>
            </p:cNvSpPr>
            <p:nvPr/>
          </p:nvSpPr>
          <p:spPr bwMode="auto">
            <a:xfrm>
              <a:off x="7021042" y="2361073"/>
              <a:ext cx="1958653" cy="238527"/>
            </a:xfrm>
            <a:prstGeom prst="rect">
              <a:avLst/>
            </a:prstGeom>
            <a:noFill/>
            <a:ln w="9525">
              <a:noFill/>
              <a:miter lim="800000"/>
            </a:ln>
          </p:spPr>
          <p:txBody>
            <a:bodyPr wrap="square" lIns="68580" tIns="34290" rIns="68580" bIns="34290">
              <a:spAutoFit/>
            </a:bodyPr>
            <a:lstStyle/>
            <a:p>
              <a:endPar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2" name="组合 21"/>
          <p:cNvGrpSpPr/>
          <p:nvPr/>
        </p:nvGrpSpPr>
        <p:grpSpPr>
          <a:xfrm>
            <a:off x="450539" y="271463"/>
            <a:ext cx="4554379" cy="369213"/>
            <a:chOff x="600718" y="361950"/>
            <a:chExt cx="6072505" cy="492285"/>
          </a:xfrm>
        </p:grpSpPr>
        <p:sp>
          <p:nvSpPr>
            <p:cNvPr id="25" name="椭圆 24"/>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7" name="文本框 26"/>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8800" y="402574"/>
            <a:ext cx="3058709" cy="369332"/>
          </a:xfrm>
          <a:prstGeom prst="rect">
            <a:avLst/>
          </a:prstGeom>
          <a:noFill/>
        </p:spPr>
        <p:txBody>
          <a:bodyPr wrap="square" rtlCol="0">
            <a:spAutoFit/>
          </a:bodyPr>
          <a:lstStyle/>
          <a:p>
            <a:pPr algn="ctr"/>
            <a:r>
              <a:rPr lang="zh-CN" altLang="en-US" dirty="0">
                <a:ea typeface="等线" panose="02010600030101010101" pitchFamily="2" charset="-122"/>
              </a:rPr>
              <a:t>北大法宝</a:t>
            </a:r>
            <a:r>
              <a:rPr lang="en-US" altLang="zh-CN" dirty="0">
                <a:ea typeface="等线" panose="02010600030101010101" pitchFamily="2" charset="-122"/>
              </a:rPr>
              <a:t>V6</a:t>
            </a:r>
            <a:r>
              <a:rPr lang="zh-CN" altLang="en-US" dirty="0">
                <a:ea typeface="等线" panose="02010600030101010101" pitchFamily="2" charset="-122"/>
              </a:rPr>
              <a:t>产品特色介绍</a:t>
            </a:r>
          </a:p>
        </p:txBody>
      </p:sp>
      <p:sp>
        <p:nvSpPr>
          <p:cNvPr id="18" name="矩形 17"/>
          <p:cNvSpPr/>
          <p:nvPr/>
        </p:nvSpPr>
        <p:spPr>
          <a:xfrm>
            <a:off x="450539" y="771906"/>
            <a:ext cx="4879516" cy="307777"/>
          </a:xfrm>
          <a:prstGeom prst="rect">
            <a:avLst/>
          </a:prstGeom>
        </p:spPr>
        <p:txBody>
          <a:bodyPr wrap="square">
            <a:spAutoFit/>
          </a:bodyPr>
          <a:lstStyle/>
          <a:p>
            <a:pPr algn="ctr"/>
            <a:r>
              <a:rPr lang="zh-CN" altLang="en-US" sz="1400" dirty="0">
                <a:solidFill>
                  <a:schemeClr val="bg1"/>
                </a:solidFill>
                <a:latin typeface="等线" panose="02010600030101010101" pitchFamily="2" charset="-122"/>
                <a:ea typeface="等线" panose="02010600030101010101" pitchFamily="2" charset="-122"/>
              </a:rPr>
              <a:t>合同</a:t>
            </a:r>
            <a:r>
              <a:rPr lang="zh-CN" altLang="en-US" sz="1400" dirty="0" smtClean="0">
                <a:solidFill>
                  <a:schemeClr val="bg1"/>
                </a:solidFill>
                <a:latin typeface="等线" panose="02010600030101010101" pitchFamily="2" charset="-122"/>
                <a:ea typeface="等线" panose="02010600030101010101" pitchFamily="2" charset="-122"/>
              </a:rPr>
              <a:t>范本：法律</a:t>
            </a:r>
            <a:r>
              <a:rPr lang="zh-CN" altLang="en-US" sz="1400" dirty="0">
                <a:solidFill>
                  <a:schemeClr val="bg1"/>
                </a:solidFill>
                <a:latin typeface="等线" panose="02010600030101010101" pitchFamily="2" charset="-122"/>
                <a:ea typeface="等线" panose="02010600030101010101" pitchFamily="2" charset="-122"/>
              </a:rPr>
              <a:t>法规</a:t>
            </a:r>
            <a:r>
              <a:rPr lang="zh-CN" altLang="en-US" sz="1400" dirty="0" smtClean="0">
                <a:solidFill>
                  <a:schemeClr val="bg1"/>
                </a:solidFill>
                <a:latin typeface="等线" panose="02010600030101010101" pitchFamily="2" charset="-122"/>
                <a:ea typeface="等线" panose="02010600030101010101" pitchFamily="2" charset="-122"/>
              </a:rPr>
              <a:t>库中支持在线编辑，并可保存</a:t>
            </a:r>
            <a:endParaRPr lang="en-US" altLang="zh-CN" sz="1400" dirty="0">
              <a:solidFill>
                <a:schemeClr val="bg1"/>
              </a:solidFill>
              <a:latin typeface="等线" panose="02010600030101010101" pitchFamily="2" charset="-122"/>
              <a:ea typeface="等线" panose="02010600030101010101" pitchFamily="2" charset="-122"/>
            </a:endParaRPr>
          </a:p>
        </p:txBody>
      </p:sp>
      <p:pic>
        <p:nvPicPr>
          <p:cNvPr id="1026" name="Picture 2"/>
          <p:cNvPicPr>
            <a:picLocks noChangeAspect="1" noChangeArrowheads="1"/>
          </p:cNvPicPr>
          <p:nvPr/>
        </p:nvPicPr>
        <p:blipFill>
          <a:blip r:embed="rId3"/>
          <a:srcRect/>
          <a:stretch>
            <a:fillRect/>
          </a:stretch>
        </p:blipFill>
        <p:spPr bwMode="auto">
          <a:xfrm>
            <a:off x="450539" y="1341263"/>
            <a:ext cx="8520113" cy="3631408"/>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1055539" y="1311462"/>
            <a:ext cx="7173314" cy="3978539"/>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822953" y="1311462"/>
            <a:ext cx="7826198" cy="4125384"/>
          </a:xfrm>
          <a:prstGeom prst="rect">
            <a:avLst/>
          </a:prstGeom>
          <a:noFill/>
          <a:ln w="9525">
            <a:noFill/>
            <a:miter lim="800000"/>
            <a:headEnd/>
            <a:tailEnd/>
          </a:ln>
        </p:spPr>
      </p:pic>
      <p:grpSp>
        <p:nvGrpSpPr>
          <p:cNvPr id="20" name="组合 19"/>
          <p:cNvGrpSpPr/>
          <p:nvPr/>
        </p:nvGrpSpPr>
        <p:grpSpPr>
          <a:xfrm>
            <a:off x="450539" y="271463"/>
            <a:ext cx="4983765" cy="369213"/>
            <a:chOff x="600718" y="361950"/>
            <a:chExt cx="6072505" cy="492285"/>
          </a:xfrm>
        </p:grpSpPr>
        <p:sp>
          <p:nvSpPr>
            <p:cNvPr id="21" name="椭圆 20"/>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2" name="文本框 21"/>
            <p:cNvSpPr txBox="1"/>
            <p:nvPr/>
          </p:nvSpPr>
          <p:spPr>
            <a:xfrm>
              <a:off x="1130310" y="443865"/>
              <a:ext cx="5542913"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7"/>
                                        </p:tgtEl>
                                      </p:cBhvr>
                                    </p:animEffect>
                                    <p:set>
                                      <p:cBhvr>
                                        <p:cTn id="20" dur="1" fill="hold">
                                          <p:stCondLst>
                                            <p:cond delay="499"/>
                                          </p:stCondLst>
                                        </p:cTn>
                                        <p:tgtEl>
                                          <p:spTgt spid="10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8800" y="402574"/>
            <a:ext cx="3058709" cy="369332"/>
          </a:xfrm>
          <a:prstGeom prst="rect">
            <a:avLst/>
          </a:prstGeom>
          <a:noFill/>
        </p:spPr>
        <p:txBody>
          <a:bodyPr wrap="square" rtlCol="0">
            <a:spAutoFit/>
          </a:bodyPr>
          <a:lstStyle/>
          <a:p>
            <a:pPr algn="ctr"/>
            <a:r>
              <a:rPr lang="zh-CN" altLang="en-US" b="1" dirty="0">
                <a:ea typeface="等线" panose="02010600030101010101" pitchFamily="2" charset="-122"/>
              </a:rPr>
              <a:t>北大法宝</a:t>
            </a:r>
            <a:r>
              <a:rPr lang="en-US" altLang="zh-CN" b="1" dirty="0">
                <a:ea typeface="等线" panose="02010600030101010101" pitchFamily="2" charset="-122"/>
              </a:rPr>
              <a:t>V6</a:t>
            </a:r>
            <a:r>
              <a:rPr lang="zh-CN" altLang="en-US" b="1" dirty="0">
                <a:ea typeface="等线" panose="02010600030101010101" pitchFamily="2" charset="-122"/>
              </a:rPr>
              <a:t>产品特色介绍</a:t>
            </a:r>
          </a:p>
        </p:txBody>
      </p:sp>
      <p:sp>
        <p:nvSpPr>
          <p:cNvPr id="18" name="矩形 17"/>
          <p:cNvSpPr/>
          <p:nvPr/>
        </p:nvSpPr>
        <p:spPr>
          <a:xfrm>
            <a:off x="847732" y="744504"/>
            <a:ext cx="4157186" cy="307777"/>
          </a:xfrm>
          <a:prstGeom prst="rect">
            <a:avLst/>
          </a:prstGeom>
        </p:spPr>
        <p:txBody>
          <a:bodyPr wrap="square">
            <a:spAutoFit/>
          </a:bodyPr>
          <a:lstStyle/>
          <a:p>
            <a:r>
              <a:rPr lang="zh-CN" altLang="en-US" sz="1400" dirty="0" smtClean="0">
                <a:solidFill>
                  <a:schemeClr val="bg1"/>
                </a:solidFill>
                <a:latin typeface="等线" panose="02010600030101010101" pitchFamily="2" charset="-122"/>
                <a:ea typeface="等线" panose="02010600030101010101" pitchFamily="2" charset="-122"/>
              </a:rPr>
              <a:t>专题</a:t>
            </a:r>
            <a:r>
              <a:rPr lang="zh-CN" altLang="en-US" sz="1400" dirty="0">
                <a:solidFill>
                  <a:schemeClr val="bg1"/>
                </a:solidFill>
                <a:latin typeface="等线" panose="02010600030101010101" pitchFamily="2" charset="-122"/>
                <a:ea typeface="等线" panose="02010600030101010101" pitchFamily="2" charset="-122"/>
              </a:rPr>
              <a:t>参考库：有律师风险批注，方便风险规避</a:t>
            </a:r>
          </a:p>
        </p:txBody>
      </p:sp>
      <p:pic>
        <p:nvPicPr>
          <p:cNvPr id="2050" name="Picture 2"/>
          <p:cNvPicPr>
            <a:picLocks noChangeAspect="1" noChangeArrowheads="1"/>
          </p:cNvPicPr>
          <p:nvPr/>
        </p:nvPicPr>
        <p:blipFill>
          <a:blip r:embed="rId3"/>
          <a:srcRect/>
          <a:stretch>
            <a:fillRect/>
          </a:stretch>
        </p:blipFill>
        <p:spPr bwMode="auto">
          <a:xfrm>
            <a:off x="450539" y="1213358"/>
            <a:ext cx="8468272" cy="3571334"/>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1899009" y="1213358"/>
            <a:ext cx="5385233" cy="4149400"/>
          </a:xfrm>
          <a:prstGeom prst="rect">
            <a:avLst/>
          </a:prstGeom>
          <a:noFill/>
          <a:ln w="9525">
            <a:noFill/>
            <a:miter lim="800000"/>
            <a:headEnd/>
            <a:tailEnd/>
          </a:ln>
        </p:spPr>
      </p:pic>
      <p:grpSp>
        <p:nvGrpSpPr>
          <p:cNvPr id="19" name="组合 18"/>
          <p:cNvGrpSpPr/>
          <p:nvPr/>
        </p:nvGrpSpPr>
        <p:grpSpPr>
          <a:xfrm>
            <a:off x="450539" y="271463"/>
            <a:ext cx="4554379" cy="369213"/>
            <a:chOff x="600718" y="361950"/>
            <a:chExt cx="6072505" cy="492285"/>
          </a:xfrm>
        </p:grpSpPr>
        <p:sp>
          <p:nvSpPr>
            <p:cNvPr id="20" name="椭圆 19"/>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1" name="文本框 20"/>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专题参考库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50"/>
                                        </p:tgtEl>
                                      </p:cBhvr>
                                    </p:animEffect>
                                    <p:set>
                                      <p:cBhvr>
                                        <p:cTn id="11" dur="1" fill="hold">
                                          <p:stCondLst>
                                            <p:cond delay="499"/>
                                          </p:stCondLst>
                                        </p:cTn>
                                        <p:tgtEl>
                                          <p:spTgt spid="20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b="1" dirty="0">
                <a:ea typeface="等线" panose="02010600030101010101" pitchFamily="2" charset="-122"/>
              </a:rPr>
              <a:t>北大法宝</a:t>
            </a:r>
            <a:r>
              <a:rPr lang="en-US" altLang="zh-CN" b="1" dirty="0" smtClean="0">
                <a:ea typeface="等线" panose="02010600030101010101" pitchFamily="2" charset="-122"/>
              </a:rPr>
              <a:t>V6</a:t>
            </a:r>
            <a:r>
              <a:rPr lang="zh-CN" altLang="en-US" b="1" dirty="0" smtClean="0">
                <a:ea typeface="等线" panose="02010600030101010101" pitchFamily="2" charset="-122"/>
              </a:rPr>
              <a:t>产品特色介绍</a:t>
            </a:r>
            <a:endParaRPr lang="zh-CN" altLang="en-US" b="1" dirty="0">
              <a:ea typeface="等线" panose="02010600030101010101" pitchFamily="2" charset="-122"/>
            </a:endParaRPr>
          </a:p>
        </p:txBody>
      </p:sp>
      <p:sp>
        <p:nvSpPr>
          <p:cNvPr id="15" name="Rectangle 43"/>
          <p:cNvSpPr/>
          <p:nvPr/>
        </p:nvSpPr>
        <p:spPr bwMode="auto">
          <a:xfrm>
            <a:off x="928135" y="875105"/>
            <a:ext cx="5210272" cy="48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bg1"/>
                </a:solidFill>
                <a:ea typeface="等线" panose="02010600030101010101" pitchFamily="2" charset="-122"/>
              </a:rPr>
              <a:t>全文页面左侧显示目录导航，辅助页面内定位，快速跳转锁定位置</a:t>
            </a:r>
            <a:endParaRPr lang="en-US" altLang="zh-CN" sz="1200" dirty="0">
              <a:solidFill>
                <a:schemeClr val="bg1"/>
              </a:solidFill>
              <a:ea typeface="等线" panose="02010600030101010101" pitchFamily="2" charset="-122"/>
              <a:cs typeface="+mn-ea"/>
              <a:sym typeface="+mn-lt"/>
            </a:endParaRPr>
          </a:p>
        </p:txBody>
      </p:sp>
      <p:pic>
        <p:nvPicPr>
          <p:cNvPr id="8194" name="Picture 2"/>
          <p:cNvPicPr>
            <a:picLocks noChangeAspect="1" noChangeArrowheads="1"/>
          </p:cNvPicPr>
          <p:nvPr/>
        </p:nvPicPr>
        <p:blipFill>
          <a:blip r:embed="rId2"/>
          <a:srcRect/>
          <a:stretch>
            <a:fillRect/>
          </a:stretch>
        </p:blipFill>
        <p:spPr bwMode="auto">
          <a:xfrm>
            <a:off x="1158723" y="1358793"/>
            <a:ext cx="6655139" cy="3972177"/>
          </a:xfrm>
          <a:prstGeom prst="rect">
            <a:avLst/>
          </a:prstGeom>
          <a:noFill/>
          <a:ln w="9525">
            <a:noFill/>
            <a:miter lim="800000"/>
            <a:headEnd/>
            <a:tailEnd/>
          </a:ln>
        </p:spPr>
      </p:pic>
      <p:grpSp>
        <p:nvGrpSpPr>
          <p:cNvPr id="17" name="组合 16"/>
          <p:cNvGrpSpPr/>
          <p:nvPr/>
        </p:nvGrpSpPr>
        <p:grpSpPr>
          <a:xfrm>
            <a:off x="450539" y="271463"/>
            <a:ext cx="4554379" cy="369213"/>
            <a:chOff x="600718" y="361950"/>
            <a:chExt cx="6072505" cy="492285"/>
          </a:xfrm>
        </p:grpSpPr>
        <p:sp>
          <p:nvSpPr>
            <p:cNvPr id="18" name="椭圆 17"/>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19" name="文本框 18"/>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b="1" dirty="0">
                <a:ea typeface="等线" panose="02010600030101010101" pitchFamily="2" charset="-122"/>
              </a:rPr>
              <a:t>北大法宝</a:t>
            </a:r>
            <a:r>
              <a:rPr lang="en-US" altLang="zh-CN" b="1" dirty="0">
                <a:ea typeface="等线" panose="02010600030101010101" pitchFamily="2" charset="-122"/>
              </a:rPr>
              <a:t>V6</a:t>
            </a:r>
            <a:r>
              <a:rPr lang="zh-CN" altLang="en-US" b="1" dirty="0">
                <a:ea typeface="等线" panose="02010600030101010101" pitchFamily="2" charset="-122"/>
              </a:rPr>
              <a:t>产品特色介绍</a:t>
            </a:r>
          </a:p>
        </p:txBody>
      </p:sp>
      <p:sp>
        <p:nvSpPr>
          <p:cNvPr id="15" name="Rectangle 43"/>
          <p:cNvSpPr/>
          <p:nvPr/>
        </p:nvSpPr>
        <p:spPr bwMode="auto">
          <a:xfrm>
            <a:off x="913999" y="837186"/>
            <a:ext cx="4795037"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dirty="0">
                <a:solidFill>
                  <a:schemeClr val="bg1"/>
                </a:solidFill>
                <a:ea typeface="等线" panose="02010600030101010101" pitchFamily="2" charset="-122"/>
              </a:rPr>
              <a:t>北大法宝“法宝词云”功能：类知识图谱的法律词云</a:t>
            </a:r>
            <a:r>
              <a:rPr lang="zh-CN" altLang="en-US" sz="1400" b="1" dirty="0">
                <a:solidFill>
                  <a:schemeClr val="bg1"/>
                </a:solidFill>
                <a:ea typeface="等线" panose="02010600030101010101" pitchFamily="2" charset="-122"/>
              </a:rPr>
              <a:t>。</a:t>
            </a:r>
            <a:endParaRPr lang="en-US" altLang="zh-CN" sz="1400" b="1" dirty="0">
              <a:solidFill>
                <a:schemeClr val="bg1"/>
              </a:solidFill>
              <a:ea typeface="等线" panose="02010600030101010101" pitchFamily="2" charset="-122"/>
              <a:cs typeface="+mn-ea"/>
              <a:sym typeface="+mn-lt"/>
            </a:endParaRPr>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951" y="1190799"/>
            <a:ext cx="6032128" cy="3875642"/>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416" y="1190799"/>
            <a:ext cx="4926986" cy="3811330"/>
          </a:xfrm>
          <a:prstGeom prst="rect">
            <a:avLst/>
          </a:pr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215" y="1190799"/>
            <a:ext cx="5756724" cy="3986532"/>
          </a:xfrm>
          <a:prstGeom prst="rect">
            <a:avLst/>
          </a:prstGeom>
        </p:spPr>
      </p:pic>
      <p:grpSp>
        <p:nvGrpSpPr>
          <p:cNvPr id="20" name="组合 19"/>
          <p:cNvGrpSpPr/>
          <p:nvPr/>
        </p:nvGrpSpPr>
        <p:grpSpPr>
          <a:xfrm>
            <a:off x="450539" y="271463"/>
            <a:ext cx="4554379" cy="369213"/>
            <a:chOff x="600718" y="361950"/>
            <a:chExt cx="6072505" cy="492285"/>
          </a:xfrm>
        </p:grpSpPr>
        <p:sp>
          <p:nvSpPr>
            <p:cNvPr id="21" name="椭圆 20"/>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2" name="文本框 21"/>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3"/>
          <p:cNvSpPr/>
          <p:nvPr/>
        </p:nvSpPr>
        <p:spPr bwMode="auto">
          <a:xfrm>
            <a:off x="959261" y="838666"/>
            <a:ext cx="6864821"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dirty="0">
                <a:solidFill>
                  <a:schemeClr val="bg1"/>
                </a:solidFill>
                <a:ea typeface="等线" panose="02010600030101010101" pitchFamily="2" charset="-122"/>
              </a:rPr>
              <a:t>北大法宝“智能检索”功能：支持整篇、整段、整句检索，检索结果分类展示。</a:t>
            </a:r>
            <a:endParaRPr lang="en-US" altLang="zh-CN" sz="1400" dirty="0">
              <a:solidFill>
                <a:schemeClr val="bg1"/>
              </a:solidFill>
              <a:ea typeface="等线" panose="02010600030101010101" pitchFamily="2" charset="-122"/>
              <a:cs typeface="+mn-ea"/>
              <a:sym typeface="+mn-lt"/>
            </a:endParaRPr>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61" y="1533141"/>
            <a:ext cx="7376320" cy="3547250"/>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665" y="1557679"/>
            <a:ext cx="7294704" cy="2413960"/>
          </a:xfrm>
          <a:prstGeom prst="rect">
            <a:avLst/>
          </a:pr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877" y="1862358"/>
            <a:ext cx="5866280" cy="3983338"/>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691" y="1289693"/>
            <a:ext cx="5873358" cy="4041346"/>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089" y="1238163"/>
            <a:ext cx="5658466" cy="3842228"/>
          </a:xfrm>
          <a:prstGeom prst="rect">
            <a:avLst/>
          </a:prstGeom>
        </p:spPr>
      </p:pic>
      <p:grpSp>
        <p:nvGrpSpPr>
          <p:cNvPr id="22" name="组合 21"/>
          <p:cNvGrpSpPr/>
          <p:nvPr/>
        </p:nvGrpSpPr>
        <p:grpSpPr>
          <a:xfrm>
            <a:off x="450539" y="271463"/>
            <a:ext cx="4554379" cy="369213"/>
            <a:chOff x="600718" y="361950"/>
            <a:chExt cx="6072505" cy="492285"/>
          </a:xfrm>
        </p:grpSpPr>
        <p:sp>
          <p:nvSpPr>
            <p:cNvPr id="23" name="椭圆 22"/>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4" name="文本框 23"/>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法律法规库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dirty="0">
                <a:ea typeface="等线" panose="02010600030101010101" pitchFamily="2" charset="-122"/>
              </a:rPr>
              <a:t>北大法宝</a:t>
            </a:r>
            <a:r>
              <a:rPr lang="en-US" altLang="zh-CN" dirty="0">
                <a:ea typeface="等线" panose="02010600030101010101" pitchFamily="2" charset="-122"/>
              </a:rPr>
              <a:t>V6</a:t>
            </a:r>
            <a:r>
              <a:rPr lang="zh-CN" altLang="en-US" dirty="0">
                <a:ea typeface="等线" panose="02010600030101010101" pitchFamily="2" charset="-122"/>
              </a:rPr>
              <a:t>产品特色介绍</a:t>
            </a:r>
          </a:p>
        </p:txBody>
      </p:sp>
      <p:sp>
        <p:nvSpPr>
          <p:cNvPr id="15" name="Rectangle 43"/>
          <p:cNvSpPr/>
          <p:nvPr/>
        </p:nvSpPr>
        <p:spPr bwMode="auto">
          <a:xfrm>
            <a:off x="911342" y="758013"/>
            <a:ext cx="7382750" cy="63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smtClean="0">
                <a:solidFill>
                  <a:schemeClr val="bg1"/>
                </a:solidFill>
                <a:latin typeface="等线" panose="02010600030101010101" pitchFamily="2" charset="-122"/>
                <a:ea typeface="等线" panose="02010600030101010101" pitchFamily="2" charset="-122"/>
              </a:rPr>
              <a:t>司法案例库：全面收录我国大陆法院审理的各类案例，北大法宝编辑组精心编辑、加工，提升案例参考价值。</a:t>
            </a:r>
            <a:endParaRPr lang="en-US" altLang="zh-CN" sz="1200" dirty="0" smtClean="0">
              <a:solidFill>
                <a:schemeClr val="bg1"/>
              </a:solidFill>
              <a:latin typeface="等线" panose="02010600030101010101" pitchFamily="2" charset="-122"/>
              <a:ea typeface="等线" panose="02010600030101010101" pitchFamily="2" charset="-122"/>
            </a:endParaRPr>
          </a:p>
          <a:p>
            <a:pPr fontAlgn="base">
              <a:lnSpc>
                <a:spcPct val="125000"/>
              </a:lnSpc>
              <a:spcBef>
                <a:spcPct val="0"/>
              </a:spcBef>
              <a:spcAft>
                <a:spcPct val="0"/>
              </a:spcAft>
            </a:pPr>
            <a:r>
              <a:rPr lang="en-US" altLang="zh-CN" sz="1200" dirty="0" smtClean="0">
                <a:solidFill>
                  <a:schemeClr val="bg1"/>
                </a:solidFill>
                <a:latin typeface="等线" panose="02010600030101010101" pitchFamily="2" charset="-122"/>
                <a:ea typeface="等线" panose="02010600030101010101" pitchFamily="2" charset="-122"/>
              </a:rPr>
              <a:t>1</a:t>
            </a:r>
            <a:r>
              <a:rPr lang="zh-CN" altLang="en-US" sz="1200" dirty="0" smtClean="0">
                <a:solidFill>
                  <a:schemeClr val="bg1"/>
                </a:solidFill>
                <a:latin typeface="等线" panose="02010600030101010101" pitchFamily="2" charset="-122"/>
                <a:ea typeface="等线" panose="02010600030101010101" pitchFamily="2" charset="-122"/>
              </a:rPr>
              <a:t>、页面左侧设置聚类分组，根据不同标准对数据进行分类，直接点击分类标题即可对右侧数据进行筛选。</a:t>
            </a:r>
            <a:endParaRPr lang="en-US" altLang="zh-CN" sz="1200" dirty="0" smtClean="0">
              <a:solidFill>
                <a:schemeClr val="bg1"/>
              </a:solidFill>
              <a:latin typeface="等线" panose="02010600030101010101" pitchFamily="2" charset="-122"/>
              <a:ea typeface="等线" panose="02010600030101010101" pitchFamily="2" charset="-122"/>
            </a:endParaRPr>
          </a:p>
          <a:p>
            <a:pPr fontAlgn="base">
              <a:lnSpc>
                <a:spcPct val="125000"/>
              </a:lnSpc>
              <a:spcBef>
                <a:spcPct val="0"/>
              </a:spcBef>
              <a:spcAft>
                <a:spcPct val="0"/>
              </a:spcAft>
            </a:pPr>
            <a:r>
              <a:rPr lang="en-US" altLang="zh-CN" sz="1200" dirty="0" smtClean="0">
                <a:solidFill>
                  <a:schemeClr val="bg1"/>
                </a:solidFill>
                <a:latin typeface="等线" panose="02010600030101010101" pitchFamily="2" charset="-122"/>
                <a:ea typeface="等线" panose="02010600030101010101" pitchFamily="2" charset="-122"/>
                <a:cs typeface="+mn-ea"/>
                <a:sym typeface="+mn-lt"/>
              </a:rPr>
              <a:t>2</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、案例库特有的定位检索功能。</a:t>
            </a:r>
            <a:endParaRPr lang="en-US" altLang="zh-CN" sz="1200" dirty="0">
              <a:solidFill>
                <a:schemeClr val="bg1"/>
              </a:solidFill>
              <a:latin typeface="等线" panose="02010600030101010101" pitchFamily="2" charset="-122"/>
              <a:ea typeface="等线" panose="02010600030101010101" pitchFamily="2" charset="-122"/>
              <a:cs typeface="+mn-ea"/>
              <a:sym typeface="+mn-lt"/>
            </a:endParaRPr>
          </a:p>
        </p:txBody>
      </p:sp>
      <p:pic>
        <p:nvPicPr>
          <p:cNvPr id="17" name="图片 16"/>
          <p:cNvPicPr>
            <a:picLocks noChangeAspect="1"/>
          </p:cNvPicPr>
          <p:nvPr/>
        </p:nvPicPr>
        <p:blipFill>
          <a:blip r:embed="rId2"/>
          <a:stretch>
            <a:fillRect/>
          </a:stretch>
        </p:blipFill>
        <p:spPr>
          <a:xfrm>
            <a:off x="1460587" y="1506384"/>
            <a:ext cx="6284260" cy="3913238"/>
          </a:xfrm>
          <a:prstGeom prst="rect">
            <a:avLst/>
          </a:prstGeom>
        </p:spPr>
      </p:pic>
      <p:grpSp>
        <p:nvGrpSpPr>
          <p:cNvPr id="18" name="组合 17"/>
          <p:cNvGrpSpPr/>
          <p:nvPr/>
        </p:nvGrpSpPr>
        <p:grpSpPr>
          <a:xfrm>
            <a:off x="450539" y="271463"/>
            <a:ext cx="4554379" cy="369213"/>
            <a:chOff x="600718" y="361950"/>
            <a:chExt cx="6072505" cy="492285"/>
          </a:xfrm>
        </p:grpSpPr>
        <p:sp>
          <p:nvSpPr>
            <p:cNvPr id="19" name="椭圆 18"/>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0" name="文本框 19"/>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司法案例库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b="1" dirty="0">
                <a:ea typeface="等线" panose="02010600030101010101" pitchFamily="2" charset="-122"/>
              </a:rPr>
              <a:t>北大法宝</a:t>
            </a:r>
            <a:r>
              <a:rPr lang="en-US" altLang="zh-CN" b="1" dirty="0">
                <a:ea typeface="等线" panose="02010600030101010101" pitchFamily="2" charset="-122"/>
              </a:rPr>
              <a:t>V6</a:t>
            </a:r>
            <a:r>
              <a:rPr lang="zh-CN" altLang="en-US" b="1" dirty="0">
                <a:ea typeface="等线" panose="02010600030101010101" pitchFamily="2" charset="-122"/>
              </a:rPr>
              <a:t>产品特色介绍</a:t>
            </a:r>
          </a:p>
        </p:txBody>
      </p:sp>
      <p:sp>
        <p:nvSpPr>
          <p:cNvPr id="15" name="Rectangle 43"/>
          <p:cNvSpPr/>
          <p:nvPr/>
        </p:nvSpPr>
        <p:spPr bwMode="auto">
          <a:xfrm>
            <a:off x="913581" y="829342"/>
            <a:ext cx="6274398" cy="48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bg1"/>
                </a:solidFill>
                <a:ea typeface="等线" panose="02010600030101010101" pitchFamily="2" charset="-122"/>
              </a:rPr>
              <a:t>案例可视化：司法案例库案例大数据提供数据化图表，并支持自定义案例报告。</a:t>
            </a:r>
            <a:endParaRPr lang="en-US" altLang="zh-CN" sz="1200" dirty="0">
              <a:solidFill>
                <a:schemeClr val="bg1"/>
              </a:solidFill>
              <a:ea typeface="等线" panose="02010600030101010101" pitchFamily="2" charset="-122"/>
              <a:cs typeface="+mn-ea"/>
              <a:sym typeface="+mn-lt"/>
            </a:endParaRPr>
          </a:p>
        </p:txBody>
      </p:sp>
      <p:pic>
        <p:nvPicPr>
          <p:cNvPr id="1027" name="Picture 3" descr="C:\Users\User\AppData\Local\Temp\mx397C8.png"/>
          <p:cNvPicPr>
            <a:picLocks noChangeAspect="1" noChangeArrowheads="1"/>
          </p:cNvPicPr>
          <p:nvPr/>
        </p:nvPicPr>
        <p:blipFill rotWithShape="1">
          <a:blip r:embed="rId2">
            <a:extLst>
              <a:ext uri="{28A0092B-C50C-407E-A947-70E740481C1C}">
                <a14:useLocalDpi xmlns:a14="http://schemas.microsoft.com/office/drawing/2010/main" val="0"/>
              </a:ext>
            </a:extLst>
          </a:blip>
          <a:srcRect r="-74" b="17228"/>
          <a:stretch>
            <a:fillRect/>
          </a:stretch>
        </p:blipFill>
        <p:spPr bwMode="auto">
          <a:xfrm>
            <a:off x="1084235" y="1313030"/>
            <a:ext cx="6948234" cy="3648176"/>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descr="data:image/png;base64,iVBORw0KGgoAAAANSUhEUgAABMgAAAMJCAYAAAD23QqQAAAgAElEQVR4Xuy9CbxdVXn3/4QpJEDMgEkQkEtuZQhDEIIyKLQMcWhQ/okiyh/H9w1DW+BtKxU/VYT2LwraF2jLkFYc+GsRDa+SVCUoGmTUAAElTN5wMQw3EZKQhIQw5V1rT2ftvdcez7TP2d/TDzU5Z+01fJ91du7+3d/zrFF7/+87tgovCEAAAhCAAAQgAAEIQAACEIAABCAAAQjUlMAoBLKaRp5lQwACEIAABCAAAQhAAAIQgAAEIAABCDgEEMjYCBCAAAQgAAEIQAACEIAABCAAAQhAAAK1JoBAVuvws3gIQAACEIAABCAAAQhAAAIQgAAEIAABBDL2AAQgAAEIQAACEIAABCAAAQhAAAIQgECtCSCQ1Tr8LB4CEIAABCAAAQhAAAIQgAAEIAABCEAAgYw9AAEIQAACEIAABCAAAQhAAAIQgAAEIFBrAghktQ4/i4cABCAAAQhAAAIQgAAEIAABCEAAAhBAIGMPQAACEIAABCAAAQhAAAIQgAAEIAABCNSaAAJZrcPP4iEAAQhAAAIQgAAEIAABCEAAAhCAAAQQyNgDEIAABCAAAQhAAAIQgAAEIAABCEAAArUmgEBW6/CzeAhAAAIQgAAEIAABCEAAAhCAAAQgAAEEMvYABCAAAQhAAAIQgAAEIAABCEAAAhCAQK0JIJDVOvwsHgIQgAAEIAABCEAAAhCAAAQgAAEIQACBjD0AAQhAAAIQgAAEIAABCEAAAhCAAAQgUGsCCGS1Dj+LhwAEIAABCEAAAhCAAAQgAAEIQAACEEAgYw9AAAIQgAAEIAABCEAAAhCAAAQgAAEI1JoAAlmtw8/iIQABCEAAAhCAAAQgAAEIQAACEIAABBDI2AMQgAAEIAABCEAAAhCAAAQgAAEIQAACtSaAQFbr8LN4CEAAAhCAAAQgAAEIQAACEIAABCAAAQQy9gAEIAABCEAAAhCAAAQgAAEIQAACEIBArQkgkNU6/CweAhCAAAQgAAEIQAACEIAABCAAAQhAAIGMPQABCEAAAhCAAAQgAAEIQAACEIAABCBQawIIZLUOP4uHAAQgAAEIQAACEIAABCAAAQhAAAIQQCBjD0AAAhCAAAQgAAEIQAACEIAABCAAAQjUmgACWa3Dz+JbRWDFeUe3qiv6gQAEIAABCEAAAhBoA4HBD/51G3qly7IEtv7FR8teynUQgAAE2kIAgawtWOm0bgQQyOoWcdYLAQhAAAIQgECvEUAgq1bEEMiqFQ9mAwEIiCCQsQsg0AICCGQtgEgXEIAABCAAAQhAoI0EEMjaCLdE1whkJaBxCQQg0FYCCGRtxUvndSGAQFaXSLNOCEAAAhCAAAR6lQACWbUih0BWrXgwGwhAAAcZewACLSGAQNYSjHQCAQhAAAIQgAAE2kYAgaxtaEt1jEBWChsXQQACbSSAg6yNcOm6PgQQyOoTa1YKAQhAAAIQgEBvEkAgq1bcEMiqFQ9mAwEI4CBjD0CgJQQQyFqCkU4gAAEIQAACEIBA2wggkLUNbamOEchKYeMiCECgjQRwkLURLl3XhwACWX1izUohAAEIQAACEOhNAghk1YpbcwLZZPnmeW+TwYcelGNu25i+sOnTZcURW2TOdUOyrACCuScfLbMfv1M+tTx80SHHHSY3HSzy3Rvuky+MZHeo218pj2XPM7srWkAAAm0mgEDWZsD5u3dv8rI4fhPO3wctu0UAgaxb5BkXAhCAAAQgAAEI5COAQJaPU6da5RPIdpZ/+vQMOW1cwVmtH/EEMf2Mtac87YhZ7vPWsbaugvaND60C2dRBuf3U8bLkoc1y2kBUdEvp3zr9tfLZy5fLgoJLozkEINA+Aghk7WObv2f9W41ZE7z27b5RGjduyz8E+Sed3FL/Y3LZgP683WtpxWxb0wcCWWs40gsEIAABCEAAAhBoFwEEsnaRLddvPoHM6Fs/M+3zvEz70WrrgDanlu29qPDlOMLGrQz6bTzLNIZZ4pgYwoYGp91EX4hLZoCDrNz+4CoIdINAHwhk7m8V9rineeeVa5fd0YmDexPsXEjMsWX4icQbf9Mzcn7rMVX2UB09nceSXGJABLIS0LgEAhCAAAQgAAEIQKCtBBDI2oq3cOelBLLAVGAfLvR8YwpqjiFhjEqLfEzk/eazo36W3FfkJ9F0yWh2jz2l033u8UwBIdNDPhydfubMNytaQaC+BEoIZEWto62DG7+BRCy3TQpL3RTIRMy1vJw7p70wXePG7fAU072Wv7e0mzkCWX6OtIQABCAAAQhAAAIQ6AwBBLLOcM47SmGBLG/HXruwE8zPbPGeudZ4hoQkV5pnKhhyTBPuNcfKy7LHONdM0XipfheLXDZL3P81a51Fap+FHWetM3kUxEJzCEAghUDPC2SHHPdW5fry0xPVSptIG2yFQGaz5HZqB+ZxhMXEqxK/6dDrQSALR5UUy07tcsaBAAQgAAEIQAAC5QggkJXj1q6r8gtkRQ0aZpkXJUQdN1a+cJuflumbEtw2Q0YGkfkcOffkw+TciTsqQaxA1k0giG2Qc221zkJmDgSydu0r+oVAMwR6XCDzlm6kDbrvlHNg9b9AZvzj4t+gEcia+f4E1yKQtQQjnUAAAhCAAAQgAIG2EUAgaxvaUh0XE8j8QvtZQ+nnnV1lkVP8PpJt5BgpXPFqcP3LIsONkyXDdcJUH5/eRZ5eo8rSPP6gPH2EmYIZFra0+eDc9cknaTrPlwPrvAMDEMWyosfnEOg2gRICWWennF+0iv9moWhOd/6xkhl0Pr2wse5MB1me+mPRFMwSddg6z6Cze9I2GgJZ92Pgz+Dxxx+XffbZpzoTYiYQgAAEIAABCFSCAAJZJcIQTKKcQJbsJmsU0vcEMu+5JvRM6J9CecNK2eNUT3SbqEvOqBRJ70RJ/Ux47sh9smifo2X2425darOQf0NMG2uckBlm6z9Xxp/P/PnX5zCzau06ZgOBdAJ9JJDphYbreD390Eo5JrDTZm+FjgtkvhjVVO20/AJZY33JDrtGm6ybtsE6ktaKQJa912jRPgIIZO1jS88QgAAEIACBXiaAQFat6JUXyHyHmL8e05llOsjCnx87/KCcI/sGji4J0ivDz0ZzjxuUoduGZFC5w3yBTET3awhqutbYPaPlJrPmmDNcxLWWhryJ0kDViiSzgUD/EOgzgcy/KUVPIimat54zwJabWn5xKDKn0iJZXoEsWdBqrDZPm/A/NKepvPxo3bf8DHJy7oFmOMiqEyQEsurEgplAAAIQgAAEqkQAgaxK0RApL5C9TRXMj79iDrJArPIFsMjJlEF2jd0YoJ9pGgKZSJBOuXyK3H7qaBkaVnWwPYdZdDah1EujWL8W3S4T74CAaoWD2UAAAopAAYGsTSKTLQyG8NQKV5er+NtvpE3tgiYEMnNdUloc07PPKZDlSa/M25cDDQeZuXcQyJr6JrX0YgSyluKkMwhAAAIQgEDfEEAgyw7lnAv/Tc5d/TU59urh7MZNtigvkEUdZOZEGg4yCdUHC59e6f9CX4tqOpXysoH4IWRRgSy8XJtTzUvFPHhHCaVWBgLZKpGpG0Wmq7pkqk0zh8s1iZ7LIQCBBAIIZM1sjbK22NChAuUOFCg6bfN0zcRaZYXqjyGQIZAV3YWdaY9A1hnOjAIBCEAAAhDoNQJVE8hSxajjzpahc1VdrA9eJTclgdZtTn1B5s77viyLttnnI7LksneL/KyY2FV9gcwOw3zWsZoP9HPOPs/LtB+Ja5yIGRQ804HxfiCQrRlUjjFVsD9lw+vnqyvGzZDLJuqDAIZUPMKplrbnL2fOuMl67TbCfPucQG8LZI7QNFqu8AoqNhurZt1qIVdYs5Mpeb1d/Ao76JIEslzzD0RBBLJeEciGb5kv944/RT7yzvEi6+6V79/4oLxo3V97yax57xH1C7TIa53c+/0b5cHIRXvNmCHrHkzoa69ZMu898Z5KbutClyGQFcJFYwhAAAIQgEBtCLRMIPPEpzTBxA51uSF4Dcg/zf972f2Gv5ZP3xZtnfaZ0TZRIHOv/5i8IE9PEbn9sxfKFx43x/A+V58Veq36tV2MK9RJo3F+B1nJAbgMAhCAQEECBQSygj23qHmyaBUWfYqeWGmbXt8KZIYzTK/bLpDlLCiJQGbd2VVOsQwJZKW+l65Atu6d88TVvKJ/V6dkKxHusX39z0sN0rKLiglkL8jSRQ/LpNnHyN6xGejPfiGbDjhFjol/qFrrz+8WOXK2zJwUufjJ2+XG347I1MOTrtXt3f5Hph4vs2Md2HE8efuNsnLPeJ8vLF0kv1ghMu14y1wsXen2d8uRucf1uyh33ZNy+42/Ves8XE6xg2xZ7OkIAhCAAAQgkEagZQJZZJAk19UhZ10kC96+PEFUeqdc9+P3yzMx8Up1HhK+dLvTRa6wCGkJApk5rug5vHdVuhPNWE81HWTsawhAAAKdIdC7Atl05R47QllddZF4/9VULa9GzrjurhWCWziEYQGqWP+mGJh1umR048SFL6tAFkr7TNl8CGRWOFUUyLRotfip8HT3mlVGxEpwkKm+9n0sPobIm2TGKR8RbVhLev3gBz+QD3/4w5l3ubztzI6KCWTqSkfMEjn8lAPkBSVYrdiUPq2x0zxB64WlsugXm+SAUyLimv/+8WPlYdvnoe5d8UgNniDChediFcic8ZQYN22crBgZK8fPnikNvc4TpzJJ+w2mqqnYxEL380yBzJnLCslAaMxmbG5RL/cSaAgBCEAAAhBIIFANgcwVvOJF5n13mXZ3fUrka4brK5Ju6Qhg743+ds69foXzmcj3DOFNi16X7Z7P/YVAxtcHAhCoM4HeFci8qIXyzZ33igpIjfA36yBL20jmPIuJY6bAVaJemUX4sglkjbXbxjAEukCEJMXSjHcVBTJ3fq64NTzgpViWutslO8i0QBZ2jum2t4i8J10g09PIEr+yPk9aSmGBLFH4SXaQaaFKGcRCL8ctNk4JRI6pzBOptGBk/t026SShzWibON7eYYHNabd+WkQkiw+aKXSpS2xjJjEPiYbGep0+xHCOBWKkFuFSHHil9ikXQQACEIAABNIJVEMgc+foiFyTfyKDF90r4qRsTpIrdL0xLYa9+z73/eDlpUQ+c33o/ajw5QpnYXHM78Jpe6gnwpVOEX0hJLw1u99IsWyWINdDAAKtJtDzApkDJJJCKFJCSNL/UB3nnSii/lxMxEoPS1zEc9tnj9F8Gqlt7LhAlix2ORO1noCJQGZGvbICmVdzTFm6nBpkNldZaPdaa4elO8gcgUxukfn3jpdTPrKvPJZTINPjJolgZcUx3WcZgSxg4KVGJn+jG46nmJsr4dqxU6eqU4rGNkSzWOd5UxCjbjP37+t9R5vXrytseU6wzPXEV+qnhep+Hh4bTv+0vWcT29yUz03iCmfipJKuGOcJZb7LbGy2kNfqf/DoDwIQgAAE6k2gSgJZyKkVpEoOyzk/Pkzk/uly7KH2WC0JUi39OmOeMyxHUX9XQFPplp99Qc71BblgGNfZNphY1D8lJbTktkIgKwmOyyAAgbYRKC2Q5SronmfaGSdB5hatTKfUeuUi+8lyWRBxeGRNJ/dYWR2FPt9ZDlHH+S4bCYtd1i4ip6bo44b9V7aYZunRZDK8VpYMTHDs3DGBzBAYremX1tMtEchM4lUVyNbd+3250a+u/6YZSsB6pwSZj454tk7eaS3Mn2+TB7XHtED22L6qMP/43A4yf4SoGNaMOKb7LCKQNVxSttTCtBpkWpxaKXseLvLblXvKKXuulBv1/ybV2NJC1cPR9EePgPPZehmr8hKnptUQ84SlcU46ple/TMbKpk3RhEa1Fj0vnbmp/9ccNzKPsOMsvN64GGbnERbI3DaBGCYN8e9w5SWLucmSmOTbfrSCAAQgAAEIFCJQHYEsXITfrxn2vWfeLR9zhDGzmH9jiY4LTDwXmXKBXff3SkibolMtG84u1ylmwXK/4T4zHWuqachd5l0ad6MhkBXabDSGAAR6kkD/CGQaf5OnWrZHIEvaFzkEM+fS8imjDfeYdtStlD1OVUcaqx6jIlijnX0se/olApkZ2WoKZMNyy/zHRPZ6StapUyzfue5GJx1Sp0U6p1ru+5grkJ2iRK0bh2UgoW5YoutMCW4zxj8o63wHWUmBTHP0RbFmxTHdVxGBzI2hIXZF8yZtX1/tfDpgk/wiIoyFUxJNwS0tlbBRqP9IVTb/F5sOSBTZnrx9kTy8fpMSxMRzZkVrj1gmGwhik+RhXSg/2iRUOD9DIEtwfiWma3rutSD9Uv/47jjLxqXWOevJf0mZNAQgAAEI9ASB1ghkJU+A9Ak5QpUot9ZhskinVKr3y9T9OuSss2WuuvZjb39B5t4wSRacK7kL8ZvBShTUHJHuJ7Jin2FZFjoBs3WhxkHWOpb0BAEItIZAfwlkMSY5T2ZskmUpd5c/Ziw9NGEyGU672FUh99gTMu1HIt88zyKQxdqtjnVlF9AQyExQVRTItHvsFpX8qIUxRxDTVfNN15jxZ6WkyWKZpRxgA6nfBr9Ppy/1ch1kp8j4e2+UB8fr64s7yPwBWyGO6b5KC2ROcXotlj0sYy1OLkfc8QQsP4UwgKVEs2njlPx0gD5F0hPcTtlTVmqXmVP8P+20S12jP31sR8Rb9IKMHacK4O95vIx92Owvy/kVDqkzd5WC6RbzT6+z1kixjAh5xomZMYEsKNSfVPDfc5WRYtnkvzxcDgEIQAACRQm0RiCLj1r4FMtQOqR5SmVSAX9vzMAFptrNH5ArtTB2qhLI5n1flqkm5jzCc0o5CTNYji/8Ndxr6adwFqUfb49A1jxDeoAABFpLoAUCWZl6Xxk1r4w1NufqqqBAlnlapMtz2RFHi5liGQp7ntM6A+HNj0/DsWY6yMIus/tkwfTD5Ep5TI65baM3pOF0C4l0CGRVF8iGb9HF8t8jWvzyBTLHDeYLYQlimU0iG77l+7LqnR9R7jMjZdOpV6YFMSWOiUrffOc6uXHxuswTLFt7C4v31rxAZnFa+cOEHFfqTe2S8lIr4w6yLIHMIk4lpGJqEerhSbNlz5U3yso93RMvo4Ld3XKkqve1Pl3gC+qCme4z/6TLsKAVpFiqgwCckynNtXvuMF2v7IAXFinvmx57UlDYf+xYW+pnOFZObbaRkXC/7d4c9A8BCEAAArUmUBmBTEfBEcmmy5L7lzv1xvQJlDdJchqjWdRf//kK+aYc+9j7ZcgQyJw+/b8n/Tm2A3xRzkvTFH1gwLtlj2g7M0WzRbsIgaxFIOkGAhBoGQEEshagTHSQ5XWHZRwqkFbvzVozzFmTK2AdO/ygJ3ZZBLKoe+zxXWXFrAkuEV+ES6xPhkBWdYHMn58WxRoplUYqZaQGWdDOc4c11tc4xfKdq1xXmnaQ+fXN9pqlivQPBKMpPe5eGZ+QrtmCr1tmF80LZNkOsmASQRH8qTJ1qqojVsBBZj9xsuHU0oKT/3py6VIZN3OmrFeF832BzE0N9ea63qtxplM/Y3W9vLpg0VJlNpKGq6sh+DUOJghd4p2+OXXaepW66Qpk/ssU72zD2Ir9ZwaWBhCAAAQgAIEmCbRHIAvXEzOnmOnA8k6TlKAwfj6BbM6FZ4tc5J14aQpkpsDmCF3T5fbPXigPfPTf5NzVX5Njrx4OEUxMr1zlFf43W1tP12wuIAhk5flNUCfVf2aH78tx290l07ZZ6XQ09MZb5eevvUu+9cqHVJGeoOpw+UG4EgI1JNDnAlnOiIaErPI1v/RoeQ8viIlq1kL48flb+09IvzzkuEEZvG1IFjjdRAUycQS008bpz/w1Rxx3SiSbs35PuengHVWbqFMQgcyMThVTLP35+cKXTrUMpVFGi/QPq0L7i0VmRYv26/fvXSdvevFFeVF1+ibvRMyc366ONystkB0/VlY+qaa7YkW8Vpe/Cs9FFXKL2d4T7cZKdpCl1+KKnlbZQBg9OTPs8tok46aqNE/PYRYFHxKlDKeaFt1CxfO9C/OKWImnWKbWU4ufkNnxjcKAEIAABCBQOwJtEchSTo9MF8i8lMZnlsuSQ1Wx/aA22fvlGSVqfSFS98t0kAWBM11izptun8c8oMUw9bO++vPuD/xaBt87Sa7w6p1lBj3WZ+YVpRsgkJVD995tfyVf3fErsss2fsZPuJ8NW3eSf9h8gfzs9T8vNwBXQaDGBPpLIHNEJmVRvlydYJk7qOFi+U3VE3PGjIhMeWuH5RTIzGW56ZF5U1wjAtnyKXL7qVMd+3R0zY20S2O02DoQyMxY9IJA5tcNC51s6aRJDqR+W4KTKnUzR0R7KvvblaPf7E7KtSgskIVqZmlRq6CDLEixXCQvhBxkuq6YfoWL9LviWlJ9Lm/N3pxk2vEhZ1ZUIAsT8muf+eO6n/r10sxi+U5qqOM007mayvn1pC6e71T/92qT6ezRfCJWokCm+0t5heZTLtRcBQEIQAACEChEoPUCmZueOBg4wMLTSRbIvLRGs6aY6keuuF7k3NOdQ7Wsr2iaYw4xyyqsmZ07LjbXaeaIckafolI5F7xX5HsWwa4Q+ITGCGTFKWpx7N/HfkFGydbUi7eqFn+16Z8QyYoj5oqaE+grgcwUdvIKXeY1yemKHdglJQSyYrNKSLE8YoMc86O0wvzuKHE2CGQm/yoLZMX2Se+3LiyQGXXEQmmLTsagX5/L5aJrbun6X8ErVINMCWRjxykDmnJxOUKTKvm/6Bfi6kSuIKZyIuW36xsiVDptb2yj9lcgkI1b6tYFS+lAC1AHbPqFMV441dImUDninRzunKSZKpAFqaV6AvEUTFIse/97xAogAAEI9COBlgpkXg2xpxPEMc3PLpCZLq/hCOZ8KZbBRTExK/uE62C+XnrnHuoXeaYAFp9z4+CAtLWW2S+FBDKnNMx4WaJqNX/BPJbbWtImkhFkNVHoZ6NdZVFgrNB/31OeNvrXz4mzH79TPrU8vDo3o0ecutGhuSRA0O3DNZ7L0BKZqLJ+frnzqbLLqJfCHXzGE8u+MSr0vnaSHbfxBhVhr4ROuWG5CgK1ItBHApnpBMuZJmneUJMK3+ub8ftFzrluyDkdJu1ldV51ejslOtbsRfqTp2c64WwuNQQykx0CWac3evJ4hQWy6kydmUAAAhCAAAQg0EYCLRPIHHFsSqazKrMGWbNrzeEgsw3h1h4zhLFALHNbL7nir+XTt0WvjLremp28SF6BLLmEjXrmU+VBLjtii8wJntXCwpdz7biVMk0bAvSz3z7Pu392ys+4ApkkZOVYBTJfqHtos5w2YI6reYQzk7IJ5Xxm9Tr6Xzv8p/zN6G/Fu00QyHTDq7acLl975YzsqdACAhBwCPSPQJZH7DKDHjpN0n5zCt2Mc5wc2VcCWSZPBDJzOyGQVeeOikBWnVgwEwhAAAIQgECVCLRMIKvSonp4LnkFMnOJIcFLf6CfWRIEMlf4sgByDAUb5Nzz3uakswaZR56A9ll5W+w6t40rgInzZxHn2W+i7ivdSNEqB9l/j/2k7L/tH+wC2YYVIjcOxj579PVBef+mb/fwLmHqEOgsgRYIZE1OOKNGlylSJadNZrmdonPM2z5cTyxv2mYRIqlF/XOIcvnHKuIgy8MHgQyBLP/uoyUEIAABCEAAAhDoNgEEsm5HIDx+XoEs7XlpyfBaOXYgmkKY7szS/Z07ok5+nGWmWLqHrTVSIcNimO8OG3zoQTnmtkZxfNcg4Y1nTfdMZ17k+fLRnY+THUa9Ukgge2Xr9rLfxl9WK/DMBgIVJtAfApnpBstRFL9YrbISqZu5Am6KUJ49eJZ7c1+y+Al1w3Z/oxE/PTJX55ZG+QUy8x+h5LpsCGQIZGX3ItdBAAIQgAAEIACBzhNAIOs887QR8wpkQR/BM58hgKU4yBYkpDy6zzfqlM9Pz5DTxpkzNMrKeGMNOW4x97nnWHlZ9hi3Y2RJ/nOcOigumu4ZmVvYceb2ucc98RpnScwSBbJThtxLLA6yl7aOkYM23lqtwDMbCFSYQF8IZPkEHTcK+RxpkYiZAlwLXF2h34L4gl6sSH/J0zATN1tOgSxH6mnWfm4IkMXy6rP6rfLnpFhWOTrMDQIQgAAEIAABCIggkFVrFxQSyLxnFHHErbFOqqMWrNIL5UcL8UddYsk85p6sXGYTd1SCmO2wsoTrAkGskb4Zahl6jiwukCWmWKaElRTLau15ZlN9Ai0QyLJuTM1ByHZ7mQ6v9LkUEdKis27m2qCviO02ZKlNOMUyZinO4ZCzE88jkLUmpRSBrLk9z9UQgAAEIAABCEAAAq0ngEDWeqbN9JhXIPPTGL/70Bg57eCogysyg5AIZS+a7zjIlk9Rp2KOliuCUyw9l9iwJ8B9ehd5es1U2ePxB+XpI/YV+Yl/YmVY2NJzO3d9OO3SnJHzLDewzqtTVlwUM/uyFul/ywki7/McYpFTLPW1FOlvZodybR0JVFwgC9/UrDnamcXkdVjDwk9y2qC7BVLrgjktCoqC0Xx0mwstQSBzhgu5uhrbtEjOunmqStL6Q4cMNOGUQyCr462ENUMAAhCAAAQgAIFqE0Agq1Z88gpk/qwzi92HTqnUV6U4yAyBbEiLWEp485+t3Bpl98mifY6W2Y+7KZDm4QCNeWgn257y9A2+eNbg6z9Pxp+7/Ofb4pk2k2St3LbzqbLLqJcaA5kC2U9PFHn258FnG7buJMdtvEFekGiNtmrtA2YDgSoRKC2QtWIR2UKUOYrtJpLH8VT0uN2cK8vh5IqvL+VGmCaQ+VNKKfyYJfplCWTWtM+cKKLNEMhKguMyCEAAAhCAAAQgAIG2EUAgaxvaUh2XEci0kJX6KuQgUw4x1Vn0OWrucYMydNuQDCp3mC+Quc9Snhg20Ts5857RclPoBE09s0iZnLTJ5niejF7+3m1/Jf8+9gsySramYtiqWvzVpn+Sn73+56Viw0UQqCuBrgpkzrG8XmH6rABYBds8+/kAACAASURBVKCc9bKKCXHJM9FzOEf2dX7DoF/Zc/L7yuE4yyOQed1lrcfuLEtOsQz3V/y3GWFihiBZ4qaftQ+q+jk1yKoaGeYFAQhAAAIQgAAEXAIIZNXaCWUEssYpk5a1lHSQLfC7ilyvf+nfEMhEgnRKz302NKycWZ7DLDqbUOqlUaxfi26XyRMy7UerSwfjfdv9Ur664yWy86hN1j42bh0r52/+POJYacJcWGcC3RXIElIHowFJSiXMnRKYNE6pNMKEmmdWsa+A2FRAIAv4WMZMdpLZBbIQw0KpozmceaX49ubXEYGsN+PGrCEAAQhAAAIQqA8BBLJqxbqMQFbcQbarLArqjBlF+mM1yOIF/KMCWZhePH1Tf25NrQwEslWqdM5GkeluSqc0YSaYIOvkMzt8X47f/k6ZNuqP8qpsL0++saf88rUj5ZuvfFglY46vVrCZDQR6hEB3BbJWQPJEomL1uJobOOS4stl4y9zsyghkwTI8K6+MeAUgbeuzCGQhgS2Hyy3UbbZ9ODvts7k4VOlqBLIqRYO5QAACEIAABCAAgTgBBLJq7YoyAllZB5lfZ0wTcJ8bbc8y4eehQCBbM6gK+rvpmEkv/dxzxbgZctlE/3ksuwa2Y1Ro0k1WrYgyGwj0PoHeF8i6EgN9wzNPM2nBJJoSyPKMn5Riaf/tR54ew+6z8BV1Esf0yhHI8uwY2kAAAhCAAAQgAIHuEUAg6x5728hFBbJqzZ7ZQAAC/UgAgawfo8qaOk4AgazjyBkQAhCAAAQgAAEIFCKAQFYIV9sbI5C1HTEDQAACBQkgkBUERnMI2AggkLEvIAABCEAAAhCAQLUJIJBVKz4IZNWKB7OBAAREEMjYBRBoAQEEshZApAsIQAACEIAABCDQRgIIZG2EW6JrBLIS0LgEAhBoKwEEsrbipfO6EEAgq0ukWScEIAABCEAAAr1KAIGsWpFDIKtWPJgNBCCAg4w9AIGWEEAgawlGOoEABCAAAQhAAAJtI4BA1ja0pTpGICuFjYsgAIE2EsBB1ka4dF0fAghk9Yk1K4UABCAAAQhAoDcJIJBVK24IZNWKB7OBAARwkLEHIAABCEAAAhCAAAQgAAEIQAACEIAABGpOAAdZzTcAy4cABCAAAQhAAAIQgAAEIAABCEAAAnUngEBW9x3A+iEAAQhAAAIQgAAEIAABCEAAAhCAQM0JIJDVfAOwfAhAAAIQgAAEIAABCEAAAhCAAAQgUHcCCGR13wGsHwIQgAAEIAABCEAAAhCAAAQgAAEI1JwAAlnNNwDLhwAEIAABCEAAAhCAAAQgAAEIQAACdSeAQFb3HcD6IQABCEAAAhCAAAQgAAEIQAACEIBAzQkgkNV8A7B8CEAAAhCAAAQgAAEIQAACEIAABCBQdwIIZHXfAawfAhCAAAQgAAEIQAACEIAABCAAAQjUnAACWc03AMuHAAQgAAEIQAACEIAABCAAAQhAAAJ1J4BAVvcdwPohAAEIQAACEIAABCAAAQhAAAIQgEDNCSCQ1XwDsHwIQAACEIAABCAAAQhAAAIQgAAEIFB3Aghkdd8BrB8CEEglMPfko+Xc9Q/KMbdtjLSbLN88b1dZdPlyWQDDyhFIjlvlpsqEINCTBHbZbpR8cO+xMnPyaNljp+2cNTy98VX5zepXZOHwJtnw2taeXBeThgAEIAABCECgvgQQyOobe1YOAQikENACy+zH75RF+7gC2RXjZshsWSvHDkxIvmr4CZn2o9WJn+s+L5P0NtUKys7yT5+eIXvcc6d8ark/s7Aw6HNqfK7b6eveKsuu88VD/fd9RX5yn3xhxO3ztHGNlS5ZbPbfGgLVFsjiDFJXvX5E5lw3JMu8Roccd5jcNG5lbK/1zv5qbv0+K2e9Ay/Ld2+4T5Ydof9sUlwrn62seN2C9U+fLiuO2BLaF6355uTr5cjJO8jfHPQm2Wn7UdYLXlLi2L8+9KLcrcQyXhCAAAQgAAEIQKBXCCCQ9UqkmCcEINBZAvoBdJ/n5bPyNiWQjcjQwaMjbjG7g8wRLw7eMTRXLQBdMTX+vijBrboP8b7Q5Qlkawbl9lOnyh5pUVCcPjc8Xt438pg8fYQSyH6yRc59v8g5162SuRGBzBXdbAJca8LcCwJZWHhMWHdUCJmaEIf1L8vT43aMxycirrWGbrO9FIh7aP0RYckQpMPxrrq7s+z6fe7u9ccO25ytzcYm+3otjv3DoePFl8ZuW7pcrv/ZnfLSpi3yl0fPkE/85budTrR/7Kv3r0Mky0ZKCwhAAAIQgAAEKkIAgawigWAaEIBA6wlsI2/IgfK8/Jmskd3kJWeA52Qn+YNMlN/LrurTbVIGdR+yZXiCDE58WfZYox07ot57mxxrvcp1snxhxP1QC2VXymNOambc8aP73lOeNtq3fvWiVtfM+vWMSjjItIBzhMiSiaMVuzFKsFkngwc3hLWnH3pClgy8zXOlFRAKCgJqt0DmsN36J/veGvXmjL1VYN0hgUjvG7X/lDCkhVvtcPSde3qPnTtyn+N4NN8viC13821HbZV3TxI5Uv3nvx59fpOsHTVWfv2CyOtb7c4it23Z9Sdc54iG42VJ8H1qv0DWnfU37i1REd4auAxHa+5gGw3HbS9yzbFvlp1UeqV+ffeWu+QHv/iNHPxne8pOY0bL3b/7g/Pni+fNdT7XTrKzljwvL75KumUZ3lwDAQhAAAIQgEBnCSCQdZY3o0EAAh0isLO8olIin5A/P2Bvmbb33jJlyhRn5FWrVsmKJ5+UXz38pCxSIsNG2SF1Rslpa2kP4UaKoRY4ZqWkZarR25Fi2Oz63fQ1E81a+e5DY+S0iDsuaBFyKvV3iqXDduvjzt6aOXOm7LTTTq4Y8NJLsnTpUndvjdonZW/5Qs8TIrOSBFfdo3IYLha5zEulG4yk6M49+TA55J7HRN6vUlbXNFJ33fcbYm2rv3Ljt3tDPjjlNTn14LfI2LFj5eWXX5ZtttlGdtxxR9m4caPc8OCz8uPV28m615IE6HLrX+YJa2Z6rr+28HfIcJq1QSTq3vrVaj0H4VBGWnJSGm6ze+Fjf7aTfET9579OPv9y2f3NE+TfP/sJ561v3LxEFt7xgPzo0vOCNj8Yekn+/yfcX1DwggAEIAABCEAAAlUmgEBW5egwNwhAoBQB7e45VR6R986cLtOnHyD3PfSI/Pb3jzt9vfPgfeTtB+0vyx9+WH6mUoNukP2tbp/CApHu3BeJQmlwOo3yeZkdOMbC7jF7Da9Syw4uiq7/sT88KWtfXO98PmnCm+RtgwOZ63caRx7GTVdcaIa6XZBKGa4v5jLpnxRLh+3W5TJv7vvkzW9+syO46v/0S4uw+r8//elPMn/BT+WGUdMTnGRlHVSNmKSmuvrBaUN6pXZOnTZ1i3zqiD+TV7bZQbZsekl23FZk1KhRsvmNUTJmp51lu1c3yzfv+YN8d2R0gpOs7PoLXNfcVyjx6u6u33UQDj6UnVrZLoHs8qMmyN7aRua9frN8hew1dVeZMtEtKvi//+tnsuSBR0MC2ZMbXpPz7lzTpojQLQQgAAEIQAACEGgdAQSy1rGkJwhAoCIEDpbVcvYBO8shh7xdvqWEiut+dJvsvcdUWbNmjaxeu17O+dhsOX3Oe+X++++Xqx7eKA/J5ISZ538gbXTguVccR49OydQnXWqBLNkp1GoHmbn+39z/kOPy0S4nLWK89soW2bJlixx0wL6Z6zfrqSXXUfNWbooxjrA2Wq7QRdIjNbN6PcXy4K2rnL119NFHy/Lly+WRRx6RcePGyebNm53/ZsyYIfvvv7/ccccd7t4a5ToXwy9T6Ekq2O7Vp7PVIHPEyEbRfuvmbVMR9z/fdav87SHjZdudx8v2r70s2267rWy33XaOg8x/bVHC2Wsb1spXfrNafvW8LdWy7PptAllKwfs2uMe6uX7fQThn/Z6xOocOe+M7mChmN3mP/uGsybJ9gjFw0R3L5D9v/pW894iD5cw5xwUjvfr6VvnQrX9qcmQuhwAEIAABCEAAAu0ngEDWfsaMAAEIdJjAh5R77IyT/kKG/jgif/Xla+VvzjlL3nHkO+U7Ssz4wRe/ImO3vio/+Pr5Mmn8m+Tahb+UHyoXWaLIoNIjnw4cG14NKGvjhqBx+xGq9lZQs8wXyPyaY+13kPnrX/X8Otny6uuyy847KyFjGxm9w/bqv+1k86bNSix7Q3YcPTpl/e48B9fvKEP3PKiK7u+r1iTq725dtdArcJC5ok1DWFN12Ravk2NnuWLZkFOXbWVP1yDTbD/38Tny4osvypIlS+Qd73iH7L777rJixQq57777HBHyfe97n5Nu+JXv3JSwt6ICkX/Cp0fVFBjzFulP25Mt/P7NmfSSnPvn+8v6zVtkJ7WXfHFs++23d/78xhtvyIYtr6nTDbeRr/7sAbnphUY6XmMaZddvEcO0CHbPLg1B1hukHc5M3XV31+8uzip+RfZJpwWyX93/iFx+wy3y/qNmyLyT/yK04za/plyXP3++hbuQriAAAQhAAAIQgEB7CCCQtYcrvUIAAl0k8Fdyn8z7zKfksv/4niy87W755KVflvu2vKzSLDfK2pFNMur7F8k/nPVx+cwps2X+N74p/y6HWWYbfhh3RbKxCcX1/Xpkf5RDPq1Ob7xH1Y1SJ2CGHWSdE8j89d9+929lt6m7yQ7bb6fEsO1lzOgdZHv1562qXvaISguctvdA4vrdB2xTzDKFLwuuwL2iWHxaHW6gXov0KZbOyZeueGgKZGYdqVY76PTY7SrS/1dbl8pfn32mU2vsSVXL7sgjj5T169fL2rVr5ZVXXpHh4WE5/PDD5cADD5R/u+oa+fdRMxP3VuMkzwICmSOEjFEnVm52HXrK/ei6FNP+3Lov4wX7bpXj9tnNcYyNVgKr7yDT4pj+sxYItUPx9ddflx8tfUwueSyPgyzv+pNTLEPxbpN7TlPs7vrzC2Tt2v/RFEt/Z11w1Y3yuPqFxIKvnBPbbMMbXpVz71zbuk1ITxCAAAQgAAEIQKBNBBDI2gSWbiEAge4R8AWiy6+7Ua66/gcy9v+9UN4Yt5O8/KrIpudfkrH/52K58Lz/IafOPl7mf+s7co1FIHNcUAPr5LtrpsqxSvwZOni8OnVypexxalKqpOcg08vWD+imQHaDLxTZmbRaIPLXf+/SZbLHHrs7wtiYHXeQHXbYwREwtED2/AvPy66TJiWuf+7J00V+pAW/Gd6Jk+G5JzlUGsLarrLsOj/F0nSQrfNY6iLy7asp1S6BwBfIHnjgAVm2bJlMmzbNEYu0c+rVV1+VlStXOqLZvvvuK1defa1ck0sgi9Rtc1DbUyzd2lKblQtvQsJpqmacjD3Zoq+jFohO2G93xy2mU3e1KKb/0wz8NEstkL322mvyf377aE6BLO/6U/aLf5LlQ5vVQRLiCLILWrRms5vurr/7Alm0SL/P5o+r1NGl6vXWKcaxpt6HFOlvw0akSwhAAAIQgAAE2kIAgawtWOkUAhDoJgGdBnfmB46TlSPPy8c//y/yoj6p8oSz5TUlDI269SqZtM2rsvgbX5btVMHxa26+zZoG5wpEy0XUyYHnrlfuseVT5JvqLXGEsugJgZETLUMnV4ZPIlzmOH58N5nrdJr9+J3yKTVUq17++tdv3KTcY9srIWyCI47pNDjf4aPdTvrUxaT1u3MxBAnJPo1T10D61zWj5Y+OsKacdIFApl1k7uvp9S/LHkrgcQWM3hPIPqQK9F/wyQ/Jhg0b5NZbb3WEMZ1iuVWpjs8884wjHJ188skO50u+9UP5oSrUH39lpBiaF4TcUO51xw5rwXZ0hmss7ZTV8jvtQ7u+JP/r+INki6orNX7nsc6e0i/fPaZ56PTLHdR365L//q388PkSKZYZ69/DSfltiGq+wOyn9jZSosuvM+nK7q7fnZVZGzA0T6MGWTvuK3qsN20/Sq4+dlfZabuGM/DlV16V//nlb8i4ncbIv/7dx5VQ2vjsJXXTPWvJ8/Liq+rmywsCEIAABCAAAQhUnAACWcUDxPQgAIHiBA6RVXLWgePk0LcfKgt+epv883/8UF7dvEHUM7tsP3YXufzzZ8oJRx0m99x7r1z9+/WqbpatkLo7btiJlKMGmb4ocJCtVn/xRQ3/5Ln2C2Tm+p/64x9l110nyZtUIXkt3ujUNy2O6fS47PXbBSz3AX2zfPehMcrFZKlJ5qzZFMi8gv0xFr0nkDlsD9jFKdL/xBNPOKmW2i2lX5rvMcccI29961vl9ttvl6sf3pCwtwqs2xTIHOFVu6P0oQ8ZaZVmHbPiX6HEKz78ljfkM4dMkdFvmig7yuvO4Q963fqlRUK9tza9sY289MIqueSeEfllZpH+jMkZ63eK1A/o9qq2nSlS+wdBOALRBjnXORCj9e45PXI316/r++lXdn2x8D2mheF3ujpy8g7yD4eOF18G2/Lqa/KZ/+8/Zaxyql77uU854rCzH9R/X71/ndy9+pVWT4H+IAABCEAAAhCAQFsIIJC1BSudQgAC3SSgEt7kVOUie+/M6XLQQQfLU888Kw8/8UfZdrtt5bAD9pEpu05w0uN+tnS53KAK9L8hCceyqUXEBbKG+6uxRl13axe5wnayYKwekvfw6qSCTVBdRB72WwAuuv71G9bLNqO2ke1Vkf7tt1P/qTpk+dbfEHIW7eOLE8oFFhxaEHGzBA4WQyAz12MIh6FC/jFHXvMQ2pVi6bBVLrJ5c98nkydPduqP6dNRtSgwZcoUJ+1wZGRE5qvTU29Q7jH73soQyGInf7riasMVlO4OC9iaJ4s2j9TpYVulMp/+llfkU0e8TUaNUYc/KBlkF5W+q1+bXn1DXlOyyRsvvSjX3f24XP/sDvL61qwaZJaJJaw/5Gj0HJeayWUDFjHM76PFJ1l2d/0JQQw5Vt027XTR6f6PmrKD/M1B42TsdvZ75yZVmP/Kh9YjjrXoe0c3EIAABCAAAQh0hgACWWc4MwoEINBhAjvLK/IBeUKOPXCa7D0wILvttpszAy1erFDF1Zf8foXcLG+TjTr9MuWVLJCZRfzb41ZpBlmr1t/MHLp5bbsEMr0mh+3Wx529ddhhh8nO6pRQ/dq4caNzkqWzt0btk7m3usmnmbHHb/eGnDzlVfnoIXvKJFXHzq9Bph1kq9ThD997YKX8ePX2su61ZOG5mfG7fW3d1+/z30WlWX5w77Fy+OTRsvtO24rSxOTZl16XpX96WRYOb5YNOqedFwQgAAEIQAACEOghAghkPRQspgoBCBQjoN0+B8ufZJpKt9pdNjgXP6fkjT/IRHlI3pzqHCs2UjVb13n97RTIdLQDtlvXNPbWqF1qs7e0k+oYVY99/NZNst+uY50vwGPPb5K1o8bK7apeu905Vs3vSZlZ1X39ZZhxDQQgAAEIQAACEKg6AQSyqkeI+UEAAhCAAAQgAAEIQAACEIAABCAAAQi0lQACWVvx0jkEIAABCEAAAhCAAAQgAAEIQAACEIBA1QkgkFU9QswPAhCAAAQgAAEIQAACEIAABCAAAQhAoK0EEMjaipfOIQABCEAAAhCAAAQgAAEIQAACEIAABKpOAIGs6hFifhCAAAQgAAEIQAACEIAABCAAAQhAAAJtJYBA1la8dA4BCEAAAhCAAAQgAAEIQAACEIAABCBQdQIIZFWPEPODAAQgAAEIQAACEIAABCAAAQhAAAIQaCsBBLK24qVzCEAAAhCAAAQgAAEIQAACEIAABCAAgaoTGLVmzZqteSY5YcKEPM1oAwEIQAACEIAABCAAAQhAAAIQgAAEIACBrhBYu3ZtqXERyEph4yIIQAACEIAABCAAAQhAAAIQgAAEIACBqhFAIKtaRJgPBCAAAQhAAAIQgAAEIAABCEAAAhCAQEcJIJB1FDeDQQACEIAABCAAAQhAAAIQgAAEIAABCFSNAAJZ1SLCfCAAAQhAAAIQgAAEIAABCEAAAhCAAAQ6SgCBrKO4GQwCEIAABCAAAQhAAAIQgAAEIAABCECgagQQyKoWEeYDAQhAAAIQgAAEIAABCEAAAhCAAAQg0FECCGQdxc1gEIAABCAAAQhAAAIQgAAEIAABCEAAAlUjgEBWtYgwHwhAAAIQgAAEIAABCEAAAhCAAAQgAIGOEkAg6yhuBoMABCAAAQhAAAIQgAAEIAABCEAAAhCoGgEEsqpFhPlAAAIQgAAEIAABCEAAAhCAAAQgAAEIdJRATwpko29c21FIDNYZAltOmdCZgRgFAhCAAAQgAAEIQAACEIAABCAAAQgYBBDI2A6VIYBAVplQMBEIQAACEIAABCAAAQhAAAIQgECtCCCQ1Src1V4sAlm148PsIAABCEAAAhCAAAQgAAEIQAAC/UoAgaxfI9uD60Ig68GgMWUIQAACEIAABCAAAQhAAAIQgEAfEEAg64Mg9ssSEMj6JZKsAwIQgAAEIAABCEAAAhCAAAQg0FsEEMh6K159PVsEsr4OL4uDAAQgAAEIQAACEIAABCAAAQhUlgACWWVDU7+JIZDVL+asGAIQgAAEIAABCEAAAhCAAAQgUAUCCGRViAJzcAggkLERIAABCEAAAhCAAAQgAAEIQAACEOgGAQSyblBnTCsBBDI2BgQgAAEIQAACEIAABCAAAQhAAALdIIBA1g3qjIlAxh6AAAQgAAEIQAACEIAABCAAAQhAoDIEaiiQbSv/+pfjZN76l2T0r19JD8TEsfLYkSKn//cm+U1iS7e/vR5eKx8Y9hvZ3ssZ89iYuq+dRO5eL785YIJ8eKU5jtGnvu6E7WTxz9fL36yxjbWD3HzKDvKDGzfK9dap6M93kn2H1su+972ec7Ii7zhsnPx67MsGy8Z87fNI7rppB9mzC+STnxf58rfmylucYZ6VBe4bstv8mbJ41lL50lGW8fV1H1goJ938LZnrXhh53SVfmrlYZi39kviXP7vgk/J5+bJ8y7lAf36OLLJdeuAFcrMzHz2XD8glv483mn1lZF7OfH4n84zxcgekcMMGI72U8LpSOnPmeIlYlhO+aPaVsjQE3eXwu3mWWNz1JZk5/yCPV9ZCPJ4D0f4T4hvaF7a+U+YV7KWEeQfdqX3wyedknrf/7vrSTDnHuimM8WN8Gp/pWHzgd/Mi/CJzzxsH57LZcmVH9lSUb7tjFY5dOnePgeY2fzf5lrk39f47RwxGBeadtV0Lfa7vJ/PloMj9KNd3s+w9MJhfgTXHxirzvSoEpmDjTXLptx+QaybuJytOmpR+7ZphOWGhyLWfGJDBxJZuf0PvOlrmLr9TzhwqOJ1Bbx5Dj8i0O8bIrf5YeuzvPCMrbN351xifDd1xv5y4dq9gTYsX3imXTni7/PxdYwtOqDXN9XzOkP3U+JvljMsflVuTup2we2PNljaNfjLWkRarpM+izCPj28d+Qc749gY534uTw33p5hRoE+Wa8/aXWa3BSi8QgAAEIAABCHSJQJ8LZK7o857ccF+X+YbA5Is//0N2kv/cLdzJcCAkJQlkrqiVTyTyRDt1SfR1y2/Wy1MHaAFuvfyzjJbr3zFaHvuNJ5IN7Cxb9nzFFadCAplNDMsSyPTILi/x+8/BLS6QqYucuRjzzNGPblJOIEsTnm6Wg+ZrUeNmmSd3y+fPuUQGfDFKPwwvnuWKDyGBLC6GuQJYlkAWf6CVkOBjE2DM94yHYqmYQOYIB1rpOVAu8B/aczwc2wWeKAfj75IkkKUIkNa9ZcxTfe7P40o5JyZYHXjBzZ7ImSWQqY4cDsMNBtGxn31W7rr783LOJQN2ISoHs3CX7rpVZ3ZhVze29WkTGjsmunYjVnGBbP5BflwNohEGWkhz2w0nC9xmQFLEzJy3uHzNEoTiZIGs5D0wTdjv5PcqH5WMVkrMSBNnYlePkTM/fqicP9H9wBedrpFHY8LXtJm++NQQyK5NVtFCIyWJV6H3E0SdqBDmduyuU046Wvw5xMfQbVbL3A6JNSFxKZdA5QmXa/MGPi486TWfORR9Pzk+JqOG0KX2wMwxcs3SyG8UDSHPbavaZLLsLPO85GgHAQhAAAIQgEBxAjUQyNJcUyYwLQ7tKE8FAlnECeWIPtvIP8ccWDaBrIAw91zEyWZxrZ3+bsM5Fvk8+Gx9w0GmnWb/uEk7wSRwn/3NGl8g2yzv0A46ixiXun1e2iLvtjjprAKZ01GUZ/bmLCeQGf1axAL9EBw4xyKfB58NNBxk2mnmPjRL4D6b+5aGQDagXT0RG9iBF1wgA5csdB0fWtzy3UpJApkez2lzpNwduKmqI5BF12d1HuV1LiU4yC75vSdimWJgooPMJlom7aeo+ybskHPFUJs7LyLUZVq/wuObLsCG8BKxI6YJZIEImf090S0CYa+SAllYTE5eUfOxmrU44tJTjs0LBi6RhTaBLLa/EvZVISdjvnjlb1VsH1rdpxG3ZPI9sMPfK5t7Nz+YjJZFBArd9ikZDAQyLaxo0ckTzBxH12Y5PyaKNC+QucKOsRTtEDt6Q8O9pp1Oyyc77jCbQOa8p4ShwH2mugoLZL5rTrm1jlZuOE8AbBlmo6PYWtRnJ560n8jCuDhnF/vCs8rtIHMuc9e5eLDhnHPmo5xscbegKZ56wqiEHYPB2NNXx5yE+Rx6RfZfO6JBnxCAAAQgAAEItIpAnwtkEUyZaYhGe+3OeofI//AEsZgQFAhVW+T0aIplrtTMxlha5Io61DID7AtW/lh3i1yvBTyVC/qfvqtMTJHP4iBLFP306LZUyWSnW3S+txRwofnXlhHIcqWxRSfnpz364sKXRT6vRZMrRc7xXWVGeqYpkCWnWHoOsh4SyOLsZssFFwzLwiB1NAwu5AjL4Yby29980Hw3VXDec0oY/J0M6GRU5eo7aP589VA6LJfY8k69oRsOL2MumSmxRttI2lzM1RaswxArE51stm9lDueZf1mWQJY7vTTKIkeqq3NJF1Is2x0r5wuZ7CBz4m3sr5igcHZwTAAAIABJREFUZMYmLWW4k+4x36U4HHZUhh1kjTXHRMLMfzxUgyD1u4Pfq7YKZJFFOyLXGplluMQSsWhRSqVX+i6hmJgTuKImywIvxdJxbyWlRhoOpGRxxRDbJhhiTapAFneP6TU1xvBSHC1pmXm2RLk2UaEqIjZ6neo5LpjecL0lsrNM4sSIWy53aqsXBwlSQBupm+58tJiXkBIaSwdNd70lCYPlmHIVBCAAAQhAAALdJNDXApkjag1uW4ivmzqpnVfaZfWqJ5BFhSH1/s/fkH906pNZBDIz9bHQ6KqxuvaxSZtDdcC0gOY6wlJqg1nFrgyBzBHBovXTvAnnFPnsNcgS+sxgUUYgC3WpxJBPPjfPS5lzP0l085gXWl1FpvOoQIplDwlkLgKbwypZcAkEhtwpe40H+XnP6ZpaJ8kFw5d4NcgiDqKU1LK4qy19M7nCmnYB6rpvvjAUTUVT7998kMyPufkafTsi4rBfR87ZUI3U3NAUzL4NISqayptUCy1XWqQ7xsKTjPTBijnIooJUnttf87HKmWJpTKYhDhs1ydJiEwjneVZUto2/hzx3ZU6BLFTir8A9sDuxKssm/brs+lDx693USXHrlK310/WiQoh6/+Nj5FKnPplFIIvWLYvUukoSyBLTElMEMt+xZQpGelXOGKKsYkNrZEVHxTE1uCkSemOXTfks5iBrxDPrurDTTcXzJJEzPZee30vcQebG+hqdBppRO83tAwdZe77Z9AoBCEAAAhDoPIG+FsgaOF0haNZIXGSyiU+u6POG3KLqjjlF7U03menYShDIcgtz0fRKb8Knv3ucvEPVHPPrl+n+rpeXHIHM6Xvqa266o1fra8C2bxyHmRbv/FpoCTXIEsS8UFpnyr6sVJF+R7/4pDw3r1Fs33RdOA+EC09yi8CnpQg67grtKHIL/JsOMlWsKF54ffZsmb1o2E2xNB9qk1IsA4dS9VIs89+Ckusexfrw3CrDTrqrXxdO1dXSHEzhITO1zSIQeYPZhFDXLTagYiPuAQumm8x0D6YIZE733l5x6tdF5xxbbERMjdW6M8VHo1aat/YrT1oo5/h7NOKMCtfK8waumEDWwNHJWBl70UuxvCTxcATTRWfEKitluAMOssZ+tdxLnG1oHgyS7FzMfQ8MgtXJWOW/w5RrGU+98/uxiVWuW2yMSlsUt2aX6SbznWNKUDmjlQKZM4Zb98oR6Yy0Pu128gvwh5xs3rxOHFTXmU4s1YcvADVqpZUjV+aqoTsekUvXbpahCfvJ+WsfcA8L2O2p0CEEUUdeGTFTUoS/LIHMWZchXA4Faa7ZNcgcATAQQe0uMlewRCArs3+4BgIQgAAEIFBFAvUQyCbuIKfLK/LY3nFHmS0V8PR37yyiCt9/2Dn1sVGzS7f950neqY0Pb+edcGlxkOWIdEz0SnS6KbdakDYpkTppxkCRlFD3kywHmd8m4vjSfR3wRqzmWPFU0PChB1lYyjjI0l0Q6mE4SJsU68lwzpxip9fpN9MdZKG6Pk6xay/FUgtkvuiTJpA5bQaMEx27WYPMO11TiQBOOmRSyqMtLSspqIliV0pKYpZA9uxdivRRMnB3vA6cLXXuri99SQV9lix2DliYJ895p4jqtq6bzU/7jNaDczaFW7g9KowkOsh8EBkCWaZLKbxPHaeTeCd1JrrMKphi2aFYmemF/h5wxdIr5aSF54RPS42JiRGBLDM27c0RbOxX415ipN0mCWTOXk5MU85xD+xQrKwnCGf9o1D08zUvyGKZJIPL4ycORp1XuuvFCx9Rad7KLeQUtd9LlnmuId32/Oc8sSqoEdYCB5njEFPCzBoldKmaZ4fcqVL9lENpSAl0+gTNJIFs8cL7ZdnRXntDIPPFpm6IY45rSp3yOFeJdpc6p1gqN56uP3bSLnJpUOPNnhZaNKy6fRlhTXPRwp2ZlmkTtBJFtphAZtSq8+qg6VNNEcjKRJRrIAABCEAAAtUk0OcCWULNrMC5FS6mHxbLPMdVSJxyT8R02umi+EkpljlibU+btNX9Up15rrXF60er0xgbRf3TnWpanHpJ5MgMB5meq1mbbVy49lrWUtKL9Oc9IMEdpYxA1phfJFXQ/8B7KD5JFe6+xBca1Gfpwpp29ujCZHEHmfuIHEmFcor4uw+1TpH/4QPVw8+X5Vu7zZeZwQNuNNVQiTNdFsgaaWYNJ5P95Em15ECccV1vKWXD7FsmENdMgSzLhebPK6FdIF6FT04Mi2WeCBISSpXwpWbptLMemGAsIXJyZXbKbrMC2VHhtGBDFNMOvNjpjDbBLle6ZtY3u+zn3YhVQopl6PtnS7euloPMJR4R2zMOiwjv9WL3wMZ9LBLrTnyvym6vxOsSakQFzqPwKZdhscxz/wSpd8ox5p2I6bQLaoQ1L5C5gpwW4iKHAhgONZ3Wp4Wda9WJmr6bzF92o5ZXwykXOLfe1aix1XK8lg59UUnP8wxHIGuM7x8mcObEZ+Qaa+H8vCdZxk+wDE/Fi2tWGmTgINMx1Oz3kqGFrrh35tLNkdUZYyKQdWIrMQYEIAABCECgUgT6XCCzs04Wdcz2lpRE01kVK9K/Xp46IN/pkFpg+8GekbpijgNse0d8c1xqvqMsSJVUfYv9JEln1lbXVx4HmbfmIF3Tr7uWb58mskw9AMDed2mBzDsBMHAG+epNkCqpBB0x6khFh7c6l1IcZEH9Le1OOkdECy1aOfPePyml0L35UGotQK/nlru+V74YpbcKP1SnCofddpBFFpIo5oXaWU7qM+NtKdKf7shJoBkSFbRjTe2NL2kD2+KGozClSH/IHRSd3wcWyklXniQLz1H/q9N4jcMxw64ib25dFcjsfNoVK9eVlFyDzHfgOc7IIHXVn2O1HGTurCICWQ4HmcOg2XugEbb2xqoV96z8feQ5PdFaP8qsJdbyIv32QvZOGuDCzXKiOgBApyyagpO/Ylcge7sM3vGAuM6l6CmWXstILbT8xPK3dMW+/dVc7o8JZP4pk43abtF+ExiYzRJPE200CtJmVVrnCc/tZWXmtDZ4OC49LYoZaZs4yPLHnZYQgAAEIACBfifQ1wJZ7lpgZpRD7jLDAZV4AmZKofvE3WNe47nc1m+R+eNGy14PK3fasL7Qf185xlbu4Ihn7gECqlB/TAzLM4eEGmTOHD0n3Uuvy/BO26pTBvOnRiYKZNaUz/SvU3GBzHOrDFxgFH7XY/jvq9Q0LVAoF0YgRsXEg5SUv2C6YZEllPbmPNA2Uvh0AfUvy+fV/ykHmVYyIuM16qDtJvN1Cp8Ydaj88botkOnUw2g+lFVEdJ1bw05BfEO10etoYYplmWLiyh7mrSEikCWeqpi1DxrOqMSTEJ2tt0A+6Z2G6LQza5YlCmTRsSOHFzjdeimhkbiEU329DdRFgaw7sUor0u/HzXaCZ8UdZJGvlFUMDe51xe+B/6Hq3f3PolbQln+vWvMjVpn0u4ZAEqkflXgCpnHypH+KZbRIf2Q59iL9FnHIL3avRJtbJzzVEJwiIlHsNEg1XnJttb1kxUmTWgM4pRebuBSKh7V+WJxBrJ9UgcxzoE3cL1ij71q7VaWq6vCEXp5Ado3+4F2TnVTaoXe5QqNTiD/0Uimw/umnRh26S5fvIoNDj8baU4Os7VuMASAAAQhAAAIdJdDXAlmUpFtD61WZP7SNzBv7miNIzVvfSFkMtzcEJc9d9ZhOrRyO9pqQFpkaRt33jvLUzxuF+H1BbK+RLbLv4Gjxx3JFPlHpki/LXie411yvaqn5RftDQpqqm5b8igtkDQEx4hoziv8HolxCx6ZAFq1RZqvvloaluEDm9+Y9IJ90gQxfcok4xdSVq8J9WBeVLjlPfvcBNwXySFW/KhCvTCEttUBO9EH6dzJPF30PFhOuVxVzA3k1ydz5DCjDWePa2CmJus9uC2SFapAZYqTJsIUCWXTPuKmhs+UC5dS7xDsV85IBXxCLtfYETMXcLLYfKyeVkp7mCV6+yNpITfXSNM2+ovXs8pximVV7LVqsP9j2WoyL7kX1YRcFsu7EKkkgG3bryAWF+00x2hUhZbbIokXh72RH/wWODRYXRxvhNu9d0QvL3gMb/XT0e9VmyG7h+oly5szNzgmVZ65RqX6GmBIe3hDIPKFq0Cm8Hp1kDtdT5JJcAplftN8TkhJPuFR95xXIkk7PbAf22Hy/84ysCFIe/VRKQ3SyTCJ80qTfwJ5emXSap3OVxzJWk81grAVIx0GmXn67RAeZf52zHj8981A5Xx0amriH2gGZPiEAAQhAAAIQ6BiBvhbIkgSbkOvJS20MiMccZLpYv6rjFRXHQidIpqUl2uugxYUn38XVSKOMubOCMRsOL2eNRl2y6M4JMXDW9rpzouc8taQs8Uv3FYhoTqqnOjkzMkC+dNV8+7m8QOYJVEYKYMxxEzh7Gg/JYSdYfI6mEOI7kmyOnVg/XrqT36N2EjnFxIdT0jyDumbeVZ06Nc8RwxrumuwaZOoE0KRwRk4CtKeQNsQMs8B64g5RMb1Q1Y+7yDiV0HdwheYaYR53kEXSYf0BQ3N2OQw4Qqbmol4ZaaX+Hom5yqLzSVrggWfJWXK1rJzn1UPzxLjMb4x3oEJD7DWuSKoX14E9FfrO6J1litW+M7EtsWrsYVttPZdOQ8i+UuY3TrvNG6sO8AulWOZykPlxL34P1PUSzRJn7Y5VO484iAosfo2x+EmQ7umRzitUn0wX6dfF+nV9qog45ru7nIuyamJFa2vZ2vtC234iC7WDKdLGOOVSj2iKPTaBzDlpUYtSoZtG1jwz7zC5G/jiklsMP2lcr1aYYn6NqllmFs3XA9kOUGisyxXX9IEG+jpr28hsAwebITo69dzUiaHTlOvvGn1iqbrGLsypDzyBzzw0IQ4kEuusOmi5idIQAhCAAAQgAIFuEuhrgaybYBm7OIHyAlnxsbgCAhCAAAQgAAEIQAACEIAABCAAAQj4BBDI2AuVIYBAVplQMBEIQAACEIAABCAAAQhAAAIQgECtCCCQ1Src1V4sAlm148PsIAABCEAAAhCAAAQgAAEIQAAC/UoAgaxfI9uD60Ig68GgMWUIQAACEIAABCAAAQhAAAIQgEAfEEAg64Mg9ssSEMj6JZKsAwIQgAAEIAABCEAAAhCAAAQg0FsEEMh6K159PVsEsr4OL4uDAAQgAAEIQAACEIAABCAAAQhUlgACWWVDU7+JIZDVL+asGAIQgAAEIAABCEAAAhCAAAQgUAUCCGRViAJzcAggkLERIAABCEAAAhCAAAQgAAEIQAACEOgGAQSyblBnTCsBBDI2BgQgAAEIQAACEIAABCAAAQhAAALdIIBA1g3qjIlAxh6AAAQgAAEIQAACEIAABCAAAQhAoDIEelIgqww9JgIBCEAAAhCAAAQgAAEIQAACEIAABCDQ8wQQyHo+hCwAAhCAAAQgAAEIQAACEIAABCAAAQhAoBkCCGTN0ONaCEAAAhCAAAQgAAEIQAACEIAABCAAgZ4ngEDW8yFkARCAAAQgAAEIQAACEIAABCAAAQhAAALNEEAga4Ye10IAAhCAAAQgAAEIQAACEIAABCAAAQj0PAEEsp4PIQuAAAQgAAEIQAACEIAABCAAAQhAAAIQaIYAAlkz9LgWAhCAAAQgAAEIQAACEIAABCAAAQhAoOcJIJD1fAhZAAQgAAEIQAACEIAABCAAAQhAAAIQgEAzBBDImqHHtRCAAAQgAAEIQAACEIAABCAAAQhAAAI9TwCBrOdDyAIgAAEIQAACEIAABCAAAQhAAAIQgAAEmiGAQNYMPa6FAAQgAAEIQAACEIAABCAAAQhAAAIQ6HkCCGQ9H0IWAAEIQAACEIAABCAAAQhAAAIQgAAEINAMgbYLZM1MjmshAAEIQAACEIAABCAAAQhAAAIQgAAEIFBVAqPWrFmztaqTY14QgAAEIAABCEAAAhCAAAQgAAEIQAACEGg3AQSydhOmfwhAAAIQgAAEIAABCEAAAhCAAAQgAIFKE0Agq3R4mBwEIAABCEAAAhCAAAQgAAEIQAACEIBAuwkgkLWbMP1DAAIQgAAEIAABCEAAAhCAAAQgAAEIVJoAAlmlw8PkIAABCEAAAhCAAAQgAAEIQAACEIAABNpNAIGs3YTpHwIQgAAEIAABCEAAAhCAAAQgAAEIQKDSBBDIKh0eJgcBCEAAAhCAAAQgAAEIQAACEIAABCDQbgIIZO0mTP8QgAAEIAABCEAAAhCAAAQgAAEIQAAClSaAQFbp8DA5CEAAAhCAAAQgAAEIQAACEIAABCAAgXYTQCBrN2H6hwAEIAABCEAAAhCAAAQgAAEIQAACEKg0AQSySoeHyUEAAhCAAAQgAAEIQAACEIAABCAAAQi0mwACWbsJ0z8EIAABCEAAAhCAAAQgAAEIQAACEIBApQkgkFU6PEwOAhCAAAQgAAEIQAACEIAABCAAAQhAoN0EEMjaTZj+IQABCEAAAhCAAAQgAAEIQAACEIAABCpNAIGs0uFhchCAAAQgAAEIQAACEIAABCAAAQhAAALtJoBA1m7C9A8BCEAAAhCAAAQgAAEIQAACEIAABCBQaQIIZJUOD5ODAAQgAAEIQAACEIAABCAAAQhAAAIQaDeBrgtkn/vc5+QrX/lKbJ3R9/Xf875s/eW9ttl2tvUkrdE2Vp62WW2yPm/HGqN9Zs3BFt+icUvqI++eMudc5po88cvi0GwsuB4CEIAABCAAAQhAAAIQgAAEIACB5gl0XSDTSygrlnRCfMgjzEWFnbzrydO3H2JzDNt10c+Lik1JW6lTcywSy6T1m33Y/uy/V1TELDq3rP3Q/NeWHiAAAQhAAAIQgAAEIAABCEAAAhBoJYGuCWRlhRd/8UVEi1YCi/aVZx553Ul52iWJQKbQmGdOeZkUEft8YajMHPPshyzhKW3dZv9p88wzj6homXVNq8TKvDGjHQQgAAEIQAACEIAABCAAAQhAAALFCHRNILNNM0vYyRIidJ+tFCOyxtNjpYlaSaHIcoNFr0tyhyWJV1kci20R1+GX9WpmjkXmm2cuUQErSVTNI+QVFUTzCopZPPkcAhCAAAQgAAEIQAACEIAABCAAgc4R6KpAlkfsKJI6mCm0rP6pfP1flsv0v/07ed/k1kBOE1mShJk84mBSGqApAkZdUf41qRyaYJBH/PHnZLq0TMHKNsfMuFmAJfFJqmdnEx0RyFrzHaAXCEAAAhCAAAQgAAEIQAACEIBArxPoukCW5vjKI8iYAcgntKyWn379X2TJn/SV0+X0r3xcDkiJYpKIZ0vT090UEW6iw9rSAG1tos61qOiUzaEYgyhjU/BKE/tsAlSSQJb1Rcp7kEOWqy+v080Wy2yu5evpZa2fzyEAAQhAAAIQgAAEIAABCEAAAhBoH4GuC2RZS0tzkBUV0GJjOW6qJfLm078iH09QybIErzSnV9rafCHHbJOUemljkFd8yuIrGQyiAmE35hhdq21NpjCWJGSl7ZesOKeJn5mMvQatTP/NOybtIAABCEAAAhCAAAQgAAEIQAACEMgm0HWBrBkHWTmBrJh7Kks4yXIVZX0eDVFWezOFMck5ltWHSDEG3ZljY9SiglceQc3vPckJ6H9uc7ylfa3yzjX7q0kLCEAAAhCAAAQgAAEIQAACEIAABDpFoOsCWdZCW+ogK1F/q4xAZnN36XXaBL2s9WcJOWlOMmvfBRlEHWRp882TdmoT9bL6TItBkkho67OogywqkuWJFQJZHkq0gQAEIAABCEAAAhCAAAQgAAEIVItA1wWyIg4yE50pjOj325W+liQQFRGDbPOOboO8Qk8e11y2g6zcJuzWHJOERVsMkhxfWUyyhK2s67PEtLzXl4sMV0EAAhCAAAQgAAEIQAACEIAABCDQDIGuC2RZk48KX2aKYVR4aodQliVspLnF0taWp1h8GfeaHjNrzlnMbZ/ndcVFx88SnvLMJckl58c7yZXWzAmotn2WtPfSBNA81+RhQBsIQAACEIAABCAAAQhAAAIQgAAE2keg6wJZXgdZXqGhHeJQFL/pKivjXEtzv+V1SyWJZ/5cy8wrSRiLCo+dmGMW4ywnXZKglxXLPPssrU0n9l/7bgf0DAEIQAACEIAABCAAAQhAAAIQqCeBrgpk9UTOqiEAAQhAAAIQgAAEIAABCEAAAhCAAASqRACBrErRYC4QgAAEIAABCEAAAhCAAAQgAAEIQAACHSeAQNZx5AwIAQhAAAIQgAAEIAABCEAAAhCAAAQgUCUCCGRVigZzgQAEIAABCEAAAhCAAAQgAAEIQAACEOg4AQSyjiNnQAhAAAIQgAAEIAABCEAAAhCAAAQgAIEqEUAgq1I0mAsEIAABCEAAAhCAAAQgAAEIQAACEIBAxwkgkHUcOQNCAAIQgAAEIAABCEAAAhCAAAQgAAEIVIkAAlmVosFcIAABCEAAAhCAAAQgAAEIQAACEIAABDpOAIGs48gZEAIQgAAEIAABCEAAAhCAAAQgAAEIQKBKBBDIqhQN5gIBCEAAAhCAAAQgAAEIQAACEIAABCDQcQIIZB1HzoAQgAAEIAABCEAAAhCAAAQgAAEIQAACVSKAQFalaDAXCEAAAhCAAAQgAAEIQAACEIAABCAAgY4TQCDrOHIGhAAEIAABCEAAAhCAAAQgAAEIQAACEKgSAQSyKkWDuUAAAhCAAAQgAAEIQAACEIAABCAAAQh0nAACWceRMyAEIAABCEAAAhCAAAQgAAEIQAACEIBAlQggkFUpGswFAhCAAAQgAAEIQAACEIAABCAAAQhAoOMEEMg6jpwBIQABCEAAAhCAAAQgAAEIQAACEIAABKpEAIGsStFgLhCAAAQgAAEIQAACEIAABCAAAQhAAAIdJ5BbIJswYULHJ8eAEIAABHqJwNq1a0tPl3tsaXRcCAEIQAACEIAABCAAAQhAICBQ9rkMgYxNBAEIQKBFBMreiPXwCGQtCgLdQAACEIAABCAAAQhAAAK1JlD2uQyBrNbbhsVDAAKtJFD2RoxA1soo0BcEIAABCEAAAhCAAAQgUGcCZZ/LEMjqvGtYOwQg0FICZW/ECGQtDQOdQQACEIAABCAAAQhAAAI1JlD2uQyBrMabhqVDAAKtJVD2RoxA1to40BsEIAABCEAAAhCAAAQgUF8CZZ/LEMjqu2dYOQQg0GICZW/ECGQtDgTdQQACEIAABCAAAQhAAAK1JVD2uQyBrLZbhoVDAAKtJlD2RoxA1upI0B8EIAABCEAAAhCAAAQgUFcCZZ/LEMjqumNYNwQg0HICZW/ECGQtDwUdQgACEIAABCAAAQhAAAI1JVD2uQyBrKYbhmVDAAKtJ1D2RoxA1vpY0CMEIAABCEAAAhCAAAQgUE8CZZ/LEMjquV9YNQQg0AYCZW/ECGRtCAZdQgACEIAABCAAAQhAAAK1JFD2uQyBrJbbhUVDAALtIFD2RoxA1o5o0CcEIACBcgT++eePlLuQqypJ4B9P2D/XvIh7Lkxdb0Q8ux6Clk6AeLYUZ9c7yxvPTky07HMZAlknosMYEIBALQiUvREjkNVie7BICECgRwhooaRKP+T3CLZKTrNILIu0reRiazCpIjEq0rYG6Cq5xCIxKtK2koutwaSqFqOyz2UIZDXYrCwRAhDoDIGyN2IEss7Eh1EgAAEI5CFQtR/y88yZNnYCRWJZpC28u0OgSIyKtO3Oahi1SIyKtIVsdwhULUZln8sQyLqzfxgVAhDoQwJlb8QIZH24GVgSBCDQswSq9kN+z4KswMSLxLJI2wosrZZTKBKjIm1rCbMCiy4SoyJtK7C0Wk6hajEq+1zWnwLZb78hR/7LKjn9a5+Xs3cvuT+dPn7nXHzM314uXz28ZD9cBgEI1IZA2RsxAllttggLhQAEeoBA1X7I7wFklZ1ikVgWaVvZBff5xIrEqEjbPsdW2eUViVGRtpVdcJ9PrGoxKvtc1ncC2ZKvnyefW+ruvr0+cIHc8NEp5bYiAlk5blwFgRoTKHsjRiCr8aZh6RCAQOUIVO2H/MoB6qEJFYllkbY9hKCvplokRkXa9hWkHlpMkRgVadtDCPpqqlWLUdnnsh4VyH4n//DRb8jtpbfU5Gx3GQJZabpcCIG6Eih7I0Ygq+uOYd0QgEAVCVTth/wqMuqVORWJZZG2vbL+fptnkRgVadtvnHplPUViVKRtr6y/3+ZZtRiVfS6rvUBmOs6KbtKmHGpFB6M9BCBQeQJlb8QIZJUPLROEAARqRKBqP+TXCH3Ll1oklkXatnyidJiLQJEYFWmba3AatZxAkRgVadvyidJhLgJVi1HZ57KeF8jM+mANsSvBIRa4whqfI5Dl2u80ggAEchAoeyNGIMsBlyYQgAAEOkSgaj/kd2jZfTlMkVgWaduXsHpgUUViVKRtDyy9L6dYJEZF2vYlrB5YVNViVPa5rEcFMssOeWahnPr3v5Cn9EczPyN3/91BubZRQyA7SL7yX5+RY/2rElMsG+mdOMhyIaYRBGpDoOyNuCoC2chNX5QLlx0iF108R6YaUVt21Rly09SL5OI55rtGg5Gb5ItXiZwdum6ZXHXGTTL1oovFdpnu866jrpWzDwlvD2cOt4i8J+G66GbS7a+Ss5PntuwqOePqBxP34JT3mOsakZvchcTm/MZPLpatT6tujv2ibLuv2d0yeX3+zeqNQRk17zTZJjJScJ3zfrjN1l9fIW888mL4ij0+INu+34TS3f6deIzMkWsjgdLxu1rOir1fmy87C+1rAlX7Ib+vYbd5cUViWaRtm6dN9wkEisSoSFuAd4dAkRgVadud1TBq1WJU9rmsNwUyQ7wquxV9cQuBrCxBroMABKIEyt6IqyKQ6XlEBZFMccy9qDUCme7nwmVyyHumyi3LpkaEOi24XS3JUlc0GjPkrGvPlobU5F6v3oyIcloUu1BG5uj3EwSyx74rrw+p/p9W/y8QyJ6WN753nWzd6I9h3lcWAAAgAElEQVQbF8gccWywIag5f193mGzzsb+UUeoyRyBb+WfB38MryNm/0V+r+3fiqtTKVVG0U6bIlFWrLO+/JyaucpeAQC8SqNoP+b3IsCpzLhLLIm2rsr66zaNIjIq0rRvHqqy3SIyKtK3K+uo2j6rFqOxzWW8KZOZuS3WOrZKr/u4Suf5ZfUHEIeb1gUBWt68u64VA+wiUvRF3XyDLKz5FRSePZQGBzHEeRVSuGY5oFRawnHYj2YJLpoMsmGLDaRYWAbMEMi1ULRA5/ljZ+mPlFIs5yNQAWkBbIlYHWWi3rfpvef3Hf5BRHzxXtlEHLKcLZMaV1v49Ae0ww9EWaddc/96emHGW8oldHXL7aX43TbtYjrrL7gJs3zeMniHQGQJN/5A/9IhMWyhyzXn7y6zQlDfJpd9+VOSkQ+X8icYHTvs13hsTjetekDMuXy1zY/24TRcvvFMWTD9arh3M4qL7eVRujTQ78STzWj23p+SQT0TnnNV3tT8vEssibfOtWjN9QIbeZYuR+9k1axs9nTg4UW4d8veBOcIYOfPjxp5ZMywnfOcZlTGzn8waejTUh3uVuYciM9V77Y4xcusnBpSnufdeRWJUpG0+EmnxtPSgWS+fLCtOmuR+aLsvOO9tDuK7eOH9suxoP9b6e/uUDPqxD90njPEm7C63vmuznOiMNaanvsdFYlSkbXI8o/fU9HtsuJ888bf3N3TH/XLpbofG7tX6/ROXbk7dftNmvl1+/q6x+bZol1u1JkatW0TZ57IeF8iUAPb1RfLUs7+T2x0RLOH1luPlv75+kgxYPkYga90mpCcI1J1A2Rux5jZhwoQu4tNiyF1yVMhxFZ1OpE2SuyhxFVOMtMmom8v9+0go3VHEFdM8US4jVdI2rCu8qU/0tXcdFUoHbDjjJNVB5ohMG45VaY/iplI2LZCtC4S05gQsTyAb30jJjPbXTP/RFMplV31RVsw5W+SqC+WWqY3USvd9exptFzc0Q0OgKQKt+SE/8nDrzChFIHMebkXO+PYGGZz4jFyjXauWVyBqaZHkzl3k5+rhWwtlZ8bam6KKmovq93xDFAke2MR/iO+tB+u8AS4SyyJtreMnCRg54+gIKJ6g0nigbuyZucv9h2lfALOJmuEHdPvesExIiyw9IJoViVGRtnn3k4jte51wdVQg080ccXONzDIET0ckGVLiqOI/FAhkrqg9pETQa6dPUvcEfwwjvmb/wZ9763tcJEZF2ibFU7M+Q/YLBCf798P7fpX4Pkf79+eRJpCZ84len9Rf/v3a2ZatiFErZ1z2uazHBTIXobXQvhLFTn/LL+T6pRbMRo0yivS3chvSFwTqTaDsjVhT6zmBzAx1AQeZc5knrk11BCzXwbVMpsgqlbYXfilx7CyRq3VmpP7fm4y0Sy16GX8PO86irjAl6sTyBPVIWrRzRR9riqXj+PIFLa8WWBMCmVXAMmuQxeqPeTSSHGrO/O4TUdeNkptVjbQ3Be40fWWsxlnR/ouIoFOy3X71vjuw+l4i0Nof8u3uLZ+HI3j5ItX01XLCc3vJ+WsfsDrDzIesxQsfUU60htsr7CaLCmIIZHn2X9NxVw/UOn5Zbo/Qw7IhdLoOoywHmSmA5RPI8rkM8xDqfpsiMSrS1rayS799p8Wdl8DAERh3kUstTs3QFYP7NRxllq7CDjLbWAhk5Xehz24vWaadvINj1C8iNsu0ieo767n8HLFy7V5ujAp/n6PfzbBDNDRvT5AWHGTlw5njyrLPZT0rkA3/15flozevbqBJcYm5jfzi+uFUSwSyHLuLJhCAQC4CZW/EuvPuC2R56ns1n2Kp16pdRzeNqBpWSrQKF8lPwRwIYtPkJlstMpUK2CgkbwpkaaEbkZERkbusAlk0hbFJgcwXs2wCm56iIXaFi/Srz1JSOEMiWJIAVrZ/q/Bp4RkRK3N9WWgEgQoTaPbBWotVl06wpcWkOciU42uNEkd0+qW4KXQrYowazoYzZH+VrtNI+Zm7vJFuGU+9TEmx7JKD7OJbH5Evnrh/5i64+NZHVbv9MtslNSgSyyJt804o0wESFcgSHWSKwcLwA/e0HCmW/l7Q+yPuMvRW0QL3WD/HM8n9kymg2FIsjZTL3O4+FaZpM5UYrvozU3LNPeik50rrUiz7MZ6ma/aE5yYrnqvdlHIn7VjkRFkjt05MFzDTvs8216efSt9tB1kV45n3HtpMu7LPZT0rkCXCCmqSTZbTv/Z5OXv3dKykWDaz7bgWAhAwCZS9EVdDICuYYmkuvJCDTKVTfnGFTJ16i4wcdZFMvck8NTIsbGUdEBA+dTOPKGY7WdNeg+z/eSJaQL8Zgcy7dv9Py7bv3iP5S5MkhKXVIBO/6L8n6AV/twxTqH91fREHmSSIp9wiINCDBFohlIScCAGDLIFsc64aYOaDtZ9y6bynUofcGkS+kOKn4rkOsrmDa2SBVwenCimWFy9WItmsZJGsWXFMYy8SyyJtE7d1jrSsUMyC1FglkM5UjpalGQ4yv/8MJ5I/v7BYukmG1oz10vW8GmjSutTKvoynBmmKmEbgM91eFoHM7jD00ynf7rhHHSEzKb56Lqq+4bU6HbbNKZb9Fs8zLr/TrcMYEYQb91NL7b7c32fzlxBuensjJTp+t/DvAZ2sQVa1eHbiR4Oyz2W9KZC14BTLY/72cvnq4WZ6ZqSIvzGG39YNpO9EE/FPwuxEgBkDAhCoPoGyN+LuC2RRtkknPjba2YrtZ0ZIpeH9tSrG/+tIgXezaH6j6P6Iqkt2k0y9KF7fymmvcibj7jP/sAFDrMkQeWacpUW6aIrlPDn5NvOEysjKok6t1CL9njiW5u7yuy8iYEUK/rtdpIh4+uMi/Tvd6TTWEXVi5VSZ49SnM+vQJf05cxfQAAKVJ9ASocRbZaZLxCyw7aRYameDrfC626FfsDnqSHDHMR7wzAdpby5WF0OXaxcliWB5HQ9Zm6lILIu0TRw3kpZlqykUKtad20HmFm5frIt9Lx0js2a6M7ALao19EhJx1qiH+IXqsAbnYIBI4f8skDk/77t4Ouu2CNux71f80IVkZJq96QhsfG9DwrWZbusJZiF3qq3GmTPX1h220W/xHLrjEZW+vr/6LjUErVBdR+fwC8P9W/D7PHTHsDqUYyByOEvOL49qluk4zd+VtWWV4tnkUnJdXva5DIHs6+fJ55w6ZQhkuXYajSAAgUQCZW/EusNuplgGBdmPusuo6xVxZOVNt8vYH8tuUqLXnDkyogrw33WUV0TfEV48MWzEqy02Z0QuNGuOOf26c7LXE4sMbK2Jld9BNmdqdCFlHGTxQvppeBKL6tuELavYlS6QFepf09ZC5MhUmfHggxI5eNSyDBxk3Br7h0CrhJLQCXbew09Q38bEFTzoukX63WL6/oOuVy/HPPky5GrwH7ZVQW8loNwqbv0c0zmU5FJwxLbdnvIKw3evuHdUDGuFc8zHWySWRdom7vbcjhOvhwR3kj0l6wW59I4NMqROvZt73mRZoJ1ERu0ks9i3Pz8tkKlzmNXpmOkn5SU6lkp8rfsqnv76Q4JYzkL9iQKW5SRbb5xUV1pqyqbhYGpByqwZ9r6Jpxa77tgsK9aq74Lh0IumxDfcuG4dMntdwAYhV2CLCqRK9Py4uqempMoP5qg/FoyS0zGa5+talXjmmWuzbco+l/WmQBajpU6z/LtL5Pqkkyw5xbLZ/cX1EIBADgJlb8S6664JZI7Dapkcop1avjh18RwJ6UN+jSktWumC+bHTLuOnUIZOoLSw0583BDL3xMqbpl4kFyuR7osXjsjUGUqSCQS0cAeh1Euj/pUW3a4WsxZZXORKcqW5LbUAZ6Z8mtcXF8je+MnFsnWdnwIZnYsWz5aIfOw02UZ/5Ncgs6VhpolhhjPNrUe2q3dKZrP9e4cnHPIemXrLiHfCKQ6yHLcBmvQBgVYIJXGBI6G4tuZlFcj8wvpKCNEFpU2BLMrYORlvs5x/nhbTHlBCmapHtGZM7FTCqGjmCCoVEMj0cvyHtlaKY7rfIrEs0jZxmxd0nJjpe2npVvoh/PzntPtlsgx9Z7USyPQBDUkHQPjusAQ3UURoidesa/5L3DfxNFEEYklO912qw8v9ribVFItGwHeORt9PrI/WfAhDPfRDPEPCV2h1DXErcJP5nxf9Ppv9WsXvJIef61LUv+QYUu7OwQl7ybXvGtviKDa6q0I827Y4o+Oyz2U9LZBZC/X/rcjn/v4X8pQqVKhrkB1wg+8Q82gZJ1jqdyjS34ntyRgQqAeBsjdiTac7ApkvgihhSlumElxijbTHqZ6raI5XEN9PadSnQcZTIRs1rOLuoqhAFt4hphDT+MSaWhkIZEep+as13OWmX6r8S7koKvQ5TrXwYQQznJM0/TGKCGSeO2yjZW/rQvzyXXl9SVBcxmg06AlY6i1fFPM/DYljGf3vqy/yRLugd6Nv/V4z/W9WTj5HDD1K7jrDr0+XIJA5IuuIl4ZZj+86q+xvAs0LJdGHIEuKlnrwcgvtK5aGSyF4EA6lPnoCmS7eb9YfclKwJqraVZtlsRa79AOVI5atkVmqBo5fINqNlnnCmpvK46T6dalIv20HZdXIKbPrisSySNvEueR2nHg9OPHSBzKERReb8LFYpW8NvkuflOgLZI1Z2FOz4qeXOleYwo0lFbcM576Np7kwI7YxIcUGwCqQhb+HocucYvHqVMW1Y5TY3Tih1myTmbKtG7fYQeaP3xffT72Y4BcK6pcP+tTRwJ1liU3p77Mq+j9zdxlau0twQqbL0fZvgxZKG3XL9C8urpVH5UTlFM21z0p+Ybsdz5LTLnRZ2eeynhTIYsKYJ4Y5BfmtRfobdcMCqp5QhkBWaJ/RGAIQSCFQ9kbs/DwzYUIF2CalMNoFrqsfzJlW59UBm2qIUYFANlWLK7eIkrQSX7rW2JyRC+XqEV/0Cs/TdhJmKG306kaCoPXUTC2y+W2swloFQtPhKTQETLtY6U/HFy3tgmSHJ81wEGgRgaaFkohzoOHQsaTh6AdhW+qUEsKucR6SDXFNC2R37qJOuXxUnXjpFVcPHvb2Fz9lxznRbmhNUK/MfSh7QBYPNmrrxF1Dra1d1KJQNN1NkVgWaZs4sdyOkxTXiuo82RlkF1hsAlliPSOrcNM06o50UCRGRdqmTT4QpSJpebqYfpKzy+kvJHI33GKxa3wRJhC2fGegpWh8ZKKdcpC1K7hFYlSkrX2+HtfEIv1K1HLSJY2rc3+fLX0H4nd0Nm5cxakbGRfGzVRp295rVyxa0W/zMWrFLBp9lH0u60mBTP1a3E2plOPlv75+kgyYLFNPsfRTMRv1xhJPsUyMD0X6W7t16Q0C/UOg7I1YE6iGQNY/sWAlEIAABMoSaPaH/NBDa6xemOHsUg9QZyyfLNcGaY6THGHkRJVnc6tTh8x9ma6R8MO1L57tpdLuTCeEvsoTYCbuJ9coQe3SCUoc04cA+DVx/IdEc35tcp6UjUMrrisSyyJt884td9HtxIdpb6SQeKIdZBkpehMmy0fkNfmLTzScSGYKZ6qwk3dxXWhXJEZF2tqWcum373RSINNcPAFT23cnVYg0xPLE751ZV0zHc7V83zlgIcerR77LRWJUpK2N0BmXP+KlJifxa5wm6rhxLa/c32d9baEUS3ewQv3n2AadbtJsjFo937LPZT0qkLUaH/1BAAIQaJ5A2RuxHhmBrHn+9AABCECgFQSq9kN+K9ZU1z6KxLJI27ry7Pa6i8SoSNtur6uu4xeJUZG2deXZ7XVXLUZln8sQyLq9kxgfAhDoGwJlb8QIZH2zBVgIBCDQBwSq9kN+HyDt2hKKxLJI264tqOYDF4lRkbY1x9q15ReJUZG2XVtQzQeuWozKPpchkNV8I7N8CECgdQTK3ogRyFoXA3qCAAQg0CyBqv2Q3+x66nx9kVgWaVtnpt1ce5EYFWnbzTXVeewiMSrSts5Mu7n2qsWo7HMZAlk3dxFjQwACfUWg7I0YgayvtgGLgQAEepxA1X7I73GcXZ1+kVgWadvVRdV48CIxKtK2xki7uvQiMSrStquLqvHgVYtR2ecyBLIab2KWDgEItJZA2RsxAllr40BvEIAABJohULUf8ptZS92vLRLLIm3rzrVb6y8SoyJtu7Weuo9bJEZF2tada7fWX7UYlX0uQyDr1g5iXAhAoO8IlL0RI5D13VZgQRCAQA8TqNoP+T2MsutTLxLLIm27vrCaTqBIjIq0rSnOri+7SIyKtO36wmo6garFqOxzGQJZTTcwy4YABFpPoOyNGIGs9bGgRwhAAAJlCVTth/yy6+A6kSKxLNIWtt0hUCRGRdp2ZzWMWiRGRdpCtjsEqhajss9lCGTd2T+MCgEI9CGBsjdiBLI+3AwsCQIQ6FkCVfshv2dBVmDiRWJZpG0FllbLKRSJUZG2tYRZgUUXiVGRthVYWi2nULUYlX0uq5RA9vyadbXcTCwaAhBoP4FdJ45v+yBlb8QIZG0PDQNAAAIQyE2gaj/k5544DWMEisSySFtQd4dAkRgVadud1TBqkRgVaQvZ7hCoWozKPpdVSiDrTigZFQIQgEBrCJS9ESOQtYY/vUAAAhBoBYGq/ZDfijXVtY8isSzStq48u73uIjEq0rbb66rr+EViVKRtXXl2e91Vi1HZ5zIEsm7vJMaHAAT6hkDZGzECWd9sARYCAQj0AQH9Qz6v/iHwjyfsn2sxxD0Xpq43Ip5dD0FLJ0A8W4qz653ljWcnJlr2uQyBrBPRYQwIQKAWBMreiBHIarE9WCQEIAABCEAAAhCAAAQg0AECZZ/LEMg6EByGgAAE6kGg7I0Ygawe+4NVQgACEIAABCAAAQhAAALtJ1D2uQyBrP2xYQQIQKAmBMreiBHIarJBWCYEIAABCEAAAhCAAAQg0HYCZZ/LEMjaHhoGgAAE6kKg7I0YgawuO4R1QgACEIAABCAAAQhAAALtJlD2uQyBrN2RoX8IQKA2BMreiBHIarNFWCgEIAABCEAAAhCAAAQg0GYCZZ/LEMjaHBi6hwAE6kOg7I0Ygaw+e4SVQgACEIAABCAAAQhAAALtJVD2uQyBrL1xoXcIQKBGBMreiBHIarRJWCoEIAABCEAAAhCAAAQg0FYCZZ/LEMjaGhY6hwAE6kSg7I24mwLZT+++v04hYq0QgAAEIAABCEAAAhCAQIcIvO/IQzs0UniYss9lCGRdCReDQgAC/Uig7I24mwJZP8aBNUEAAhCAAAQgAAEIQAAC9SVQ9rkMgez/svc+4HYV5b3/GyCEgEISNOdAgJwkaoAmnqOggYOlt4pJaxOqx1uEentB2yYktUh6b614bf7Vh1R/t4LUe0Li1aJ9LEJ/nLaEak9Q+ogQEkU8MQjENslJDWEHIRwQ+SOW3JlZa9aamTWz1qzZa5+999nf3cen5Oy15s9nZs3e893f953OnTPoOQiAQMUEQhdiCGQVDwSKAwEQAAEQAAEQAAEQAAEQ6FgCofsyCGQdO2XQcRAAgaoJhC7EEMiqHgmUBwIgAAIgAAIgAAIgAAIg0KkEQvdlEMg6dcag3yAAApUTCF2IIZBVPhQoEARAAARAAARAAARAAARAoEMJhO7LIJB16IRBt0EABKonELoQQyCrfixQIgiAAAiAAAiAAAiAAAiAQGcSCN2XQSDrzPmCXoMACDSAQOhCDIGsAYOBIkEABEAABEAABEAABEAABDqSQOi+rPMEstoQrVk7TIet06SXVm5eRX3JeyM0uGI79Wt/02+sDa2hQVpFGwa6S068Gg2tWUvD3Stp8ypZY/w32bhe9T1ePG/PJtpFZjtl1UX3F73vLp/3c+2wQU1rn7vskcEVtKm2hNZvGKCylEpCxeUg0FQCoQsxBLKmDhsqBwEQAAEQAAEQAAEQAAEQmEAEQvdlnSeQxYPORZvt/ZuJa1NC/KkNxEIVF3oGiVZtoIHuVCBjyhRt2lVyxmQErvR+vc5U/KotWW8R2wzxySqQReKW/f76yxftHelziFym2Bf9e6Qv7QvnPdRt61tJprgcBFqYQOhCDIGshQcVTQMBEAABEAABEAABEAABEGgrAqH7MghkngJZ6irT50WYg4yLWUPUvZ6LcFF5WcHMMf9GBonpYIbTrfj+Ssp3CWTClTdCfUp/yGynuKZGAzluvLZ64tBYELAQCF2IIZBhOoEACIAACIAACIAACIAACIBANQRC92VtI5BdcMVq2nHrDdXQYqWUdZBFApkMQSxqhisEMr6Pi0dD3YobS3WtFZRtFciK7i96X6kzT4BzCWS2ezKiWdZVVkQR74NAuxEIXYghkLXbSKO9IAACIAACIAACIAACIAACrUogdF/WPgLZ5auJJk1iItlnKxmDcIEs6/zSc5AV5y3LhBtKd9X6bhpK8qN10RLVkSV77RSjmDvLdX+95bO6MznI1PBR0aaa3l6Lq8zbxVbJCKMQEBh/AqELMQSy8R8r1AgCIAACIAACIAACIAACIDAxCYTuy9pHIGMOsqNHmUbGxm/H18KdZCJhfE4usa4lK6lvZCiTg6yPzDxg+ROpd2WU3yz7isqpDSjvy4MDutJE9pEg1Z0JpcyELvIKiu4vel9tpMNBpvVDlpeIZPYcZMOHDZEv45ybmA8jetW5BEIXYghknTtn0HMQAAEQAAEQAAEQAAEQAIFqCYTuy9pGIFvEHWTsxUxk4lVvuGWYg8wid2VOsbQIYLq65BDIjBxecTgnU8h0oc0rnJFXGIWDivu7LTnCypRvm6uZdujhp70rVxJt0t12QtzTQkurfQhQGgg0m0DoQgyBrNkjh/pBAARAAARAAARAAARAAAQmCoHQfVnbCGQ8B5l81SuOMcuVclJlA0+xVBxh6URzOchMgcwhtHkLZMr9VoGsRPleAplxkS0pPwSyibLeoB8OAqELMQQyTCkQAAEQAAEQAAEQAAEQAAEQqIZA6L6srQQyHmK5s47wyhS1foqknhtLFc+K84llT7EscpBFBwQMda+nDfIIyzh8Uwu7LOXwstWpOMj6it5XJqFPiCW7XDBzJe2X79cGaLMSZ4ocZNU87CildQmELsQQyFp3TNEyEAABEAABEAABEAABEACB9iIQui9rG4GMh1hWI46xgTWcTG7hRhXIqspBlq2fTzVTcBK50mppTrJkOnqeMmneX1/5vO9DNHfDKhJp1eIcZCwrfyzysfcHt1P/qgHq5u872pgVBtvrIUNrQaCIQOhCDIGsiCzeBwEQAAEQAAEQAAE/Ap/65qN+F+Kq0gQ+eck5pe9p5g2YC42j3+pzIXRf1jYCWXVDqzqrolKdApktTNBoSIiDLMoPZuTnku0YPhzVoIVnusU59TAA7aRJS3in+32P8mVi/rj/XYk4Fv9Be783e7iA5VTL6sYUJYFAaxAIXYh566dPn94anUArQAAEQAAEQAAEQKCNCUAUadzgtbooYvYcc6Fz50LovqzjBDKbi8kUyLSTLpOTGpXJZYhF7hMr3ROy08IN4R5r3OKEkluHQOhCDIGsdcYQLQEBEAABEAABEGhvAhBFGjd+EMgax7bdSm71uRC6L+s4gax1Jl7s2upeqeXpap32VdcSZ7hodVWgJBBoCQKhCzEEspYYPjQCBEAABEAABEBgAhCAQNa4QWx1UcTsOeZC586F0H0ZBLLGzRmUDAIg0GEEQhdiCGQdNlHQXRAAARAAARAAgYYRgCjSMLQEgaxxbNut5FafC6H7Mghk7TYT0V4QAIGWJRC6EEMga9khRcNAAARAAARAAATajAAEssYNWKuLImbPMRc6dy6E7ssgkDVuzqBkEACBDiMQuhBDIOuwiYLuggAIgAAIgAAINIwARJGGoYWDrHFo267kVhdLQ/dlEMjabiqiwSAAAq1KIHQhhkDWqiOKdoEACIAACIAACLQbAQhkjRuxVhdFzJ5jLnTuXAjdl0Ega9ycQckgAAIdRiB0IYZA1mETBd0FARAoJPDlkSfoojNPoTecemLhtbgABEAABFQCEEUaNx8gkDWObbuV3OpzIXRfBoGs3WYi2gsCINCyBEIXYghk9Q3p87/4Jf3v+w/Qv+5/hn72i//MFHbWKSfQT559iTYtPZvefsYp9VWGu9uOABdann7hF/Qn/bPbru2d3OBVdz1Ge4+8QJ/8tbn0q7OndTIK9B0EQKAkAQhkJYGVuLzVRRGzK5gLJQa35KWtPhdC92UQyEpOBFwOAiAAAi4CoQsxBLL65tTH7/43+vkrr9JfvHMuTTthsrWwnQefJb7hhkjmZn3Hjw7Tl39wiPaPvSQuOu6YSbTkDafSRy88i0577ZT6BqlJdx958RU6f/N3Re13/m4vLZj5mia1JLza5176JV30xQfZHM+Kv2ap179rHl2+sDu8sibd+bOXf0mvnXKcqP3nTOS+/z/G6HuHnqMrFnTRX23/Dzp35kn0R28/s0mtQ7UgAAJhBJ6mFTc+Se+/9hxavPdRmvvITNq37FRLUS/QZ778GNGyt9LHZoTVZN4FUaQajrZSSokibNwveWI2ffMdsRP4yChdspVo85Uz6Y4vH6C+K9ncyGsqnzf3TaW7r+yheYFdwlwIBOdxW6m54FFe1ZeE7ssgkFU9EigPBECgYwmELsQc2PTp0zuWW70dP/fzD9B3l7+NXnN8tMHmr7k33k/7rr1IKxoimZv04M6f0KbvHbRe8Nrjj6XbL38znXHyCfUO1bjf/6fb/o3ueORJUe+iM06mW//rwnFvQ70Vjo69SO+85SGvYj745m4mFIduI7yqqPui2x4+zESvA5EgdvQoTTnuGLrhN95Eb2ShlJ9lYthTzO03Z/pUIWZedFbkHLvhgf+gl3/5Kn38V3vqrh8FgAAIjAcBLnr9gPa+4yLaLJYk899KGzQRJbru5meMNk6fVUokqUsUObmbPvL2yXTvN39CP7SiOoWuuOT0VLB58Rn6m32T6UO/kv0BZtaSN8gAACAASURBVO+PHqVbn4gKeXPfOfQrh9N/u0fBKD++UC2L6AT6zYteT4/f72pj48a4lChSUiDbtvV+unqvR9tLzIeQuTDr7Hn0PnqcPv9Y9INh8YuPxxyati9vfPm4nkw/MuYVr+viZ/cm8ySpS8zD6eT2Tz9PdyplafPrtDPpI6f8lLWfRLvOm5r2QJ9HxT3Lu6LUXKivqqC7Q/dlEMiCcOMmEAABEMgSCF2IeUkTSSD7l6sm0W9++Ur6xtFb6DdMTKM30wVzbqGr9u+gq3vYm/zf63poxy1n080XrKOeHZZ7CiabTQyz/Y0XI0Wyf7qil85goZf2F/vV+8s/o48Zv1juve8hevfeGYVf0vl1K+js9BdTs5LkF1T2iyj/dXTrEUszptLV/z39NZ1/abzj3Hijod5f54PIQ0/v2vNTGvyuXRyTxc+bMZX+8Xf7rLV5f6Hld887W3EQ8I2Q+gtyzH0Z0YqvvEgf466DOvrHnUgLB3doJfzrVW+l2dOUb4qF5ett3Lb1IRq5qMDloI5PRWP1f777E3r1KNGknPa+ysSm97zxdQU5u8KcGnKM557/Fve8LmQZXXDBF75H5532Wvof/WeJfx9/7DE08zXH06e+vZ/OO/1k+vU501lfj2puUC4S/sE/PUrfvPKtjjloGRcHe+355Nfc/1r6Jne1iGeR6OY6550nBlwGAhOYQCRybZtnrhfcUXaA5imfbRzCtq2PMveYdJmxz74jLxrOIvtnch7AEFEkEp2YmEBM8Lq/xuSRSNS6+KX9hlDChI6LptK9/BouYrDfXf5BXK+LVprwwa+b+yJ9fuRZUealrzNb/wv6/nf30jee439Xyo8vS8qiM+mTXc/Rp0ZeDhLIuKDhwybvOj9RxBA6581g35+O0N28P0Lc4g4yRQiNvxto33UqekJ8+mtWVSiQMQHqkxZB1NZkKUi5yswVyOI5ky03O9c+dMbxmcvGDh6ivaeenAipqog2fnOhooEMKCZ0XwaBLAA2bgEBEAABG4HQhVh8X2iSg+yGG28sPZirr73Wec/ozRfQnFuuov3rdtCcdRfQ/h1XU0/m6n+hqyatowuYSNazjotptuIW0SYpohW0UBXD+H+bL9NJ9vhzL9Gvfun7GYdZep/ly3i82V4843HaK4UqcQP/wv9Y9KUv96UIXoZApoUfiDIM4cgpoikVlvg1Vd7Fwyl57jb1Ne2E4+j6d79BhFfu+Mmz9KWHDiVvb1p2Nr1jto/TUQmrsTFx9OfdrHy6TwqTBWU4WD/EwvJ+/PQL9OhPf073sTA9GS4qL3/diZPpkrkzaP7rTqR5M06ktzFBhjuY3C9lLJxil8Px4Cq0xFj94j9fpYPPvUxzpvm595564RXi98xyuv1UgSxn7orNChMq47mdCmO2vs4oJSr99t/toqvechq975yZCSHuKtv/zIv0BibE7mHjx+cfd4yt+S9z6e9+WKN79h+hT7/7jXQqG7/sy7F5Np0L8Y2ayJm5xr6BL3q68T4IgEBMgK+TX2HSklNMj9advfJ99gyuoHOYy4ytLVtZOOYyW+jdeAhkdtdWMq5PHWKi1LPxPx0CmSaW6Y6xN/exEPGR1O2lu8lMQaxxAhnvQJEw4vO+93wPcJDxHwPf/0iOk6zEZyhvZ6MEssihle8wS8Uv1T0WC7Gu3+q4I1GKr54CGe+n20GWOg1NF6PPWOfx8xNLvWdL5ReG7ssgkFU+FCgQBECgUwmELsScVzMFsuV/+IfeQ7blC18gu0A2yhxgc2jl2d+go7fEvrF/uYom/SbZnWS8Rv7+1y6Pr+f3N95BJjtqd5hlN/+RMPCi8qt38QY6z0Gmu62YaHb+VNpGSn4O0UBFHBKbDcNNVYEr6dvsQIOP/DPz3huvqZOPoe+uWCT+et+BZ2jlVv2ai1my9P/FkqaffnJeTjJfcct0kJn/9p6W4sLFX3mI/p05D8q8ePjorlUXZG9JnEVTE5cbuUI/NFccK8rpIGP9u4+N5TtsOXjsrX7vrbvoh4efL9Ml5siaRI/9cX/mnozTz9xkqG4qOQ8zTsr6x4z36b1nv56JZKeLWrhb7H23/pA536bSb73pdfTOOVESIh6G+dhTL9DrmSh2/SVvsDKwuRffff4s2vvg47TPuOPdy7gDU99o82f1M6e9NQ4BK4UZF4MACFgIeLls2X3i2T0yi9axH53WiZA6+SNS+RBLURZzbav5zUJEkaQ73B0kXFpSECPSXT6WEMv7x+jNcYjdj7qkQywOgWPlXUE/YSF0aRgev0aGW2ZDL3NCLOt0kMk+uoSRIsGE319KFOEC2SP8rpmRU7cgB5nuIHuBHdTCf8zi98fzgvJDbauaC4UOMsvcz7snnT98Dswi2i3dgubcUgpWXIfZ6rIhtqYzcewgdz4Wh1iO21xowooZui+DQNaEwUKVIAACE5NA6ELMaTRbINv2r1nnFW/XpEmTaPLkY2nK5OPowrefR1aBTAhhX6Yrv3GUpDaWjLAIqVxJzA5GzEwWiWg7WT4o8e8eZSK0gkAWN0dLChv92k1icx2/L0SrI7SYh4k84wqRzM7xaIPO/m51kJGed8UUXdTiKhDI3s9ECu60ki9m2KG5LO8Tf/3/l/fSsewP2/79afor5jD7Txbbd/jnv0iu7WbhcHdfdV7OQ5wnkDXObfVH7BCGb7A2l3m9bdbJdNvvWPKSmQLZO4iuZqGwyRiySkwnkjsBNYvei8NuN9MBFip7jnciap5f7yXmpCrz4mP57x/V8++l9+eEWDZJIPvmviP0P4d/TD+4epFYb+SL54+bx+bk1W87g/6a5cj7JZuHq9mBEebLLnI55mDsbjHFMyvfki6FMmOEa0FgQhMocD1nQ7VNIcRM3p7vIKtbFCnM9ZSOViQ6TMmEWO79+XSalwnFjO5ThQsZbif+RtyVxkMlZY4omVMqcpD96OmT6Ffi3FRVhViq884URnzEMX6/v0Cmilqvpc9It70lxFJ+tmqfq0fYuLMf6e4W+ej0tBOu56fuuRAX7CWQeYRZRuOtCp5RKO0PT59HtpBIXn2SI6xwXvrmIHM7yCTHxs+F5qx4ofsyCGTNGS/UCgIgMAEJhC7EHEUrCGRnnnGGNiqTjzuWiWPH0fFMIDt06BCd95bejEAm8o3RJtr02EohfNlfV9KmTY/RSh56yUMumaB2weg6WrdjjiO8Mi7lSsWNljNfXPnG8qZY3j3yl21+atJe9sv0Z45MpX0s/Et9iXBAEQ7ChK3khKZ0Uz6P5yt78EWSGwFtE18YYpnWVCq/V4kNfd//eYD+k+W0ki9mOqKPXzwncwIiz+P14X/4ET3CQhbV1+6PXJiDN3LZ7Z3OmGVy0Ci3ZU41q89Bxku+7u5/p9vYaZw+Lx5queXSc+yXGgLZ3hkvCrEmdfsZQlPcl7unHxDjnvsqMU5v3/JdlrT+FTqL5cs7gYWCcvHL9eIhiVzI5LnKHnGOT0mBzAgfnnv+2ew0uieV/EDlx8x0kPH8d//JXGR/vMh9SuWH/vFHNPuUqbTu1+ca3Y/DspgeuELkEuOOP0uCb7HIms6D8mFbPvMK14AACMQELD/mZB3W+o8m7172Fpp3XzmBzMY7zEEmHV77aWwuF62YAPEjoksNN5mWIywJq3yRLlYT98eNUvNPqYnYI9FMETiM8Ex+uzU3VeJuC8tBZrKSwoivOMbv9xPI4s+aeYZLvtBB9hDdweq4e2/B52jej4hGJ0Pmgq9ApoZZmveY4zfr7G469bGa4+AHyyyuzEFWLJDJceWsqp8LzVsRQ/dlEMiaN2aoGQRAYIIRCF2Ixd6tiTnIeIgld5BJgewYtguffBwTxtipkEIkY/87ePAgvXnhAruDzBhHnofscvqa4RBTLooFMukg49ev69nB3GcsN9kFo0w4s+Utc0+Wohxk6p0yH5lbIOO/WLJTD3ky2RJChkjgrwojRQ4wlqNlH/9FlIVY3vxgcZL+qh+VS275Ph1+PnWF8fK59vLZ33wTXTIvDQFccecjtP0/0jATfp0ahmlvlwxD5SIiEyuMkIgMK1kIY3Yzc1iJJPgkj4Ivf7T7jezEw5uY4yjv9bsLu+lT78o57dESYrmYh77y4+l5mAj/bzX8UHFMCPGUhZRs5mKNEFGjwxgueWKmIS4Vjyqfp1NYEvtH/zhPkEzL+eS39tLf7a7l5NdTN6PGL/JNcpAdefEVmszWHHGqpeN17Tf2UPdrpmRPsZT5bc59Mk22z8rwCfNyzkN2v+oULB4lXAECIGAlYMkDmBHIxNr5onIoTfkQS1vdpUURw60jhK2fq6cIqm4dWw4yLpDpJxRqrq8koTt3ELEcbQtn0TT2u9M8ekqEcqphlvw+e8J15l579vV1Jem3sSojiPD7/QSyuKZSOcgcP7gYP6aVTeRfei6wpvsKZEWJ+iOB1Mw5xubSd1+hi60nVBqiad05yJjb0RBu806xbOhcaMIyGbovg0DWhMFClSAAAhOTQOhCzGm0gkA2+6yz6Fi2GT+O/W8KE8eOZ+6x45g4duwxx9DBxx+ns+fPb4hAxl1oX7uch2fWL5D5ziyXQBY5vWaLZPHvn3eE7kjyExl5weTJd2qFpsAQh3PNS8IzlS/+UnyzCieW0x1zDwLwCz1Qm/p/v/84fY4JSbbX55eeTb/WM50uv/2H9KMndeeYvL7YQcaEofg0wEiIYCGKysll0lH3sSf0HFDy7zxBb3Jqp++gKtfNY8KSYpDLlPDQ1W/XTknMXGAVyBThhYXWZg9XiEIpxfzhYSGyUD7WPI+dmofFs098np485VgaWXkBrblnL33v8edYGKL95q//t7fQF9i4bvzOqFUgS92IjvnSJIHMB8Xqb/yYulho78d/tUe73CZyRe7O7MEZuugVPWNsd0qkhbwW5xj0aS+uAQEQsLtV3eKGPPnSdKlykg0OseSurLmv0N/sHiNih/iIkymFeCFPllRC5ESyftJFB5FUPd9Bps0HUf5kuvebP6VZPG/Zz5+neSex+uOTM+W1pmj2PnZOZiMEsrJzNUQg20yPpT8i2k6xFH9jYZiWE8TFCcOPzIxyzBWkmBjvEMsyDrLMHMiIX0ZesRIOMvvJqERjB5+hpxk2ceIqa0A2313Z0devLzUX6qsq6O7QfRkEsiDcuAkEQAAEsgRCF2JeUrMFsnu+s4PmzekRbjEujJ0wZTITx45LcgI9UTtMPbPPys1BljcntJxjqoOM5y9LTrtUBDItgX/+bKvSQbbtvlGa9w7lS5ryZYyHW8rTlTTxxiuvUcEplqcdSL4AZkNQijYHD0Wuqyi3uffr6jsfpfvZSY9lX5ewjLk3/Ob8nNss+Z+0L7X20xOFgEFMeGKJ7PfNmK0lXC7TRn765u/e8XDuLX+15I3aKYqZi4VYxMIqxbH0yimNyd/Ze4ngZ4YISQcZd5opIYAyb12JcZKnsnLn46V/N0IPOwRL3v49zGX2uR0/ocHvHSxwkPGcepb5Mk4C2W99dYRWnDeLLmWJ+n1f/+tb/84OHziG1rJTLa2vTNuVq7ScgtHf02eMCZfKhoxvrj4znR/McaJv03AdCIBAhoBxUmXyfrRW7n2HktOTvReJ92qS/nIhltWIInpifN35o+d6ChrwJF/V8/T9g8czbZ6JXfwERCGWnUR7WV6qbzynlqyeeqiEW1aUpD+oD/FNpUSREg4y5wFHmXQM7tbXPRfYeFxx+hjdy5zvXJD8B3o9vfnQT4yxiev3zkEWX6+4FPcy4erUE16kzysHQRCFC2RRDfH9u7k7jQuw7NRU48AJCGR+Mx8CmR8nXAUCIAAChQTaWSC774Hv0RvfMDd2jk1muccmMzfZsUmfn/zpU9TdNbMSB5kMwfwaC8ScI/OSiZrikzDjXGbWpP+WUag6B5n5a3XyizcXb56YykQToo+x/GTOAL2iL3OOHGSJG6ZkriSfcDLX5L394Rp9/9DPiOcak/mtnmf/zf/NHTvyxfNaTWE5sN5y2mvpv/WeVvAs+J5iKR1XZ7OcM/GmaboaWhmWI+pmJhB9hh0ukPf6vTd30/p3ukMso7Fg4a/XzqYR5jTqu/IcWiwKjMU928mVzFW4meUgsznIbmZuxKv3zmC/kM+kO2TYZeGKQvS3u56g/Sz/3RomDF3GHH0PsrFyvb79ofPowLMv0T0s6T2/3v4qmYMsIx7Vn4PsHV/8Hsundix9ZNEZLKx3EnP6ub1+/H1+SMT/ZAn7/+jtZ9D/6GfuvORlD8WK8qQ9Rtt4/jsuPN83lXFXnlchaCsnwyoCdzZ5uMcg4RIQAIGUQFHIpPH5pokiRT82lUh7EBRWd/IJ9DhzkFEifEgHmTnA6WmUt3LBirvPuEMncYbFwkT891N5vrGTuMtMv+bpOJRy71PMQfa61zC3Dz8AgNUvhI45NO9p+W+b8yd7iuF4TUM/gSxdnzX3rjMHWTa8UnUI17M2l50LaohrOiYWumye+DnIYvFVOA0jJ1ckjHKXovkyQiyt18h7VOHWOB0zFsbupNfRrH2p+AqBzO8pgUDmxwlXgQAIgEAhgXYWyHZ87yGa/8Z5cVglyz3GBLJjWGglP1XuKEug/fSRI3TqDJbU/AtfoNXXXpvLIjcHmTjx8jFatGgnnb3OcuplIeXsBVU6yKLSc4QZS04VfkcqqDAhRQpkF/2MbcRZrjGbmMJzWfFNe1Iec7IkYZSKY0m2p+IQywDMJW7xEcgsubDEiaAsFPP8F1ky/LMjcUOGVZSo/Up2qMB3DkTOOJ6I/0/6z6KpTNzj7qp/fOyn4u/zZjDRhDnAil/pl/bo4IU4VFS0VcmbE4/jx575AXMZGjnIeAJ51q/FM1iuuYtm0152YGyUx6zcSybsd911y3vPpYtZaGz+q4RAZmxWo01OzIPnVxN59NirxKaVX87DRLc8yBPzkxBl2fLifPFw0leYQDbjhMn0yV+bQ6eeONl+reYg4yfivcjaF4VZ6hsrM4RSuhmnslNcmXPxmfLhyuVGEVeDAAiMB4GyoohIvC9zNYkwSj33ptpmIaCcEOUO4y8uOlwcn2Cp/rcQ2rQE/1LEeIqmvf10mqfVE+ep+vkhupNOj8o7NC0VUaS4orqWVMFlPKDGdfgJZOPYoIKqys8FzxxkRr1eecvkPdbwyXAHmVX4UgS8VPSrwA2p9LvV50LovgwCWes8v2gJCIBAmxMIXYjFHrPJSfofGvmhEMh4WCV3jvH/zwUy+RobG6OTTz45K5AJwevLXiPHwyzX7bicRtftoKt7dLeYtQDPUyzP/fwD9N3lb6PXsLxpPi/ujnobOx3QfdKfFMiUY8ltBYuk8o8xZ1C8CeeCztYo4b72i6lM4M6uT045lKJZktxdFcVMl1JjQix9WIVdky+QqTnJ3v9IlIOM5yJ79zNpWKXMlxWSLP1f9x+hbSw08nfOnUlvPf1krQt7nvo5fXnkCXrbrJPzQyyTuyJBaC8Tt+5mop3IgaK9xw4hmBEfLnDuDNp2Hxc+s/NG9IO745ioROeHhfD9ExP3HjqkxeCIlnB9aSo7aXbV286gU05wPwPpr/HqXNNdWJqYZAlNFCGjmqMubIZUfpcrxNLIAxi5QfkpefKkS1OMVniUOCWt8v6gQBAAgboIhIgidVXYQTe3uihiDgXmQuMmZ6vPhdB9WWcKZCODtGLTLq/Z0rVkPW0Y6HZeWxtaQ4O0Kvca+801Glqzloa7V9LmVX3skvjf8en0tnpHBldQ0uyuJbR+wwCpLdPep15auXkV8ZLNl7yud+VmElUnL70N1Cvbxi8obh/RCA2u2ES7HHW72if+Xsv2x2uAcBEItBCB0IWYd6HZAtkjjz5GJ06dSlOmTKHJx09mJ1gen+YgYzvwV199lU466UQvB9l4D8nH7/43evGXr9KGX5+XKxDwdj39wiu04dv7WOLz4+gvckLsxrsPqA8EQAAEQAAEQKAaAhBFquFoK6XVRRGzzZgLnTsXQvdlnSuQbe+PhSn3pFHFL13c8ZxomsCk38PLXlsbSNpQGxqk7f2rSGhxtSFas3aYuhUBS1w/0heLYqa4xqQpQ2Ryik5cHNxO1LuLCYSaQBaJWzWHIJjfPkNYswhkvD3b+1NBztbeoe58MdKTOi4DgaYRCF2IW0Eg84XmE2LpW1ZV1z3/i1/S/2Y5p+7Z/wzx/Fl5r9ccfyy9c850+tOLeugk9t94gQAIgAAIgAAITCwCEEUaN54QyBrHtt1KbvW5ELovg0CWMxN93GE+12Sr4GLUEHWv3xAJYpaXEJBIOrgi8UoTtIQLjv+Ju8Qigao2oDjCtPdlBfy6QaJVA1Rbq5dnCnZFD6jePuVqa72W0oQIOEJ9koH4d40GHK63ovbgfRBoBQKhC3GzBbKy7IpykJUtD9eDAAiAAAiAAAiAQFUEIJBVRTJbTquLImaLMRc6dy6E7svaRiC74IrVtOPWG6oZ4eAQSxlCWNQMd3ijuJPXP8RO0DJCJNVSuQCVOKqs4pEqmmUdZbrjLCo5FcHIENykcOYW7Mwea+3TG64IdzmcMn2K+jDSBxdZ0ezC+61LIHQhbqZA1ro00TIQAAEQAAEQAAEQKE8Aokh5Zr53QCDzJTXxr2v1uRC6L2sfgezy1cSOU2Mi2Wfrn20izDAbYmm6wbLusKzzy37NdurPcUI5xSXZM9OFZXVlGa6yOCzzMAvrXMm8Z5t2ddES1aGmCVK2e5l7a303DbHQzigNmnG/rwjm6SDLF/BsmdPqH3aUAAKNJhC6EEMga/TIoHwQAAEQAAEQAIFOIQCBrHEj3eqiiNlzzIXOnQuh+7L2EciYg4wfBc5O/KYdX6vTSeYQyISzy5mbzMyzlT/Zsgnw5fWWcEjxluJOMxPwWx1n2XKE6DQcZ/m3JNhPQzAd4ppSb1RWt5LoP6d9vuJZgiCbYy1CUOysa9wjjpJBoH4CoQsxBLL62aMEEAABEAABEAABEOAEIIo0bh5AIGsc23YrudXnQui+rG0EskXcQcZezEQmXnWFW5YIsRSVFSTb10+xdAlgcsoXvc+ui91gzAIWnY5Z6CCLxTuSJ0Hq/2axi0qCf94Om0Cm5AMTTbXkPUu6EAlcSfvUp7nQQZZzGAAEsnZbF9Feg0DoQsyLadYplhhEEAABEAABEAABEJhIBCCQNW40W10UMXuOudC5cyF0X9Y2AhnPQSZfdYljQvtxOcXcubiCTrE0nWCiAx4CmWyjTMLvFMjiRP9kJLzXBK711D20lqSxLPOIcPFvYJ+eMN+nnS4hLFcgi11oLsERAlnjVjCUPC4EQhdiCGTjMjyoBARAAARAAARAoAMIQBRp3CBDIGsc23YrudXnQui+rK0EMh5iubPe8MpcgUxNZB/lwSo63TGbg6xYACvMQWYKZDY3lypEFTrMzMfNdIfZ2pzjIMu0TynfKZBlDxIwW1XEut0WDbS38wiELsQQyDpvrqDHIAACIAACIAACjSEAgawxXHmprS6KmD3HXOjcuRC6L2sbgYyHWFYijhUIZFF4YxpumIpZJE5ZdDqxjLnnzkHGLsw4pZgYtWYfDSSnWmbDEIWDraaHUKYnPmadWdkcYmoDs+KXmTRfr6+4fUnpDoFML8/+oHoJh417xlEyCNRNIHQhhkBWN3oUAAIgAAIgAAIgAAKCAESRxk0ECGSNY9tuJbf6XAjdl7WNQFbphIlDLNd3D8VJ7XuVZPSxa0yk2Bqg2to4jJGlArO9QhxkUX4vo1wjL1qXzD+WVGocEpAJU1SS6It79D7pbbe7w7Qk/7aDAjbtSorR2+c+wEAIhcRCWpV707YobTSEyUrHG4WBwDgRCF2IIZCN0wChGhAAARAAARAAARAAARAAgQlPIHRf1pECmcwnlhWh0nmSiEW2PGJxEv34vEiWw5+JQFFEpvcL4YSGZMccckPd8aEE3hRxIQi0FoHQhRgCWWuNI1oDAiAAAiAAAiAAAiAAAiDQvgRC92UdKZC1xjAX5+RqjXY2vhU+4ZeNbwVqAIH6CYQuxBDI6mePEkAABEAABEAABEAABEAABECAEwjdl0Egw/wBARAAgYoIhC7EEMgqGgAUAwIgAAIgAAIgAAIgAAIg0PEEQvdlEMg6fuoAAAiAQFUEQhdiCGRVjQDKAQEQAAEQAAEQAAEQAAEQ6HQCofsyCGSdPnPQfxAAgcoIhC7EEMgqGwIUBAIgAAIgAAIgAAIgAAIg0OEEQvdlEMg6fOKg+yAAAtURCF2IIZBVNwYoCQRAAARAAARAAARAAARAoLMJhO7LIJB19rxB70EABCokELoQQyCrcBBQFAiAAAiAAAiAAAiAAAiAQEcTCN2XQSDr6GmDzoMACFRJIHQhhkBW5SigLBAAARAAARAAARAAARAAgU4mELovg0DWybMGfQcBEKiUQOhCDIGs0mFAYSAAAiAAAiAAAiAAAiAAAh1MIHRfBoGsgycNug4CIFAtgdCFGAJZteOA0kAABEAABEAABEAABEAABDqXQOi+DAJZ584Z9BwEQKBiAqELcTMFsgNP/6xiCigOBEAABEAABEAABEAABEAABIhmn/rapmAI3ZdBIGvKcKFSEACBiUggdCGGQDYRZwP6BAIgAAIgAAIgAAIgAAKdTQACWWePP3oPAiDQwQQgkHXw4KPrIAACIAACIAACIAACIAACGgEIZJgQIAACINChBNpRIOvQoUK3QQAEQAAEQAAEQAAEQAAEJiiB0H0ZQiwn6IRAt0AABMafQOhCzFs6ffr08W8wagQBEAABEAABEAABEAABEACBCUYgdF8GgWyCTQR0BwRAoHkEQhdiCGTNGzPUDAIgAAIgAAIgAAIgAAIgMLEIhO7LIJBNrHmA3oAACDSRQOhCDIGsiYOGqkEABEAABEAABEAABEAABCYUgdB9GQSyCTUN0BkQAIFmEghdiCGQNXPUUDcIgAAIgAAIgAAIgAAIgMBEIhC6L4NANpFm0xreJQAAIABJREFUAfoCAiDQVAKhCzEEsqYOGyoHARAAARAAARAAARAAARCYQARC92UQyCbQJEBXQAAEmksgdCGGQNbccUPtIAACIAACIAACIAACIAACE4dA6L4MAtnEmQPoCQiAQJMJhC7EEMiaPHCoHgRAAARAAARAAARAAARAYMIQCN2XdaZAVhuiNWtrNLB5FfWVmAK1oTU0SKtow0C3uGtkcAVt2uUqoJdWOsuv0dCatVQb2EyrChqQ1lmjwRWbyFld1xJav2GAopbZXlGdw90rabNRqexH70q9PXr/bP2Jyzwc19cblz0ySCusYLpoyfoNFOPjBOM+5bFKOcv2iXbVivpbYmBxKQhURCB0IYZAVtEAoBgQAAEQAAEQAAEQAAEQAIGOJxC6L+tIgUwILOQWivTZpIo6kSA00rdeiGS8nKHu6L/1Fxd+tlN/ngDnKdJpohy/Z5BolSmEcUFqqDtXIOPlrK0NZMQx1gliTaXeXUx6UwQyU4TKilKRuFVbYut/9nkU9Y/0xW00hDXKEchy2mdn3/FrAQA0kUDoQgyBrImDhqpBAARAAARAAARAAARAAAQmFIHQfVnnCWRCmBomaXqSs6CLCT0DtbWG4MWFHKFIGa6nSPxiClGhQNbNhaFhs7aiuddLv9G7i/7FsIv1rlxJtCkrvDnFr6QaLmYNUbfm3uJvyv4NUG3tJkUgszjchCuMXxK57orrVPuoC4ta741ydTKu9okGBLkAi8jjfRCoh0DoQtxMgeyFF16op8u4FwRAAARAAARAAARAAARAAASsBE488cSmkAndl7WNQHbBFatpx6031A03dY91Z8Ics44wm0CWNqGsg0yISsPdmdBLt9hkCkv29vB2bO/PCdd0OMzSernWlxXI1HDMrAPMFA5zhkaIWSPUlxHo2D05Apm7fVLcS918dU8MFAACFRAIXYghkFUAH0WAAAiAAAiAAAiAAAiAAAi0FAEIZA0ajgsuX000aRITyT5bUQ1ZscktkHG3GMvfJYxgaThgWYFMNFyEDPanoY554ZGq2y3O75Wtszic09pOzYEVhUuqIZaRQ4s57Vi9K1lA6qZdSqipvHc9ExkTN56ZX0wXEp05w1wCWVH7WPHlXGwVTRsUAwI5BCCQYXqAAAiAAAiAAAiAAAiAAAiAQEQAAlmDZgJ3kB09yjQyVv6Or4U7yZyJ9VmS+yXdwzSi5RQzRTRdjPIWyJxJ6+2weLgnz2tWGxqkoVqNat2r0vDPuUNavrFikch2IID5N4tAJgUoGR4qE/DzJkvxTDkYwOWOk4n4NfFN7bZVIPNrnxAbC3KvNWg6olgQsBKAQIaJAQIgAAIgAAIgAAIgAAIgAAIQyBo6BxZxBxl7MROZeNUfbpkVjopDLLMCmdcplqZrzIsUq2vNPurvG6EhcXIm0dAgyz+2ai4NJfnE7MKWXny2n3q4JL/aLCdOok/ypEjj39aQSUdbcnOM8ar13Ga8NcXti3sIgcxrJuGi8SMAgWz8WKMmEAABEAABEAABEAABEACB1iYAB1mDxoc7yOSrfnEsFYV25YZMVuggU8MqPRjJ0ytX0SD7Py6QpSdlSgGJO96GLadx5gtk5gmSRmO4U2xgnyVnmCKAddtyitmcalz/sp8YmtSaEcg82reKHxMQi2twkHnMJlwyXgQgkI0XadQDAiAAAiAAAiAAAiAAAiDQ6gQgkDVohGSI5c46wivVpsnQxPVM7FlbGxA5wco4yLpZ+OP2fhb6mOpWzp4Xh0Fmbx0Z5EnwVxE/BdMUyKLTJ3lOtDQfWh52dyiovMtwf1ldX+o1NjHM5iDzcLgVOcwiJSybI439NYRrg6YnigUBQQACGSYCCIAACIAACIAACIAACIAACEQEIJA1aCbwEMuqxLFIcBmibnGqYnpS5EBtLQ155CDrXlKj4ZE+Wi/iHtnJlPF/d8dCTi3OIZbIT8xFpZfrD0k6yTIOMltuMFexhaGIpgAV/XuXknfMzDFmhkEKp1hNhmRGDXHnJVMaWodAViz8+XPGlSBQBQEIZFVQRBkgAAIgAAIgAAIgAAIgAAITgQAEspYfxUj80UQsnlOLGbb6eMjiLrMD5umN0cmOm/nBloaIFMtCkbtL5u/STmMsD0cTyDLJ8aWTzH2CZFSjKgja2uB2f6U4sm61SAATR3sSKQn7VQ4jfdGBA/rLHUbZu3IzyQjK9B7XKZsj1CdEzvJccQcINIIABLJGUNXL/NbwD+ijB4jm9J5DWxedYFQ4Rtds2U/30Cn0ueVz6V2+zRndRwu2vUS/f9m5tHpa/k37dj5Cl+56md65+C10U0/etS/RDbc9Sl98dopXub5Nbbfr/nb3Yfr0A4+zZscJRNutA97tPUp/duEs+r2FXd534EIQAAEQAAEQAAEQaBiB3V+k1V962Kv4BR++gX5/oXHp4bto419+i2ba3vMqNboIAlkJWM24NM91VBhiKZPt92+nFZtqtCRHnJEOq8uZ6PZov0308eu9FMi4u23TLldIZdbxZZY+0cIR4R7zmz+4anwJTHyBzBSgcgQpITo9ywZAEYiSv/mNi00EywhkY4/TstufpP2z59DDS6i0QCYFL96iMqLXO2cT3XPgZaMjqjAHgYzDWbjlIXqVn0AtT9jxG/q2u+ooO2b7GKYB7l7+1rZrOxoMAiAAAiAAAiDQIQSYaLbxwFK6bmn+D3qH79pIf/mtJ+1QFnyYbsioaW5+EMg6ZG61Xzdj11Y3d7/FSe7brxOixbZwzjbtCpo9wQh0rkBmG0gpjL1E+8ZOoLncmSUFslNm0p0fmEVzHeOf5xLLvCfLLBLIpJBWes6pDrBYEIzbvz92s6nCWiS4EXONsd4Nl3GQSbGxSKhLr+NdsTvppDindtblqtPL0wRNG6tE5PRz6S3Y8oPSxNv5hoeXv6Wdm4+2gwAIgAAIgAAITCACuUJX3M+Z7/q4Ipjtpi+u/hI9qf0tvlA40og+fMPvk2k2y0MGgWwCTSh0BQRAAATKEJjIApkUplQec3pn0pxdT7pDGrmYsnNKKobVI5CJe5l4NPtZ5tyKWsHFoc/RPhHyGAlFL7kdZIlApgg7Npdb0kGLA0wT406whlCGCWSpoJXnYlPdbrKZVoHM6dQzRK0c0TDXTec5jryNEMjKrCC4FgRAAARAAARAAASqI8AFsi/Rh1MBzHCQae+LkMrdtPDj19HSJ1Wn2WG6a+Nf0rdmlnOOyV5AIKtuPFESCIAACLQVgYkskEUD4QqxtLuepKCTiDhlQyxnn0J04FkRPnnntEN06egp9PvTnqQvihxkUpwrniJ2sUdxWRU42mQNuntNinF6jrEQgSwRvoQLzp0ETVzHGNz5gZPoRpFrzeEgY5yvYf68JEeawl1lkYqeUjjzZeIn6JUTyF5Df/Hh+URf/z79ec0ypueeS/d2/wddfM/zROy/9y2e7h740X+juf9oCQvg973pKft7rLS+d55HQ28289qZ1TxDf3rjI3SHo3Y4yIqfR1wBAiAAAiAAAiAwPgTKO8jSdqX3zqR3cdEsMM0qBLLxGWvUAgIgAAItR6DzBDIim6tJHxiLY8tTkJIhmYlTTBPIbI4xn5xo5aeN7k6LRan5T0e5z9TiWL8+1/MsfbRUiKVsc5lk/mlYpD3E0uyjLXzTXkY6ngXt8XSRlXKQcQHrgpdp4Et72dEy2df733sRLf3x/fShR/T3uLB1E+2JxLPc10z6m2vPpINfs4twmXK659G9F/yMLk7ENi7inUUjX4JAVv4pwh0gAAIgAAIgAALjTcB0kBX9W7QvTs7/JC0Q4ZQzRT4yChbJIJCN96ijPhAAARBoEQKdKJCVQp+E9PmJQeqJkb+9h51eSXNYSOX+9BTLrkPRQQCJ88rvFMtUBDLzaCn5uAw3lyoEClEqrls4sqbFBwUECGRJub6ioQBeTiCz9tc1FkrYZf6hBX4505wCWZELTJlY394mRTEmUL23i+74R11Acwlkfo4wooM/3CXENQhkpZ5mXAwCIAACIAACINDiBMo4yJJrZ76LPn7dUupKhLJsJ62nXjpYQCBr8UmC5oEACIBAowh0jkAWEZzTO4feObqfvsgPq3S+DBGqbJilyC12AolwQFMgi/9+47TommwIqKVRjrxbc2Q4p7glm4BezcHGBbJrxx5lQl0s9FF6kqYIBS3hIMs7kMDNtFggyzr7XONgiJXeAhlFYyLCXSV/yxcoV5J+GTL5SBfde/k0+nbs6jJFKv7vj9a+n3GNqTXlCWRF95rlIMSyUasjygUBEAABEAABEBh3Ajyx/l1dkeDFKuci2F2zryN5CGUmR5loYJSo/2HKhlbu/uJqkdMMp1gyTNOn5+T7GPeRRoUgAAIg0HoEJrJApifpN3NW2Rxhfm6usqOYL8qUq9N28ABvj805xQWnj44S7X+WHwig5j9jLBYTfTR2spUTyPxzeemcQgQyrvspp4e6DigoIZD55E7Lc5AlOcWIhy720q+N7mK50+ZrglgkkO2hgxf00gdPTt1epIQ/+gtkLMTyw6+lz8kQTiMnGRxkZZ9GXA8CIAACIAACINDyBMTpk0/Suz68kHZ/6TAtzTmFUghgD0ehlQuVpP2z7+J/Z4cvffiGRFzz7TccZL6kcB0IgAAITDACE1kgi4bKFKAsJz0mY1pOrEpvi91YFhcXv8YUyFwilzq1pOCVd60WKiluNkS/0TH6Fh0RQljkNiO6VgpjcWW8jGsPs0T63g6yxglk2qOluuZk6KhLIMs92VN/YOsSyHhRIsxyKn1VyQmW6xhTE/UbAlnq/HopKS8q6ydEi2XeMf0gADOnWaZu5CCbYCs0ugMCIAACIAACnUlAC7Vc4OkAU0IsQ4QxSRoCWWfOOfQaBEAABKhzBbK8wedus9Pph7c9WhCKmVOG4nyqy0GmCkVFOb9sSejjv6khhanoFglqv72nBQUyRVhMXGQKC7U/7vxs2fGpWyATRabuMZ4H7P3vPY/6dnicZOnhIJMC2Oe60yT+/G8ffY7nHDuRJex/Hd2lnEjpl7MMp1hiqQcBEAABEAABEGh9ApEbLGrnzHd9nK6Tx1AKR1n8huwGF82WHqCNLBt/cg64zEVWZ1chkNUJELeDAAiAQLsS6FyBrEyIZUF4YCLcZPOA8XlRl0BmnVglnG4WgUyetCmFJ2KhmP4OsqL+uJ6EPIbclXaI3vyBufSu5Hbl8IFEGEzda2nONfchBbaW1JODzE+Mimsd/Teay0+SjB1knzv5LKIdL9NH4xMmXSGWidhG7DTK9xBdw0MrZVjlj19HaYhnVE/mlEw4yNp1KUa7QQAEQAAEQAAEWoQABLIWGQg0AwRAAATGmwAEMpV4jvCUd5plowSykocDqD1JHFYZgSwbIhm5qoi5yeYSDXPXXP6JnT4uLNmWbOJ9tZVmXjjb7DfDRvdFp4BmXj6njPqFhzpzkFlq5QLV/9eThkhmLolPvhSnTvLk/rkCGcs3ljjE9NDKSAwznWr8mrNo5EuP0B2yYghk472Eoj4QAAEQAAEQAIEJRgAC2QQbUHQHBEAABHwJdK5AlkfI7gSjWAgj4wTERARyhEBW5SDLE5ucpzIaAll+W/Pysym88sRCA6ufQEZkvc4VUpo51dMxXuYQFwiZ8nIfgSwSxmQCfhIJ+3lCfpLOsbiwNDzyeSpM0m8k4NeanxG+2Lv8+gtepgGZwJ/fAIHMd+nDdSAAAiAAAiAAAiBgJQCBDBMDBEAABDqUwEQWyFTRJRWQqknSn02e7xZp6hPI1LBCYqdRnkNbF71E12zZT/fIQwFUp5kpKqkCWdeh2H3laqusq1hw8glVbLVHyrfNLoFMimK8X9/edj996BFLD2PHmP5+lLNMCGiu13NP0zCdRE99/ft0x7nnUZrA33EDE+L+lN5IS39stEMKZDteS/de3k1n8Nufq+kimlHkw8vf0mpDhfaAAAiAAAiAAAiAQNMIQCBrGnpUDAIgAALNJTCRBbLmkk1r14SZRKQqaB0TugZ7nqVVu15mF5qClSsUVBHTjJMf5/TOpDm7nkxFNbV6I5TT6UbTmizb4BPa2AIj4eke4y31cZC1QI8qawIEsspQoiAQAAEQAAEQAIEJQAAC2QQYRHQBBEAABEIIQCALoYZ7BIESoZZNJVaynRDImjpaqBwEQAAEQAAEQAAEmkoAAllT8aNyEAABEGgeAQhkzWOPmluTwK9seYjoKNGkSZNas4EVtero0aOsj0QPL39rRSWiGBAAARAAARAAARBofwIQyNp/DNEDEAABEAgiAIEsCBtumsAE/nb3Yfr0A4+zHk5sgYyrgH924Sz6vYVdE3g00TUQAAEQAAEQAAEQKEcAAlk5XrgaBEAABCYMAQhkE2Yo0REQAAEQAAEQAAEQAAEQAIE6CUAgqxMgbgcBEACBdiUAgaxdRw7tBgEQAAEQAAEQAAEQAAEQqJoABLKqiaI8EAABEGgTAhDI2mSg0EwQAAEQAAEQAAEQAAEQAIGGE4BA1nDE1VVQG1pDa2sDtHkV0eCKTbTLWnQvrWQX9BVUOzK4goa619OGgW7PBtZoaM1aGu5eyeqXpY/E7bDXyevYlDRSv0b0ZfiwXnevWnZcn7xEe4/fpr/ftcTdF9mO3pWbKWm6qNleh7i+toTWbxggXzqeEHEZCLQUAQhkLTUcaAwIgAAIgAAIgAAIgAAIgEATCUAgayL8UlWPDBLTxLzELyH92AQoUWEXLVk/QLW126nfQ0iTbUzFOS6OGcISZQUyLjJt708FKVN0EuWN9DlEKFOMi/490peKYLWhQVb+KhL6Xm2I1qwdpu6MAMbe49y2E/XuYkqd9n4k7tUcwlp5AbHUaOJiEGgJAhDIWmIY0AgQAAEQAAEQAAEQAAEQAIEWIACBrAUGoagJkdjV7S2OZcrjItFQdyJG6c4u9WqX+4yLSUPUvX5DJEipL1/hTohYI9QXl5ErkBnXiuoK6hF9ItWBxm/iwtog0SouCAp1MXGQ6YKfZQREG2o0UEJELBpHvA8CrUagHQWyVmOI9oAACIAACIAACIAACIAACIBAPQRC92WTjhw5ctSn4unTp/tc1rBrLrhiNe249Yb6yxcOqP4orJGLNlzvKRv6pwpkQmjaRWq4YaFYZAhs4QJZKjjlCmQ2McwmmikNsTm+zJDUVCCTwplF8EvKzLrW6h9MlAACrUUgdCHmvWj2GttaJNEaEAABEAABEAABEAABEAABEAgjELovax+B7PLVRJMmMZHss2GEMndFIYG0cj11D7FcYEb6Lu3yLp4/q5+2s7DE2gBzTZF0kPG/DVKNucBq3auS/GNF4YS573s6yExBLBMCquYYE2XWWCioImDlCWROQU0KcpJd7CCT7rD13TTEQjMjlDz0VBfMCoXDikYWxYBAswiELsQQyJo1YqgXBEAABEAABEAABEAABEBgohEI3Ze1j0DGHGRHmddtEhu5HV+r10lW5GbiApCZUyy6JxHIkmz5LIxyJdGmJORSuc6a2b/gfR+BLC9HGJ/Z8fuHE5HMnoNs+LAqYskDAri2ZSbUN9tsE8iYMKbcZw1jzXPOTbQnEv3pSAKhCzEEso6cLug0CIAACIAACIAACIAACIBAAwiE7svaRiBbxB1k7MVMZOIVHm6ZCkHukxo9BDIlBxlL6JXmFKOiXFv1CmT5yfCTuZUR2hQBjF3UG6l69jxoscDGLGDCFZcN37QJZGk+tKgNxjXiT3rutgY8BygSBJpKIHQh5o1GiGVThw6VgwAIgAAIgAAIgAAIgAAITBACofuythHIeA4y+QoXx7hGE50GObBvDQuUTMMi9XlQViCLT7msDbC09ptoqDs9HTI7v+oRyGKRSw2fdE3gIidaUdL85P4B2secc84QVN6WgX3agQFRkyz9hEA2QZYbdMNFIHQhhkCGOQUCIAACIAACIAACIAACIAAC1RAI3Ze1lUDGQyx31h1eGcs37CTLKgUy6Zhi6foLT8cMy0FmhknmT5zcpP1cvuIneTJBTxxWYHvlCmymO8wm+mUdZIV1VvMsoBQQaBqB0IUYAlnThgwVgwAIgAAIgAAIgAAIgAAITDACofuythHIeIhlVeIYH3su1oQJZGZS/yiPV/92JjjFNiv1REun+KSFaCpXOYQpLqptqpm5weR9XKAaorkbVpGQu4wQSeHmGmQ51VYNEDtPIAp15OcTbI6v5+GQa/bRQHKaZ1EYp0P8GuljhxlEddjaW3R4wQR7JtGdDiQQuhBDIOvAyYIugwAIgAAIgAAIgAAIgAAINIRA6L6sbQSyqqmVFciE4LOLt8I8nTF2dh2OnWOZBPm2lis5y4RiJcvIXivENn5qZnIogHqN4laT9cZvZ/Krae9bXG5CNBMdFC93fjb+riW/GO8Fd6XJWEwz0X/eqZlVDy7KA4EmEQhdiHlzkYOsSYOGakEABEAABEAABEAABEAABCYUgdB9GQQyloQ+eulJ7FkWe3f4oZw6GadWOqciQc0dbtlp4YZwj02o9QadcRAIXYghkGFKgQAIgAAIgAAIgAAIgAAIgEA1BEL3ZR0rkFWDvZ5SyuUUq6emZt+bHx7a7NahfhCojkDoQgyBrLoxQEkgAAIgAAIgAAIgAAIgAAKdTSB0XwaBrLPnDXoPAiBQIYHQhRgCWYWDgKJAAARAAARAAARAAARAAAQ6mkDovgwCWUdPG3QeBECgSgKhCzEEsipHAWWBAAiAAAiAAAiAAAiAAAh0MoHQfRkEsk6eNeg7CIBApQRCF2IIZJUOQ52Fbad1519Do9fdSbe8//Q6y+q82w/dcRVduns5PbiuX+u8+PvWZXTnLe+ncaF66A666tLdtPzBdaS3pPPGBD2ulsD2defTNXRTZo5XW0udpWH+1wkQt4MACIAACLQ7gdB9GQSydh95tB8EQKBlCIQuxJ0skOmCyiG646pLaeuyJotT29cR08joJi9xpUybufi2hRbeeQtNVO2tHoGMCw9bFupjn/2bL+/ouo094UKG6MvGh2npTQ+Sofcpa05Uz+7l6jWhdUfi7F20gK4z5oiNjWvhM691jYl74fRlzEuQbVZKW3Ad3bl8N116zV2OKrL9a+oizp73q55YniuIC1Es7s4CT/HcyZ2LV1tOo1uUSZU7Rnw92rKwpLgcOgfjkRAC20ZiE9H7h4KqRfDQ8sLnvzKXl9rWDff6nf+MlV33W+P5K7PmiFkj5sxWWtamn2+l+yuWP/Zsbltct1he+PwXfh+xzJmS49F84b+Oz79S39ma+mmDyseZQOi+DALZOA8UqgMBEJi4BEIX4nYQyG648cbSA7f62msL7ykjkEWCRY8iXFk25zk16kJHuXvTYpcawlm8+blpGW29ZiM9bNbPxYLENZXdKEkRRt5mE2PMa5hik/1CLr4gugQJvVG+G/zCwRP7g1Q48Lleu8boR7UCGd+v1eFaEzxHaelSortG85xvh1g9W9i8ZLKWFBM8x0Jcf9oWZdzMuZXSKrN5CxcI4vpKbTb0OZ3UzftlFXWKxAJT2CkWC4LmoPJcHmL9/QR7dnoSITRug/Iwu0TSzLPJEcbz2rrpjefGUjb2y5lKLt2U+QKLTYQtftr85n/oOhiLnJQ6NXuU521Uit3a/I7bbBWfzP4Uj7uLQKn5rz2rpnBrztVxEsjG9fnLzvXimcWu0D7Xojvy55tZj2utG//nP2p99BywD3davK34M01dD7T5lghmFP/YYadpfgaHC2RybbiTFm7Rf1zkZX6CrvcWuH0Fzmi9NZ4Vz8+8aHlUfkzS7qvj8099Znza4rUGeT0JuKjFCYTuyyCQtfjAonkgAALtQyB0IeY9nD59ekt3lAtky//wD73buOULX6AqBDJt8yu+lF/IvomzjaXYWaZfat0OH/HV3eLy8b1X6bJt42K6O3LdHlkxQfuiGbs20o16tOnQvuTG1zxsfsHzdJmUEVq8B1u5cLwdZFaBwrPhTqHQGGcvB1Zyz2LaFm+08uek0ciCkLgy4xYuEHiCk5eJOcg3gtIVqczvUZfrKV8gy4rg/DEv4+gs7oN1Ix8LopFzL1ycUeeKOW/yHInatT4bPNZNPn+vZ6sDdzmGvKL5PxrgalXG0EcgU4TS7LMUKNCQ/2ba6/kVnyWGu/cQE79HmfjNxNNoU+8rkPmJjlmBvOQoNuD5U1tQZs3RPmPJ9mONn2u0uc+/j2vc8r0hdmr18B9T2G9U0Rrimiv2tSWzbng80/qcvJ7oE6pAVjQH4/Hg67TzhzX+jEWfZ+pPb1G97NlIvofFa3ShyzVH6K/388/8jMj5PtR8p1zJ5xyX10UgdF8Ggawu7LgZBEAABFICoQsxL6FdBLJt/3q/dcgnTZpEkycfS1MmH0cXvv08KhLIrK6PpdfRdaMbSf1uaIoY+pcbX5HLz4ERfTmXX3D9Zra5iXCFBEYheObGMhvCJPo3qrrOsu2I2BkbxBYRyNTW+m1M0zuqdpCV2+BF7XC22SuUpo6wNnODUCiSyPHPPgOFAllO6I11g5r7KBiimAw3ym2/Y7PsDOurg6ul7S6nC+e2bXG0+QsN9bYLZNJNkhV1bOugdFioZYXMZb975Pgtp92X6hth+7DLTXMsJlUkkOkhyrEz1bUOas9KVfM/R7hNnhfOSBfRbAJ91m1Y5JpMSTfn+SsSU8yZYBEnc0Vsz/438fnXn5ViHuYYZ8fNTyCzfw8yHOJ5bOUPZuoQsR8Sb1q2lbYI9xilPw5y4ZKLWEJLU0JhM59t6vclz7Hz+v5RQiDz/PxjqnYS+p4iYPPzzoW0xZqDNHxt9/tGOA5XjQ7TbYcX0QcWTSNi/71l24FMpbMXL6clPcqflXvGdt5Gw7Qkur8DXqH7MghkHTA50EUQAIHxIRC6ELebQHbmGWdoQCcfdywTx46j45lAdoj96n7eW3oLBTJZgClI5G/qzC83xV9k1YbyL7UifIIn2F6lLlzwAAAgAElEQVS8zTskMbM9SEIEovrThP6mG4ILAdEvuy6BTHWLiXo83DLuX9mrDLGM+0L5Yl0iKnn84q1/h09zG0nR8yY2MlsW3kTLtl6T5KGL5sN11LORiYnxL9e+4oWfQJDMxGJRxOUgVEUhvgHJzb8V1Sc3WPbwQDZvruuhqMvRIQNaXwwxzRR8igQypwgbkHcqcnFy0UCd5/E8LhViGT/LztAX81mLOJZ1EHLuy58oCr0tsYmybVCNEMs7FzIXUsEBFVlhVhV+fH8I0FeqcvM/8DPS1v+4qMQh5eEg0wSypMw8ITU9gKOe+c8eersDrxk5yJr6/GXH33/+FH1W+IgszXz+yzxfdkE2MmGp89VPIJPUc11Ned8JEnGrR/n84q7QbbRYfHak7bjwgfgAneVPZA6wSZ+hC+kBLQ+sz9jlrffqvMoKZFV8/qWfA2b6DVu+V8/+BC6H43KbKZDtmU/LFTWMC2A7uz6gCWSjw7fR4UUfoEXTxmjnbcNES/h/j0trm15J6L4MAlnThw4NAAEQmCgEQhdi3v92cpBJgeyYY5hr7DgmjB1/HPv/TCRj/zt48CC9eeGCYIEsyoNhyeUlJ0kmp1eUN8QvxDLK02G6FXJzb+R8OZWb88Tlxtv+CaLrRc4xm3BQ7CArdrE5NiNev+AaQkvug1e06TFvZteve4AuXJeeUmnd9F/1BC3XTrJMvzRz8ZIn6RdhY7GgIHMZpX8zv8ALlSR/zlj6qToAJPMFCx6mh4ui1VhSsqUsjkaKotsZ921sd8SCsNLcdGY+FC2Js/0Lekb0NOZdnkBmzt98gcy1GSwhNtvy6okcfMqpoc75aOt/XLclr5E2dEECQnbwVUGFzy8ZYZTOCc+wPy6iCKHdHppVxkFpXqu20S7iKJvxOue/tkkv0tiLxsjEbcwDHya6YO5xSIDhiAya/xlXpWue2g9Zye+Xz6a8mc+f/YPAWyCTbh/n3Cjqf/Oef56pQX6O5/9ooTPSXJ7GZ1V0+nUZgSwrDhYJ//I7h831yj8rk7QMyvOX5AW88IFYIFtOT/CDbHI+8xZcx3+c2lp8sFCh4yvl586zqghcZT7/4hQaGx9WnY0Ot5rHD5CtvB8ZHd5CiWHslF66bNEY3V7kIBvbSZEmtoimORxnos+8PH5NKwMIaFvovgwCWQBs3AICIAACNgKhC3G7CWSzzzqLjj32GDqO/W8KE8eOZ+6x45g4duwxx9DBxx+ns+fPDxfISk0tv9DJpEhraJllMxy7B6yhjElh6YZGflnlX2qTL6aJyyf6EppxkLHv0Jnyi5wTvO74i2j+yYqlIFZ2sdZ/ufHYvTw5UMC64VLG5LQt8hRL/gt4mjBZnGwpvtTzsBAz14oUyBRxJu6RfYOnC0R5m8C8Ta/+i7/uONIdLTbXo7nJlnNwAS1Y0MMERPbLf8gGIT6xM1cgsG4QlGegIHlxNjwx3Qjy8RPuTK5W+4ZYJnPenVPKJpJlcvCVmMX2PqhCu81B5tjwWoTAos2tbKoaPh7NtR4mvo7SQnngR5JjSnWpWua7I3+Pz/xXsRUJIllu6XqUxa/kOMp1kBl3inkzGuVxsuWxy1vDg+e/FEmM8PrMWusWetLx40morqNRZv/M09r11AHNe/5856rt8Yr6EIXwCZElRCBr+vOffo7X+5mqPx/5Apn2I51cK/mPL6MLxQ9IQhRXPjtT/uraxC/bQqfxz4tYJDJPAE+faSXUsic9WIO7k/XvR+bnaI5wq4631w90ru9rdX7+GT8QqOKleUhBrlOvxGdIUy9VHWQeDeGOstvHFjGXGdHwlm1EPPySBVkmYZoeZbTzJaH7Mghk7TzqaDsIgEBLEQhdiHkn2sVBds93dtC8OT3CLcaFsROmTGbi2HHEc5Dx1xO1w9Qz+6xyAln8E2YSApnnYjA28GW/4Oef4OhwjrhO7Nq9TORMi76U6smuzZAFm0DGeekhBkwkuInoGrlBlEfcyVkuvwgmDDydLs6nxFOU8H7K9E2BJjC5vkDbfuFmv8DbXCTR36I8ddpGoCKBwOymj9vFhibzJdzqLOSJnOO7xftbSeyouYuNb/QNZ1KugyyaSImTiedlEaJiXEHajygMZ2MsJES1p/m9RCigT6is62RWkY8qzm2TiBun0Rbt0AJ9jrjCPa1iTLqTM/pR5L7RQ/WqFMjy5kj6XpSDzOV0TdcA/jwqrg72nMsxiZwccZixzCUknZgVzX97uJMxw70cZMoYGyJXsdMqG7IuxQTZvqU3sRNAe+RBLXH7gue/eHiMEweVdVET5PLcn/zhVddTl0BiOjib+/x5L+2OC+WzxHNeXSOcVNHzXmREFMWxubS2ZyOtt+SaG6/nPxKiuDDNWszmFXeY+yyBvPm6oCY/i9XckK4QP30tEGv76ALmXo4lVeW5d41P9ntMLJyxMM+HKT51WZ27Sq5A8eOLLfzduo7kfKbXO3nU7zV1fP6JH+b4x+fDzIEmco9tjE4k5kJg4uhPn/PiiIOqOtagcrhAticqe9qBAxRlIJvNdK/5tIcJYNG/T6Hey3gY5agQxQ7MXkyXTduZ5h4rIbJ95Stfofvvt+ce7u/vpyuvvLJBHa2m2NB9GQSyavijFBAAARCg0IWYo2sXgey+B75Hb3zD3Ng5NpnlHpvM3GTHJqP/5E+fou6umYUCmbYZU0SvUEePe/oV/Wqp3unIeZO4YdIN0PZ1V9ETy1M3kwgBTH7xNX/ltTvIrG12hgB4hKF4/Yrb4AeVteGqJ5YLcUYXZuQv3Xr9qZgUiTe2ZN2q2CMFnUoFsopC1PJdUxbusdjAN2mfYJs0vqtcLk4NYxurEjnIopLTjbcMVc0IZCL3jJKcmd+liGk+gmCeg0ye/ijGUBFxktCeRBEsCLmSoZRsXbieudFMnThLMq+87Hv+AlmUDy8SFNXTOtMW2AR61VEq1wQXWxkiJfKiifWD1cPCkBdzwYH9+yaWavuJhSwf3dY4ufYndlMPmyijQpSPyVQkkFW3MoQIZKnYr23+VSdirjgXNv+jR4cJBsxYIdx7zLkmcjVZc8Zl55J8fvT1P34iDaGa/9Wce63y/HmJo3KCaJ/X/HMwj5lcm+yhqdY5N47P/+g6/sDJk4cdKRgyjTS/U8h0BMwBzESa5UbuL7kuJsKb+QOD8rw/GOcHW3bdKG0sdJDFz7/6jBg/nsnPSeePVblOX+NADlZddh1z/TihHyKTFUzT71JC4Ar+/IufSfXzUjzPi9laqn+nyBddq1v9GltSLHiJcMgulk/sMC1iYZFjwzyGkglk8b9p5zDtmb+E5u9h+cjYJ8bYWBd9QM3abwm1zCT2Vzpy/fXX0wEmxqmvM888kz75yU82trsVlB66L4NAVgF8FAECIAACnEDoQszvbReBbMf3HqL5b5wXh1Wy3GNMIDuGhVZyB9nRo0fp6SNH6NQZMwoFMjljzC9chV/UxRfA2AlTlC/KNS0LXBA+QkFUtBTC+EZ6Gwt1UHN6SLFN/TJdlIvFdXqbTz4wW1jYODyXJXKPmK3Rf4G3s8kKppZ+Nkgg8J8HqtCUhodGkYbRBjLRhjK5aXi/WUJl9dQtxnQd27DfxV0Nzpf9REQuJi7ffanVQcYPQUhCIC3l+vQ3XyBTOJy2JXUpqOOT5BFj4teFTPzKqF+WuZ5seLSAIKUHFQpkQtpbruQqVF2aDgE9aYm+cdZ4WkMD0y6Y7PV/K+Vy4dHMeVb3/C9y4JmTReXgcrFG1ySJweMkkfY5JsechZiZ4h+r2jcsSq4V5ea/ZMutuw4RxyWgK0KRtV/mmJecA7ZHv1HPX1F4revzWvu78yCK4s895UmI3KHq4TDj+fzzJaboBxPNxa6sV9rpkH59FuIQy7ppCqw24V2dD2oOsuhE6+i7hxTEdGeu4Vos4yAz1haXQKa5srR7LBy0HwHr+/zrkaGorlyQsq9ibGJnmetjZBy+LtVXBU+wv5O6FhHtFKdYjkXuMFGo3UHWtWcnTZvPQit3ZgWyMiGWL7zwAv35n/85Pf/886K2qVOnEhfNTjzxxPq6NA53h+7LIJCNw+CgChAAgc4gELoQczrtIpA9NPJDIZDxsEruHOP/nwtk8jU2NkYnn3xyXQKZ7hhybyL9ZpXDQVaHsJM6HOyilC0/lSvEUu+DGX7D3zVDN1y9LrHJ9QqT8qNrv4q3+RMU/SjMwlfivCq5TiDvTX6DBDJXLintV/yoX+wUBkXw4gTUcTM2BJl+OUJWzJPFDCdhYYilMhC5OchyhrVoU5bc6gqxPN0QcpQwHlX4zsv1E7VBPY0s5ZueFmt2ohqBbHRBFOZkT0ytP1/2PuQIZPxJ5n1ziAj5AhmfYlwYiwTTTN3ez445VyXHnNDBjIvFvNa2BqbXaHnpJANeZjLfI/fOXcoPH2YeJTUMWOS3K3iVmf/pmPDQQCmQGWtpMt/d8yzPIXiNCCGMQg/dc7jEiawNeP5sApmtT65+5rtz/MQi8WnXxOdfFXns/cl+Pus81H769Xm7cLCto0ToyRWS0+8DrmdE/F39cUIsHUpuSPUZFHWZAh/LQSa0YuZY5SHcxudi1QJZ0u/Azz/Ojv/PzNmpLhHJ51pBfs2idaVl3reGR8bi2QeWsG9cxosn6a9TIOMl8gO4PvWpT4kfwrlYdoZxmn3L8DEaErovg0DWqiOKdoEACLQdgdCFmHe0XQSyRx59jE5kvx5NmTKFJh8/mZ1geXyag+wo0auvvkonnXTiuApk9i/Vcvq4Qiwt0yveaEbhDXHCbJ4s2qnsuMQaNYzN7SA7dMc6euDCdXH5dpdYJCxUlyvM142hfXHWTp3MfyyjsYiSXevHyuf/epu3waw+xNLmFMnyt7l4Nvawze5ytnFQ54QqZlnECukSECFxxvuJw0zNEWNB7Ovw4LeWEQgyGwlrWE96lcvBwqw/zPHGLJ1y854RHG3ir9HRPIeNYBwnb888j0XisF8OsrtY/p4kOXzmZEplwyvGyjafHeIn24iqIdl6DriIQaFAluTJsqwFpQUyc/4X8TMnZNZBlt2wi15lwqaTfnLHB9uE8xxUdyT58vJcsHEbPTa5ZeZ/6vD0ETTKC2TpDxz80cg/kdO1BmaeUU1kjdpU7/NnW198RbNk/tbrIGvy86/npoo/D5J8jdH8yxM49ZMrC+ZTgfDknguuZ8T+d9t3I7VszWmmrCORcKXmWI0W3aoFMhZPHjms6/38c6WmUNyARc9f22w4YoGMJ9q/fdez7mazvGPLeVilQyDbYpx+eUrvZcyVln+G5QMPPCDqu/DCC9sGV+i+DAJZ2wwxGgoCINDqBEIXYt6vdhHIfMdgyxe+QKuvvbbwcvMLl1+Ipe4iOHToEJ0+ykK6mMMi6+woEsiUECElJ1SUDygN5bR/uTK/lBZ9iba7L5LcJObmLzfUI0Q0K2KhbcWyoS45oynHLXsyn36KJTfBZMfILZ5UE2IZhT0mAYtOB53bAZS3edVExxLORI2DQ+SQyFtKINNENMdGUNkAihxrLIgoOonUIZTGc10kV3aYhNxisY+4kU7ezFhqmytzY5yMgBAieI4qp2BubPCjeqIE4OnG2i705Lo84jnF54vIVcYWDJ+5k86ZovlfhYMszteWhL3LA0f42QT8lL3oZQpkwqWSDI25nmY3/dEcyA91LSOQpbPCZw4FCGTGelDonvQRqBvx/Jlre+azJ//zpm4HWTOff80BbPkMFHO6KLxaTG62vslTIPPnU5EgXoVAZv/hMEeENj+DLKJT1QJZstTX+/nnaitbK7XTVrUDagq/nrbmBaaDjAtgw2MkpK1pLOByPjulskdpekUOstaEUdyq0H0ZBLJitrgCBEAABLwIhC7EvPB2EMi8ICgX5Qlkie2dXa9uGvKEAJ9f2ONdmNiIpynK7Pmaooil7BdfWz1qe1mDmXiWhidE7on4uPu8L2AFOWjK8s273ik0ejgwyrRD1mPb+OW5wgT7uC16vhS9di+BzNFgL1GphKBlVhP1uUgUNe5yzYHADUKhoJw3mIZQWDhecVk+uePU50UTl5McZGaSefV5LZiBZeewZYxdQoXqgNSFsBwhMA59FKuJ4hJyPxvpnOH5suTtapvkWIi8cZlT/lwiXtGz4+Jah4MsEVLMddTxXChj4TqJLz1F0CFKyDrZPBB8vI5MtPTdGaqYx8kukmaeHdlGtQ4nq6i+pj1/aneT8bG4LuXAuE51jh1k/FAOnzFJxr8o51d24Y0/fz0/qQqff/sPNOmPPtEJsmKa5aw9ukiY55jNilTp2Ecn3npNaW0cjDIzeb5yfiBS+SRl2n9Mcwlk7iT8rrXF+E4W+PmXzABrfx3f7WKHuzsywHNejftlPIzyduKmsdmLL6NpO6P/JpGwnyfoZ/nJWIglS0xGwhwm/r6IpkEgCxopCGRB2HATCIAACGQJTGSBrJPG21uIS5L03xkl2bWGmCgOtWgHHeX26ACgXhxdoRExn4YLZPWOQ27oHy88u0GwuhHr3SDU24/g+3PcR7khVzLvVHFOKb1pvD52qIHiSgpuuuVGPmeF2y2ze/JxGKkFuvLVVdna/LK8BGJRRJm++V3r9eybzfdwETWOnk+/LNdkcsPJ5z3HcaUIfD451QpG2epsLHZ0Rc9fRmD0EJ9tLr78+qoctUY8/6mYxU8AtgnWSQ/M8RaHZkh5yBBk8n588fxxwp9cXniyfynlr7QIgUVOOttnfr2ff7JMcdiNUMAsa7jsnd3FW77vuKMdCITuyyCQtcPooo0gAAJtQSB0Ieada3UHWVsMABoJAiAAAiAAAiAAAiAAAiDQ8QRC92UdKpDVaGjNINGqDTTQHc+d2hCtWVujgc2rqK9gOtWG1tDa2gCxS2lwxSbaZb2+l1bmlsXbsJaGu1fSZhaisWKTrZQuWrI+bePI4ApKLzPLj8s7HDeml5W7yuyJzzVEsp7elZtJL2Ik7q+9b1r7upbQ+g0DxPGKv9fSf3f80woAE5ZA6EIMgWzCTgl0DARAAARAAARAAARAAARAYJwJhO7LIJCVFchGBpmYRQXiV/HopyKbXY4T74/0OUUmXXRSxDahaEX/HulbTxsSBTASt2pL1L9Z2sn7t52odxcT7BKBzBDWKCuQ6e012xOJZEPdBXUXY8MVINDSBEIXYghkLT2saBwIgAAIgAAIgAAIgAAIgEAbEQjdl0EgKyGQCRFouLtucYzJRUysGqJuxR2mzzVT4Ir+XRtQHF2qUCfcbyPUp5ZnCHlFglxUv3TWDVBtrVABDQcZu8QqEEbim3a9eV0Jh14bPXdoKghoBEIXYghkmEitTGD/e97Uys1r+bbN+fqPW76NaCAIgAAIgAAIgAAITCQCofuythHILrhiNe249Ya6x0wPU2TFdfUyP9Qu2iVDE9UalDBBIQxt74/CFrnYIyI0oxDC0i9e1lB34g7L3J8RvLKOLM2xZROttDIsIaWWRpuho94CmVX8MkUzm6utNDncAAItTSB0IYZA1tLD2vGNg0BW3xSAQFYfP9wNAiAAAiAAAiAAAmUJhO7L2kcgu3w10aRJTCT7bFk2NimoOAeZU8SSws966h5iOcRswpqsURXYlFYUhRtac3YJEWqYDrPcYitpE8tFpuQnEwJZTctXJkQ86SqjOL/a+m4a4mWItuj5zaLrZQ42iyNMtt8mxnm6yvxcbBUML4oAgSYRCF2IIZA1acCs1UYnHI3mnoLUSu1tfFsgkNXHGAJZffxwNwiAAAiAAAiAAAiUJRC6L2sfgYw5yI4eZRoZI7Pja/U6yWJH1UAfjWyfSxtsrjDVMZaMRpELigtL26nfIzm/Fi6pjbZbnIpCPGNFTkvCb89BNnw4FsGEQMaEMUWw08NFzRDOAIEs44hzhIXmOefKznpcDwItRiB0Ie5ogcx25LdtXJ3HgFuOGdfu5+9voYV33kLvP91zwvi2ybO4dr8MAll9IwiBrD5+uBsEQAAEQAAEQAAEyhII3Ze1jUC2iDvI2IuZyMSrnnDLJMxSCEb9tJ2fJsl1J1dIpahRnuDIL3Mlm69AILO6sWIBjORJkOa/9fbxf/WuXEm0Kc5zJgQyI0dZ3B8eRjmwTz8QQPbVO8TS00EmwlQhkJV9tnF9GxEIXYh5F6dPn95GPa2qqYfojqsupa3L7qRbitQrh0B26I6r6NKty+jOW95Pqf6llkuOOiJh7a7SXVlKNz24jvpL39e+N0Agq2/sIJDVxw93gwAIgAAIgAAIgEBZAqH7srYRyHgOMvmqVxzb3s/DI0USMRrorlGt1s0iDFewsEUuLMWJ6Q0HGRfVtvdHYtIgrVJOh1SHqn6BTIh3LIhS5DqTL1sSfkXgUi/V74lDJq33S4dXQaio5lTjOqHlFE+nQGYcRACBrOxzjevbjEDoQtyxAhl3am1ZmIhb29edT9sWP0jLn7CIXlaBzOEOM661i2hFzjPL5PNwlu297yF694Mv6jdPn0V3X9lD8yqcz9u23k+fmf4W+uY7ThSl8n9ffaS4HvM+nyZBIPOh5L4GAll9/HA3CIAACIAACIAACJQlELovayuBjIdY7qw7vJKjNZPWS7GIu6420S4uCvVvt7qdeGhifQIZ15hW0FC3zYXmCG30dWgps0bP92UJd8wV2EqGWNrKsrQZOcjKPta4vt0IhC7EnSmQGQKVIj712FxhFoFMCF+7l9OD6/pJ/PfGHuHuYtYwuoZuEn+PXn5iWFQG0XVlwjGNSSoEsmdm075lpzZ0+rasQDZ/PZ3xwRE6uOYfiC75v3TG2X9NBz/Pfn0Sr1469W/+nk7uInrhs2+iw98kmvKRe+j095yRw+pe+ul7/oCel1fw8j9O9NMPraWXlbt4OdMee6coM+/1mg0/pmlP/o7SpuzV/JqT7o3aZ3v51iXvhUDW0EcBhYMACIAACIAACIBAhkDovqxtBDIeYlmNOMbZGQKZyxXFwwFXEQ0myev5AZb1C2SuUEM9L5g6xnF4p+LmyuQQG2S5z1bFp2q6xKmRvuTkTOtBAEmVZQWySPTbVNNDQEf6dBGw6HACPNcg0O4EQhdi3u9OC7HkbrFUxOIhkZ8guj7KE2Z1fJkCmfZvRQDruYOuunQ3LTfDIIUAN5qKX+Lf5QMs+VgtvelBSrQ3Y9I2SyDzfXYa7iAzBLI5f3Kx1rRXvq6LU1xsej2tdghWXFD7Y3r5Q26BTIpZY2dbBDLelhuuoMmFcA7Sc6vfSU/v4RfGdX6V6PVa29NrIJAVAsUFIAACIAACIAACINBUAqH7srYRyKqlqwhkNR4yuCsNrZQVyVMdualse38S8liJQCYcV0b4oRDt1pIpKqX9TnOgRX/rZSnCVlESiClPubS9FxeiJfl3nLAZXWoKZHHOM8uJnUlIatz+5FRPMzTTGuZZ7aiiNBBoNoHQhZi3u7MEsihH2MaH0xFboJwa6SWQmQLXUu4Y68nNaSZEubsWZB1iQmzbSstszjGPsEp13hUJZFKg+tgzP6Cr98Z3WkIwRcik8v7N846wf89IQjWtDjI6O3Wu7X2U5m49ElUwL/27b/1qn3xDLLlY9frz0ztfePBemvyk6iCL31NcYBTiIOOi14N/RvvXsJygX/8t+jlzmL1ic5CpYl3sXjvuq1ln2Gs23ENTvhoLZNo976Ouv+mjsditlivG5Sw+cJA1e2VG/SAAAiAAAiAAAp1GIHRf1nECWSoScYGJJehfsYmsyei5TMRdUWpeMva3rEBmCFemMOSYiZ0Wbgj3WKctSZ3Z39CFuPMEMmV+GHnI+DteApksQhGwsqGV2XmoO9dEbRmxjlnERHhmJKiVS8rvI5Bx4evdyy6izSIp2dO04sbHaO/5Rj4xJobdfO05tJhfIsUuRUjLFciOjNIlXzlCi//7W+ljM/j9oyxfWY/4bym85dVvUvMVyMR9psD09U9TlCVNf6khloUOMu7muvifaf+9v0VncEPamY/T2Pdn0Ukz59KJ59vDM7lT7ad0Q0H4Ztom6WzTQjBZiGjigGOC3E/p0yL00upWy1nyIJB15ucBeg0CIAACIAACINA8AqH7so4TyJo3RGbNsSur20jI3zoNrKwl+eGclVWDgkCg6QRCF2Le8M5ykMVD5XBueQtk4v6N1CNCHg/RoUMsPvMBnkdMsaZps6JI7LKIZfz+BdcZp2S6p5otSf9cU/xSnV6sKHFP4g6LBDNKBLSoLjMJf65AJgQ1SgU2pbminNz6s30LF8iKH8n8EMvofnkNF7ym0Xdo8nksB9lfMtHshlk0Fucnyw175EIXF9h4XrTkxdxhsfssyW9G/G+fpskiDJRYeOcNRH/JnGVnRrnUxmb+PQSy4iHFFSAAAiAAAiAAAiDQdAKh+zIIZE0fOjQABEBgohAIXYh5/ztPIEvzhi3exp1a0SzgoZbX0yfo0q3LhCg1KlxccoaoAlcsZvWoyfjldZbTLTNJ/m1imCX8kheZhHMWCWyx2JWTpN+WA0wTyBzili6iRYJZ5hTLRPiKRLa7WdNVcY53pbB+y8NYWiATeb9Ycv3Vj9M0aw4wJfG+V54wfv1f0xQuWH31OzT1g+WS9E+Z30svn/nHqRtM9NFI/s/+IkS2mftEWKhwn533HTrEwit5GCg/AODnF0fJ++EgmygrNvoBAiAAAiAAAiAwUQmE7ssgkE3UGYF+gQAIjDuB0IW4IwUyJYeYmfQ+Ok0ydoFJ95Y1Sf9GUr1iSR4zy4mXQuTastDLCaaejll2EvmEWKrCFi+/eoEsbnWSh2wqXR2HWzZOIEtPqCSRH4y5tbRwS0nSknjfAdl6mqSSv2yykfNMLSYK4YwcYWqIpwztpNgtxt9Lwis/sp5eeWwWvf7sf6YXz/stepmHdn7wcXruJ7Po5TV/QBSfbgmBrOxTgetBAARAAARAAARAYHwJhO7LIJCN7zihNhAAgQlMIHQh7kiBzDkPImfX1mV30i38SEv5sjoFfL4AACAASURBVIlerjJsYpj5tzpOsVQPFDCbULdAZuYPiysoFWKpNeoF+syXf0Db5kU5zhonkMWVqqKY0x0mHWF/Tyd3eS4Ih28Vbq6XFYHsZeVW75MlWbglD5c8+HmWYNT2Mt9XwjORpN9zrHAZCIAACIAACIAACDSZQOi+DAJZkwcO1YMACEwcAqELMQQyjzlQIJCpJ1SetoWFZZIReunjIIvrWHbdKG3c3UNL7xqlhbaTLXOaW7dARpGgdTPNSk6sLJ2knznHVtA52iEAMqfZuAtkHxyhg1ruL4uDjIleXe8eosOGaFXkICsSyLhodvp77En8M0MoXW+aQMbbGuch25Pe4S3GxbcgSb/H841LQAAEQAAEQAAEQKBCAqH7MghkFQ4CigIBEOhsAqELcWcLZEYuMFdCfJtAFifp52GWSZhmmcT/Yroq9cd1MwsbXbp7OTvJsic54TLPNabOeluSfqKyIY6xSPZMXPK8s+nu6QeURP5FOcj0+81DAnJDPC2PcOkcZFIUy3WQ/QHJ5PhTLnkfvebiT9PJZ8YusbgN9QpkWldEW1hS/88STTv7cXrlPb9Kv1zNEvArwpe4XhHItBMtlcIgkHX2Oo/egwAIgAAIgAAItD6B0H0ZBLLWH1u0EARAoE0IhC7EnSiQpXnGHInxzTE3BTIRIkl004PrqF9eG4dNmjnN+NvCYaa4yiLHGX8nW78tB5mWF22p7WCAxk5Sm/OrsTWmpfsKZFxQev35aU6voBxkmqiWTaQvyvw4S9L/1Vl0+p9c7EbAQjKf+ckVNJ21R7xkiGYigPFTKpUQT8NBxk+snPYkP80yDcWU/SM6SM/ZxDVHa+AgG6+ZinpAAARAAARAAARAICIQui+DQIYZBAIgAAIVEQhdiHn1nXeKZUXQZTFCHBul62RIpOIuiy4pPoFSFlVPkv76e8XdX48RLXsrfWxGXJpItv9ikmi//jrKleArkJUrtXOuhkDWOWONnoIACIAACIAACLQGgdB9GQSy1hg/tAIEQGACEAhdiCGQTYDBr7QLT9OKGx+ju5MyZ9DN155Diyutw78wCGT+rGxXQiCrjx/uBgEQAAEQAAEQAIGyBEL3ZRDIypLG9SAAAiDgIBC6EEMgw5RqZQIQyOobHQhk9fHD3SAAAiAAAiAAAiBQlkDovgwCWVnSuB4EQAAEIJBhDnQQAQhk9Q02BLL6+OFuEAABEAABEAABEChLAAJZWWK4HgRAAAQqJhC6EPNmIAdZxYOB4iojAIGsPpQQyOrjh7tBAARAAARAAARAoCyB0H0ZHGRlSeN6EAABEHAQCF2IIZBhSoEACIAACIAACIAACIAACIBANQRC92UQyKrhj1JAAARAIPg4YQhkmDwgAAIgAAIgAAIgAAIgAAIgUA0BCGTVcEQpIAACIBBMIHQhhkAWjBw3ggAIgAAIgAAIgAAIgAAIgIBGIHRfBgcZJhIIgAAIVEQgdCGGQFbRAKAYEAABEAABEAABEAABEACBjicQui+DQNbxUwcAQAAEqiIQuhBDIKtqBFAOCIAACIAACIAACIAACIBApxMI3ZdBIOv0mYP+gwAIVEYgdCGGQFbZEKAgEAABEAABEAABEAABEACBDicQui+DQNbhEwfdBwEQqI5A6EIMgay6MUBJIAACIAACIAACIAACIAACnU0gdF8Ggayz5w16DwIgUCGB0IUYAlmFg4CiQAAEQAAEQAAEQAAEQAAEOppA6L6sAwWyERpcsYl2eU+XXlq5eRX1Wa+v0dCatTTSt542DHTbS6wN0Zq1w3RYebd35WZaJQscGSTWnJw6eHuHqHv9BlKrGBlcQUPdOfVmWhO1dbh7JW1OKo8u4mVtYkC0dol34ntk43vVe/X3upaYbcl5X/TZNgJdtIT1c+4Qa09tCa3fMEAOqt6jhwtBYDwJhC7EEMjGc5RQFwiAAAiAAAiAAAiAAAiAwEQmELov61CBLCs42ScHF6e2Uz8XyJyijntaCcGpmwlkg0SrhNgTiUa1gZVEm9winSY28Xq39zNRizShTBPIkmvsMp6QuobW0NraQEYcY+oYK5+JY7uYYKUKdxQJibWM8BX1tzY0SNv7V0WiXSwCdiv3F71vUhPtG+lLRLHyAuBEfrzRt3YhELoQQyBrlxFGO0EABEAABEAABEAABEAABFqdQOi+rIMFsgGqrc1zknHnWD9tVwWyoW5PV5MUwlKBbKBvhLmi+mhJbZgJZOzvNEhr9g3ozrOM0KWUI7Qv/m+htgmXlXCQ9W9XBDjXNLW70NLyIhaqQOYU1BxVCBcaZd1p8vL89y1OPCG61WjA6d5r9UcS7etEAqELMQSyTpwt6DMIgAAIgAAIgAAIgAAIgEAjCITuy9pGILvgitW049YbKmBnF4u4IDTIZCs9VFJxkImajZBDZ2uUsEwu9DBNKyOQMcGLi0bb+2W4paVdSfglF+o8wkK7HGGJvByLuJeKYNydpgpkqRDnihw1u17k+Mp9X4hhI9SnhZF6hK9WMBtQBAhUSSB0IYZAVuUooCwQAAEQAAEQAAEQAAEQAIFOJhC6L2sfgezy1USTJjGR7LN1jnM9AplStSWs0NqwHIGMSWQ0yA1hq7rj0EslN1kixkknW0FYaFxPFMqpv6zilObQisIpEweZfG89a1eSPy3KD2YVzIryqBW8L9xllpxjZV1sdU4M3A4CdRMIXYghkNWNHgWAAAiAAAiAAAiAAAiAAAiAgCAQui9rH4GMOciOHmUaGevsjq/V4ySTAhlP6sWS1qvZ89XJJNxYc2lIhlgm78kk/0y4EqnEappwJESdYUr/ZhPI+pZQbVhP3K/NY1b3R1hI5udr3Sw3GEU50PgFBcnt7W4vM0yTF2T+zSaQsfYpjrSoX93KYQLKYQdW51rR+7LHRt0qCIfzDc88CLQqgdCFGAJZq44o2gUCIAACIAACIAACIAACINBuBEL3ZW0jkC3iDjL2YiYy8QoPt8x3kK2ioTT5vEhUHyXp7xYCEVfT4vDJ2EFGXV3ihMquw4ejkyq1kx65FuUOscybZCPCWqbkQAuekVmBzEyIL5xsGQeZGfKYI2RJFo6E/jKJP1MNs6d95rnLIJAFjzpubA6B0IUYAllzxgu1ggAIgAAIgAAIgAAIgAAITDwCofuythHIeA4y+QoXx3gJBQJZf422Dw6JRPgD3WYOsljwEmGHsVAWu7p6V65nIho/oVINk9QFsiEaYKdhspMh2TUD+6TgZk5GJX+ZItAxBYs2MTdZ3kucmpk5yNKW6D/HOccFvoF9zpxgmf7JBgWGWeYm74dANvFWqgneo9CFGAJZvRNjlIa37KRpl32AFk3LKWtsJ912+xgtWr6EekpUObbzNhqmJfSBuPDR4S207YCrgNm02Fn+GO287XYaW7SclhQ0IK1zjPVtGzmrO6WXLvvAItK6Lfo5Sj1OHpzXHppfxGF0mLbsmU/Lixobo+Btvn1skXI97y+3VBeMi4qS17mNnAyzdejjwMdmz/wyfPMmTFy20qZpylwQ82DMwj8zNTjvbTTWe1kyh5zTj9e1c1p2TEvMV35pESdRnOiXc2ZpNZ6StD1/7nAmO6dZ+inm5C56VpaqzVvP+WhjUDBfGAnxzO2atjiZl/rzm31etfdtzxdF43mAbM96XF/c0ZQbx+2eL0XjZZ3XQeMXt8Nv2ImM/mfb6bn2amPne0/EcrQnO5+c8yypRx8Hmp2OfzInLGMkb89f4+OrrHPD8aAWzNPGzsm0TbKe2Yvda2T+/M/jan1A7c+Kc+6eQr1Fn+Ml10JcDgIg0LkEQvdlbSWQ8RDLnXWFV/IJEgtkS7ppeDhfceoVMZSRg6xPhjcm4YQyYX8X9fYyo1g3S/DPT5TMJJvndabXyjxe1kMBMic3WgQ6LTySlztEczfEIZiO+V+UQD/jIMuEYEpu+kmXWnVBAlmOK41T46692gBtzqp+nfuko+ctTSB0Ieadmj59ekv3rRGNE5utXcmWOb8KbYOTvVSUNdqTKyyIL/6kbpSicuybIfWLur5Rc2/OPDb6niKdJsrxe4TOZAhhqpiiilmaQGZrk/K3PBGsboGMwY2FkWk5G7J0NN0bYnlNiJBQZp7pG8dYCFE2wqZYmohMYn5Oi8QYzymd9DspXxUOpAhjeSw8NubFAoKY+F4CqD4Xx2h0zzBtY1+fbBvZfIEsEqdVkdF3XO2LQ/n5YgpNpmilryOmuGaIAxaBbGznMBNol0RCvWXuu/iEzOug8atnIbesXe5nK++Hgnju5QjhvJmusmcvXky0zfKjQfIZkS9IF42R/EywCr3phLWvyVa++fO00XMyaZJ43olmH2DqqGM99pr/idic16/iZ8VE5fMZXs/0xb0gAAKdRyB0X9Y2AhkPsaxfHOMTw+4gs08Zm0CV5taSji1NyEkcZYqbKxa++pbUmCgX5Sfr3245NdNDINNPvoz7s2YfDViS8yd9KnRiZYUqMwxTT6TPrtfqjO6vJSGURe9HLcvmNdNHoVjY67wHHT1ubQKhCzHvVScKZEGjWcI1IcsXosc0w8ESv8kdHovGbjdcLzbnUyoqsZ/E7S4Z4SyJnFlcBPAW/xIQs6lv9gEaMdwd0YYw6/gyN9XJRkv0NXKQde2UbWU/MCVuLl00U4XDfOdE/q/77k2+p2Mkx/nm5egwJ1SOqJoRumKnUeLuc7Qlua9rZ+y+ioQAPic08bVAfMrWHwkCqlNRbtRVR1yRkBIhKBaOxGUhAlnMOGnH/D0FLrR4zpB0by6iw2Iecmb5YmKeyyXqpo9TssBZmhGThWqTOjxdzp9C51oEKiPKGyJTXfO6jvELWXuT9YXNUuHyvIwJwtwVaDxnWp9N56BHxel6zdewRTR2uz6GfO7tZD9WT9tpd5f5PSNpQ2w/nHiNi4dQ7TdPDSgNmZPyM43zNOZ4Un0kLDrnv+1583kOfK7xXbM85g8uAQEQAAFJIHRf1jYCWXVDrSSP9ypUD6VMcpAp92aFnLgOkY+MnQVg5vdi6cUGWBL+TdYTAuwhljxyUhXHhGClGuCsifJlI4tEQbuTKxKw4lMMzPKNAwO6zPxiRe/HLrWRPkteMt5sIRaaedC8BgwXgUDTCIQuxLzBEMg8h61UCFoa0jh/jxQwIpePGuaYdXXkhwaWdZBFTohpmbBB90bOFDjs7cmEXUmnmdAemFtH6GoyRFItw3SV2UM/9faZbTAdAu7xKxQ64lt9HARFm1+TSRn3WNIDW1hZYgs7hWbPJhZep4aSWvruIeSq4XeaWCXuHWMOrUhESueqb8hq7D4rcF2GhFjaRDy194UOMj4nRQjpfNrjDL/1C0UunC8+a4UqWFndnRbRgHfYa9MfCWS6E8kuXpad14K5xxyTY6PNNc+lVr0sbZ9cPy9jAlUUPq2L8Ho4qxAxbe5Xaxv09ToRhrUy2HjcdpgWxW7azBoohJZyYd22OVvowCzRr8J5arJowJxMx49r+Q6BrGj+S2FUDc0vFKk9nxWfcgLmLW4BARDobAKh+7IOFciGqJu5uOynPqoTyeYgi97XBSpV1NInossFVTbEMj0kICo/k2+MCVKDtMqSgyy6vt3CFeEe6+wFrV17H7oQ8/5CIKtv1Is27mnp2Q2UWyBTXS5pyFBZgUzUbbo98jbv/4+99wHSqzjPfF8MMggCjJTADAJbE7SxMAU7siEZI3xJVdZobhGJyg4bBEUlJpuNhFS7BJIsa6hEQtwUxN4bm7BbEpJvEkzKa8CluVuIdd0RXt8KAcFsBBktFLHwlTK6QWIEthhDjEy4Dre7z+lzuvt0n+7T39/znedzudDMd07/+XWf/qaf73nfVl0XqchRrLMknNO60SkTyOzsywWy4j3FTX6Y0JGU5BAijGqihARL93wOsiAHiVJuqAjomuV6fXKuGSF+gY4hGdr3Q2uOLKUFjvJMNurPC+yeaZa3zHQNyVJ9AtkQc0gyi2Xi0CoTeHziXsB88YocrAmaeGEVvVoQyBwimm0OR83riPGLW2V1MVyIbdxBqeQnlPPXKcR5xTxLSKb3nrw32fMn1z7pbhOXlDhfA4XOOG7h65paftvnpPZ5ULLO+ua/EMi4cK/klAwRtgIYi/kTlM8xfiRwJwiAQPMIxO7LGiiQNW9yJD1O86CNcFdbIZN/X0HRwzn7qmloDAiUEohdiHmhEMiqTK6S/ExaMfnGyCl4MLfQ2NABmtMSi5siWjEk0Z6fxhCtKmzwxDYuTYTOc+TMLCzQwhDLZSTDP/mGVEneXthQl4UyCUeU6tixOMimWQjnhJ7jTBdK/M4Mu0AW6OYI2ERxRjFCQhWxyxS6/MKrKQKGzk05UVVhgJU1w5x/46Ppm1KYSK4ZUsN2S8K7ZMjYGhb0WXpggUtw8wlxJXn0fALZOBcugh1FJWuCd74EiLNmjjCraO0ox1m/Mv6uMbLUEzOvnSGyQeOnHJjgxGwIS1bXlOzvcpaPd4EOcKdlaOih0I+SgyJCBWafsJ2Jw0beQN3B6xqjcFesjqwk35p3nhrw2z4n7euTNQeZd/4bgr08AOOHnsT6XgZhX45U+QsB14IACIAAJxC7L4NAhvkDAiAAAm0iELsQQyCrOgBF91Rx4+TKe1Xc8PpDLC05u0JOsfRtVK3dTkKIVo7OsaxN/ORMljtMiFfDNJOd1OnZUFg3JCUOMr4pmxkWedqC8qaxzefVTFR8LvQkPNHP8k2ULQ+QDU9IyGTIZtsvfCW1h9THr8vrDMy3JkpX55WxORcbfD7m7PTLc88lGs1PUS1vu1I/z/tVJkZVFHD1kwAFHP1kStdjzPsiw37TfG0Hh8Zo4UC5SOM9ac9y4EbeBJ9AljxD2smiPgfNqNJB76Y/58MsN/rppS6BzHO6Q4FHq+NXZdk1RdGs7hLnl0co8z7zFfqnO8jME3xL1st0DhfGyMxJWIWVNk3sB8PYi2v/nCyGd7bgIBPzX/8CIMmP6cnz53tWfO9HssdtIAACIBC7L4NAhrkDAiAAAm0iELsQ8+rhIKsyCKEuHZsokzseuCuH/80fI5AFO8iUMKSQHkrxY4KFs5gJ2+VmhzveDhjiQLmQwzlwhUK6uXTBj987M7w+T0yeiTfspDhvqJsiSXCH04ItN1dJOCi/PSRMJ60mymmj5CVaeTBp441MDOR88wMa1EMM9D6Z46CPo82hITeM7nmabOgVLjYnTcZFSVS+kCZIV/MAlWzIS8MMnQKuzy3oEAGtDpRs4JiYZjvFUqmL9y3keQmaL2UCWTou5tx2CmQWASB0U2+7rtMOsog8XL61yXRhqmJdtvZYBLEq7s2sDWk5C5bDULzCtnVueMRS2xhVyDHmZBc0T+XdnZiTHkdcK/NfNrvETZpx8TwrXqHUNznxPgiAAAg4CMTuyyCQYUqBAAiAQJsIxC7EEMiqDkC8g0wKLFwgkWJOFYGMJ6Y+uJIJK0P+NvvEHFsJc0LESsLpisKMHnI36mqCM1TGJpDZxSuVU1E8s1fs7K9nE1V0ObjZ+pgWk3bzsqSgkye9Hz+e8hWnUfKD2+Tpikp+HXZnaw4yG1t1s+5+f270RibfTdMTc6PMScZthPJU1Kr5lEocbSUOR5Oz9rNtfmljbBHYlPf1uW2IhAECWeh8sYuDZpiYOtcs7hrX5r4Fgcw2h6Pmdez4+ZeuSlcssHDwoaGh/FkJEdXLxFRRe9VwRz1vn3oIize/oUvEZKGf5a+AU33T57f846Kbc7LMfVxh/qdgfPNWXFb6rHjc0JVmIi4GARAAAZ1A7L4MAhlmEgiAAAi0iUDsQsyrh4OsyiDEOshUsSDZlHAhIncRyW2MPQfZEM+xowoW2ebHEhoj9gXmCXbhfbQ5JTSxxrkJ9YWWScGIhW1yF5Jlk53UI0/dDCkv6Zdzs1S6QcrHYX2A6ujbkFkFMi1xt+li4toTPykyP5VPbYbXsVIIxVLnWAUHWSGfj7FxzMIZHfmObA40Od3Ee0ZybblxdQlShvsln8uSV5poP9kBs3BFw2VliqJaOGYuLGhilzoXnQJKhfliKcOXDFx/v6Qul9tMOWFRCjNaGKdjXYia1yUCmenKbGUtylctZT5nYbMsTDZEEDOXPq9AZtyQzschdoIsz82orRWG28sUUPUxZX0IGCPvSu11ToXP087OyQJ4EVqc5SAzcp6Vz3/WJzVXpfkMmPnTtPWHV5k4ttWX/lnjpY4LQAAEQKASgdh9GQSySphxMQiAAAi4CcQuxLzEpglkoc4clXZ+QlqMg8wiYqUbq1EeslgwCyjuALm5FxtBFqnINhjF0MPUBUA8dxRLdu/dQJU/SZowI+vPQpiku8J0MJQ5EdT6cn5st0jHx6VryuhDdovr95bNThpiWRaSpd0V6sRJbwqZN2aupkQcWMPEwL1CEOWba5VvIk6M0tjCHHPvddpB5hoHVUzVx1Gy5P1aeZDlNGJztRjixk63Vk+XK+yLk2To2imDqcAi3JQi/5UuviWseblKiCfPa5aGSiab3aI4po29nLOW56GwOTYFMpt4V2m+GG1LRcTik2cclMAE0ywdmCb+uF1N2XgYdRROdXSE3cXMa5mkv9L4BThfi3zKnavW8fb9oRAqkBlrH3dSJs7ahWQdlvUYIp3G0wz99I2Rr+1i2rPnSTk0pXBL6DztxpzUF9xSgazg3DPFT03oNsR6TSALeFbSLwXkmhyCHdeAAAiAQBUCsfsyCGRVKONaEAABECghELsQ8yKbJpC1eyL5nD5lDgpviKXcuK88aHfiKJ2R7gWexP71larLplqPZX+4u23vEdcpaXreGl8uF20ja80/4zlNLt3MFTb9add8LhgbAV+bzXt8dZgOMtf1xfliz7vlm1dyQ5mHdJWENKadKR0HufkW4pBLjM3HnZ9UuXchFWW9U8wyX5jC4BpPXlwmNKQigwj1VPLM2XJMqeJdNh5MhMuFNUe+JW3zrYuAsmvtni9eZG2+wLUOVZ3XyTRJxNLK4+c5DKDQ5QoOMTlf7Acs6I7KsnZn88oQt/zPY5sHTH0GtKLbc+hI+1uLEkEABEAABCSB2H0ZBDLMIRAAARBoE4HYhZhXD4GsTYOAYupDwBWSU58eoKXdJBA1X0JdlZ3viC+UrvMtQA1dIRA1T7vSMlQCAiAAAo0iELsvg0DWqGmCzoIACHSSQOxCDIGsk6OCskEABEAABEAABEAABEAABJpEIHZfBoGsSbMEfQUBEOgogdiFGAJZR4cFhYMACIAACIAACIAACIAACDSIQOy+DAJZgyYJugoCINBZArELMQSyzo4LSgcBEAABEAABEAABEAABEGgOgdh9GQSy5swR9BQEQKDDBGIXYghkHR4YFA8CIAACIAACIAACIAACINAYArH7MghkjZki6CgIgECnCcQuxBDIOj0yKB8EQAAEQAAEQAAEQAAEQKApBGL3ZRDImjJD0E8QAIGOE4hdiCGQdXxoUAEIgAAIgAAIgAAIgAAIgEBDCMTuyyCQNWSCoJsgAAKdJxC7EEMg6/zYoAYQAAEQAAEQAAEQAAEQAIFmEIjdl0Ega8b8QC9BAAS6QCB2IYZA1oXBQRUgAAIgAAIgAAIgAAIgAAKNIBC7L4NA1ojpgU6CAAh0g0DsQgyBrBujgzpAAARAAARAAARAAARAAASaQCB2XwaBrAmzA30EARDoCoHYhRgCWVeGB5WAAAiAAAiAAAiAAAiAAAg0gEDsvgwCWQMmB7oIAiDQHQKxCzEEsu6MD2oBARAAARAAARAAARAAARAYfAKx+7JggWzwEaKHIAACINA7AkuWLOld5agZBEAABEAABEAABEAABEAABAaEAASyARlIdAMEQKCZBCCQNXPc0WsQAAEQAAEQAAEQAAEQAIH2EoBA1l6eKA0EQAAEukoAAllXcaMyEAABEAABEAABEAABEKhE4O2TH9Atu1+hg99/jz503Ln4tI/Qn//KpfQLF51bqWxc3F4CEMjayxOlgQAIgEBXCUAg6ypuVAYCIAACIAACIAACIAAClQhMPPoSfe/ESe89ZzCR7JEgkewHtPFr79Jdnx+lFUqph559ia49tJSeNn5vVsyv20iX0Lc/e6a9TSfm6HN7iHbycg79LV2854TlusV0269/mu5amry1d89ztPvSq2knb5B6v7fX/XUBBLL+Gg+0BgRAAAQqEYBAVgkXLgYBEAABEAABEAABEACBrhK4+MHngusLE8ksAlkqSq1ZepQOSaFK1MquffC79LS3BYrgZQhkn3tjuSGmvUdf+toRWvX5T9IaXq5TRFMqXXKhV7jzNrELF0Ag6wJkVAECIAACnSIAgaxTZFEuCIAACIAACIAACIAACLROoIpAxms7/dSP0NO//im66NwzjMq5MPU39PDb+a8vvvJTTLw6yUSwI7RCOLq4ICb/bW97mYOMO8FuOyTvY6LZlYtpL5kCGa/jTbrhDiaQcTHt0ZN0F/+3vA0OstYnDUoAARAAARCoTgACWXVmuAMEQAAEQAAEQAAEQAAEukVAFcgO33F1abVB13LH1rOLU0dW4hCjdWl4Iy9diFYnaA0XzN52hUgWm3GtLMPqICNdnFtxCR1e99P2vkAg69bUQj0gAAIgAAIqAQhkmA8gAAIgAAIgAAIgAAIg0L8EqjrIZE9cYppweZ1IQhYPsX9/6cRiOvy2nuPs2nWXEO1hLq91TNjKQiRz59cKnq9s/0lKHGhnEneVfemCTxdziDExrhhimbPWHWeeMahBmCVCLPv3OULLQAAEQMBLAAKZFxEuAAEQAAEQAAEQAAEQAIGeEWivQMZELiZ80aET9HQFwUkk8GeCWPbyOcAePUqHKQmxfHi/P0l/z+C2uWIIZG0GiuJAAARAoJsEIJB1kzbqAgEQAAEQAAEQAAEQAIFqBNopkCVOr+VEz75LN6w4Qbul60sk41fygj13Nn3bDIHkoY/q70Uo5lFakYVnKjnOpPgmHGTnNcl3dQAAIABJREFU05pDb+ZJ+clI0u89CEA/8bIave5eDYGsu7xRGwiAAAi0lQAEsrbiRGEgAAIgAAIgAAIgAAIg0FYCQXnF0hp91+59do5WfPZslg/sXbqLhViuUPJ98XDL3ewEyxteTf67c0VaaCqEHS7tlecUywuO0MWvni/yjhWT/FtO1VTq2rvnJZq9mh8g0FasHSkMAllHsKJQEAABEOgOAQhk3eGMWkAABEAABEAABEAABEAghkA7HWRJ/bogxfOACUGMuNtrMa1gp1AK8czVWJ7kPxW7rJdYk/QnecpEmGYhtBMC2SknTpz4MGZy4B4QAAEQAIH2EYBA1j6WKAkEQAAEQAAEQAAEQAAE2k2g0wKZ1l5HUv1E3GL5xO74JAuXTAWyq98VIZaHzXxkVoHspDgt82lR2dKknKzi5CTN5D3bCyGW7Z5TKA8EQAAEQMBCAAIZpgUIgAAIgAAIgAAIgAAI9C+BzglkLNSyTJhiwtfD9F26jTnKxGmVPExyT5Jw/9os7xj7gQtm/Pfs+qeXHElcYlI0k+9polgqiGXCGhxkcJD17/OHloEACDSIAASyBg02ugoCIAACIAACIAACIFA7Ar68YmqHqlxbOxA1aHDHc5Bh81aDWYAmggAI9JRA7ELMG401tqdDh8pBAARAAARAAARAAARAoJRA+x1kAN4pArH7smAHGTZvnRo6lAsCIDAoBGIXYghkgzID0A8QAAEQAAEQAAEQAIFBJTDx6Ev0vRMsbLHC69LzzqKnbllV4Q5c2g4CsfsyCGTtoI8yQAAEQIARiF2IIZBh+oAACIAACIAACIAACIBAfxN4++QHdMvuV+jg998j30mHp7CurPyZM+m//KvLaOiMRf3dsQFsXey+DALZAE4GdAkEQKA3BGIXYghkvRkv1AoCIAACIAACIAACIAACIDB4BGL3ZRDIBm8uoEcgAAI9IhC7EEMg69GAoVoQAAEQAAEQAAEQAAEQAIGBIxC7L4NANnBTAR0CARDoFYHYhRgCWa9GDPWCAAiAAAiAAAiAAAiAAAgMGoHYfRkEskGbCegPCIBAzwjELsQQyHo2ZKgYBEAABEAABEAABEAABEBgwAjE7ssgkA3YREB3QAAEekcgdiGGQNa7MUPNIAACIAACIAACIAACIAACg0Ugdl8GgWyw5gF6AwIg0EMCsQsxBLIeDhqqBgEQAAEQAAEQAAEQAAEQGCgCsfsyCGQDNQ3QGRAAgV4SiF2IIZD1ctRQNwiAAAiAAAiAAAiAAAiAwCARiN2XQSAbpFmAvoAACPSUQOxCDIGsp8OGykEABEAABEAABEAABEAABAaIQOy+DALZAE0CdAUEQKC3BGIXYghkvR031A4CIAACIAACIAACIAACIDA4BGL3ZRDIBmcOoCcgAAI9JhC7EEMg6/HAoXoQAAEQAAEQAAEQAAEQAIGBIRC7L4NANjBTAB0BARDoNYHYhbgOAtmLL75IV1xxBeG/rXHYv3+/4PjSSy+J/8qfOdcrr7xS+7mbvGV76jK+Jjez3er7Kkcb925yrgtftLO15xz8wA/rCv5ewDqAdWBQ1wH+96qc373ee5XVH7svGyiB7C//+A76wn6J6Xz6tf/9Htp8YTeH7WX6Dzf/KR25/m567ObhrlU894376eYn3yRa9i/oG3+8jka7VjMqAgEQUAnELsR1EMgw0iAAAiAAAiAAAiAAAiAAAiBQBwKx+7IBEcgSYeoZOVJX/iY9/7uXs5/S3zuFo+O0/XcfoL84Vhzi5Uzk2nTsAUVws00DXYTLhCpKfn/dM6lwVTqDLqc/+sZv0i+Ka9ztkUXwdpniGwSyOjyiaGMTCMQuxBDImjA70EcQAAEQAAEQAAEQAAEQAIFuEIjdl9VeIMtFKY7ZIzYVhLJ2CmR5WVLE0tvmmgYRAtk1/4Nu+r3/TkfS/i6Hg6wbzxjqAAEvgdiFGAKZFy0uAAEQAAEQAAEQAAEQAAEQAIEgArH7shoLZIZrLAhTclHuwspFrWt+50H64s8TyTDN7Jqje1IxSnGL2X73139KV3355UykIxbu+a1rWJnLLPdLZxtvTOZ24z8U25O02BDfIJBVGG1cCgLdIxC7EPMWLlmypHsNRU0gAAIgAAIgAAIgAAIgAAIgMKAEYvdlNRbIcjGrypjqIYo+gYzyEEzVfVYQyFwCFtE11/8LOvIkd3spAlsmprH3U2HOFMJcvxfth0BWZchxLQh0jUDsQgyBrGtDhIpAAARAAARAAARAAARAAAQGnEDsvqzWApk5pnlIoxq2WDbyZQLZb9I1+/80y092ze/cTcsfM/OVJfVkIY5myCN3h900lzrQpHPNIbqJZsJBNuDPKbo34ARiF2IIZAM+MdA9EAABEAABEAABEAABEACBrhGI3ZfVUyBTHFixhBOHVnkOssduTsSsIzfp4ZeyTjMsU29L6hg7JkMv2bsinJL0AwXETdJdFpikHw6y2GHHfSDQUQKxCzEEso4OCwoHARAAARAAARAAARAAARBoEIHYfRkEspJTLM3TIp3zySLYZaGc2ntcCFtHR35POXETAlmDHlN0ddAJxC7EEMgGfWagfyAAAiAAAiAAAiAAAiAAAt0iELsvq6dAplJVBajCKZVE6kmSel4vXognB9k/eypNvO8YRrM+2Rbl9+ZJlmoOtOohoWk7shxoRoinpf/dmoCoBwRAgCh2IYZAhtkDAiAAAiAAAiAAAiAAAiAAAu0hELsvq7FAZpxiKcWhTDziYM0cYfnvflFwb6NAptSrCnGZCLbsfFp+7E06kolYSjildpIlb1fet6Kox96GQNaepwalgECbCcQuxBDI2jwQKA4EQAAEQAAEQAAEQAAEQKCxBGL3ZbUUyP7yj++gL+z3jLUQnc6nuaPDNHqhKiql96Xv8xxjf3EsP01Sli2cXtJBZgpYBaeYIdalVXBx67pnkrby8jYde0D8W4hey/ZkyfszESwktxoX2H6H6Au/x0/GhIOssU88Ot6XBGIXYghkfTmcaBQIgAAIgAAIgAAIgAAIgEANCcTuy2opkGUOKylcWUIbkzEsOsSEo2v/5fSNP15Ho8r75phrAplrQkg3mEPYUk++FCIYpQn72X2/tuy/018IkU85cRMCWQ0fPTQZBHICsQsxBDLMIhAAARAAARAAARAAARAAARBoD4HYfVlNBTI3tKK7LDkh8jomho1eOGzc6DnFMjgHmeogUwQvIxTyFy2CnDWEMhPK5OmWRFm/4CBrzxODUkCgAwRiF2IIZB0YDBQJAiAAAiAAAiAAAiAAAiDQSAKx+7JaC2RmAnxt5I2wyORaEmLZZh5y2YVXnn+MhUUKxxp7eQ4V4JdoYlh6HwSyLgwYqgCBFgnELsQQyFoE39bb99G9V95Oc3c/SY/csKytJaMwEOAE9t17Jd1OD9H+e1cPLpBju+nW61+mDfvvpUq93HcvXbnrcnrykRsof/qO0e5br6eXN+ynQUY2uJMBPQOBbhPA53i3iaM+EOhHArH7sloLZGoye/KcYJkNWuG61EW2jOcsuzw/9VIKbNIFptyXiFWKU0yZEbmQdTldw5LtP8Pym2UnV2oHCKQ3mfnNlGvUEy+zcvn1N82l+cuQg6wfH0a0qbkEYhfiJgtkx3bfSte/vCEVC5KN8J51PRan+Cb9dqKHgjb3VdrM/2jfRZc/+QgNkvbGBZ9dl7vHzPd+u1aMluopE3TEfJiju13jxt6/9Y0NpYKqEMWeSnp6WZvFV/4M3UP3p/XzObaX1mhzN5mjD4xWE+VEm+fuNsSq0NGKq5Oph20TyFprf2g/3df1uv6sZZXWM6U/1rEI56LPy/D76nil/jnm6kH6TLwiFoHg50qU/cBowOcRL/8eovvb/PkSO38khkCxXPRzz7oCF9fvvfOk1XZ7K8AFIAAC/U4gdl9Wc4FMGZaA/F22cEbVhcbf3/T/cKfZm6zgNDTzGflzmlxf5hHjVafiVvmhAfaTNH/t+uP0F6KevBxN8FNzk6mhmYUTL+2Os36fsGgfCAwigdiFmLNYsmRJXyP5yoMPVm7fnXfc4b2nikBW3Cgk3xKnuoO3rrUPqQ6Uavfmha81Niqp6PXQOtpz+wPE9z7aS9sIFQWypE/5XXob9aJKN5xiMxBGor0CzTE6dmyOdl3Px8Fkk7S/XLhSNo1Zdy9LxaiSMSpsMBW2c34WOucyMccv9Bxj7O9h7Eez+VXsU9m4ClGohbHzC2RiFCo7I1sVeEI2tqpw6H2AzQvWlgt+oe03n8GwdtjnunpvsFNQCAiWtaOkIdl88sydtQ89SZfvihVNqs8ZtcnF58LRoYj+U7rWsEmdCc9J6ena4VkD9DXQXDs8X45YhENTILPPKbmuabOk8BmmtU1lU2W+e9eUdP62PH9sa3Tx2fA/C8oXTVc9z56HPbQu/ULCXEf0z5N2fY6HPfW4CgRAoF4EYvdltRXISsMrs7HLc3hZh1MR1XK3Vp5PLPkdkTzpUgpied1FES1xsv0CfSs9HVM9vVK0oeBES1vGhK8/YuKbPJ2T38d/TsS6/CXbaRXlLOJZvaYxWgsC9SYQuxDzXtdBINvwW78VPEC7vvpVaodApm2ghShyFdGxZbRMxF8lfxwzxcoTemUL0Qq9V+my7Rtpc7NU6rrQBbKkb8qmKd0M5UJLUneQ+yjQ7dGSy8oz+tomSPQl2eRcsEs6zOac7qY8fE5l5BgjW1/V35WyKM6FMoHksssuo1deKcieCQl1w6q5zKq4CkMfKdsctomLeXmlbWeX+YTSEIEpTlxK2mitvwcOshAhL3SU8uv8wmp2baDDJrm+PNy08HyXCiBhIomr7/n4RYgU6rNTqf9iQXQ4fA2hqxCqm6+nmuPVKxKxzxf2vyz0N1Qgy5zRZbPHXO9Uh3HKVbCi0s+6ds3h6vNnDe1VXdFyLJ+8nH1pUi76FoXAXBRLPtsTFlc9L51lV9HzBYd5mz7HjSE69OxLdO3+k/pvl1xIT39+lFZUXwycd+zd8xx9acmn6NufPVNcw3++7YS/HvO+NjYJRYHAQBGI3ZfVViBTT6iUI2lNeF8yzHNHjxM9w0So7FTL5GItnJGFXcq8YcuZuLWJ5QTLku0zl9ev3bSWNv+8mfyfl8JCN//4f9B1v5uflnnkJnaS5c/rDRJi27F1IryTv/jPX6DfZMIcK9MMyVQFsIJjzh7yOVCzHJ0BgT4nELsQ827VRSDb+38/Zx2FU045hRYtOpVOX3QaXfULV5BPILM6R9beTXfPPUCKoaqwida/iQ794zgsh1Gy2Sd3KJ2l5+aGoihAqXUrmyFKXCOsMi00zxQl8vK4uFSSG60PBDIVjzpOKpPiRs4cmxiBzCijikCWbo7FZu2CXUZ4nzK/Rv05tXg/967hYm2MQOabo+7wXJeDbFQLX1ZHx2ifQ3CwC2ThfeukGKs9ii22X52Tc9kYWh72SkJOOCeKKNeVj83mrjHzKdpFENU1xV2h8kuIkA/daqHjhXDEFhxken67GIHMaLtLfHMI8CymUXMAC1pM0Hry8l1K6oAyhq42p+JYwYFc/EIoRMgOGUV+TfX5I9u/gV6+nglawkmd5h7kzPauMXIt2sNAy0JUq4p/MZ/jJh8hkL29nA6v++lQdFHXQSCLwtbsm+am6fHj47R+fIiJBtO0a++RAo/lazbQxKjya+WehZnHaZomkvsb8Irdl9VYIGvAqKKLIAACtSIQuxDXTSD72EUXaeOy6LRTmTh2Gn2UCWTHjh2jKz415hXIZAHmH8Yh4Xh5jrJqzgUelrRmb5ogfc3e4LA2cxLm4XJmCJLp6OHusPuJ7pEJxosCmekWK3dHeASyFsL0ig9a2hcqz5Vj3dgo7jGea00fU9NZ0waBLBW5tLAzh3tEd+BYRCllU2cVEgobPtsSVUEcyW73iAwlIkrRxZU4g1SBTBeW+1cgs4aqGXmJCqHGbRPImDt13/MsXJY5XwrhbNLNw56HDewAAd/5HVL0Cck1FSEQqSG7KrN8zlKSd46bH7W+OOa8mnPR4WR1u9eqrcNSRMoOqagkEAoVJ8xBVrIeZu4lU8SpKJDJaWCdt5UcZMrnhBDj2Ry0zh3VVcbkQaP9pWH4jr+mWps/JQJZQXBjM0jkGWP51O5nh3dkz5CyHvEvKQI/x0Qetw0v0/Wh1xv9Lwt775VAFvoHLxxkoaQG8DpTIDu4kjYoahgXwGaG12sC2dz043R8fD2NDy3QzOPTRBP83wPIxtKl2H0ZBLJmzA/0EgRAoAsEYhfiugpkH/kIc42dxoSxj57G/stEMvb/119/nf755ZdFC2SJm6IkNCPgG3WX2PPyBp6Px3IaniHoaPc7N2PpH/tsB5pttng5It0PP4FPbhzKBTLTQeb+9tsU44xett1BFiiQsT7zUJqnZO6fVBBTT2ksCE3aBtwvkFkzq2XzIBclQ/MycXL55qg8TNG5bKSig+qErFxmlTAz7/iWiHJl85t3sEWByfvMWiBaN6eWdtryD/H9sBae1WL7iw4VKfjIXEqGKBHyWZKF7flzlZU5yIoCtCNEOBVjtGeNfVlxbI45mVSx2DYXDH66mKp21uVyLBN3i240u4Ms4sTTbO6qK4SSgyzrt94+q4hYOqZsDB8iul2WFxpiqVqhLeUnc5g7g1XnFQ9ZZPkc166ltU89Zc+vKR1qZkJ7Lcw7ZJIm19gFMraQB82fcoEsCZVMDw0pEx/ZQ2138dr7YXWVRX6O22rwCWRSoLrr7b+h2w6lJVhCMEXIpPL+wytOsJ+XZqGaVgcZXZI71w79LV2850RSwYr896H1h88CXFkHAnPTuygzjJ07RjeOL9ATPgfZwgwlmtg4DTkcZ6LvvDx+TR1AVGhj7L4MAlkFyLgUBEAABMoIxC7EvMw6hVgu//jH6dRTP0Knsf+fzsSxjzL32GlMHDv1Ix+h148epUtWrowXyCpNMV9YmlGY9Q9oi0CiiR+uDW7umpCbde3b+8wVsYHeYE6OJCSquFG7/Sml/EwcdCdzNsOlKuHq4MXZhkXogWouGXuS/nxTNpo7XbL26Un6CznmlA2qCHF6eVRsJrPrjA2sviEPnzPhIYJmqK9NrPI4xDwCmDPMyJU/SRGSvSFKLQpMLoHHzs9kJQfd/vu87RfQLnEgh+V5bLH9dj7GuuBJkG4+WlJkeohuT8NuSx4+nzvQ40QyBY7cUMNYiVxQyvNom2cqv2yN5CFz5Qeg6DnI7KfzSndj6SEVFfJW5RSV/GmZq9P1jFUIAW3JQbYuSRHATou1hVjawwj1L1LsJziHtF95fqQDzbfep2tEsoYmJ0nrqQ9C5o9DIOOCos/ZleYU5XnFuJbYmkAW+zluhxQikHHh69p1V9NOkZTsB7Txwe/SoSuNfGJMDHv4jk/SGn6JFLsUIa1UIDsxR5979ASt+fVP011L+f1zLF/ZqPi3FN7K6vcNP96vKQHVQRbQBe4oe2JhnLnMiKZ37SXi4ZcsyDIL0wwoo86XxO7LIJDVedTRdhAAgb4iELsQ10kg+85fvUArfnZUuMW4MHbG6YuYOHYa8Rxk/PXG/HEaXf7xagJZ+k17FgJZdhijsVEthpeVT4nyxOQON5El1CXZ7CQbomRTkzoBCidvJYmFbQIZb2lhQyI2FnOWPGg2B1mk+ylDFOBuqfiE2UJ8TKFEv8bvICsTyObuvZdlr05cF67DGuwbU3/HuimQVZ3H8hS/1ZngoSSw5qfAMSfjulG2WQ95lloUmFoXyHKx2RRSNC4ukarF9rsFRNkum2BdNn8UsUJN7u66pSzE0OscLHEAifp0sdbqDsv4JWL+A6+4+utxkN09Sg+UTjgDgBxPa/+L653tebSHFIaFfFpFuwiBLJ+jOTfbmlMukD1CN4i8lPqXCwkxn0BmOh7tE801z50OsqD543OQla+zxc/RJO6ydD30hi2Hf467WmdL0n+xKX6pTi9WkLgnc4clghllAlpSk5mEv1QgE4Ia5QKb0lhRTmn9/s83XFFTAlwgO5i0fejIEUoykC1nutdKOsgEsOTnc2nsRh5GOSdEsSPL19CNQzN57rEKItujjz5Kzz1nzz28evVq+vznP9/XIGP3ZRDI+npY0TgQAIE6EYhdiHkf6+Ige/b5v6af+2cXp86xRSz32CLmJjs1G6Y33/o+jQyf7xXINGFI2fiWiRJxQodrU2f7I9qxMbSES+2791Z6Y0MSPskFsvvpHiUps7opTXIBuQSywvwuza9TkoOMFxSwme7Y81RStzamKctcqCwRyFwbxkJduSAhcsyViUIqgMtupF965Qn6TiyUbKPmcpA9ROv23C4cJckpdHaXTeXq1TlSIpCJUN8Cq4AcVGmDgpP0OwSeMAeZFEISVlry+VJHpUKtEwKZrJutTdwFxudUqQtKaU6yuWd5ltigr/acOilu84WVOyaI6lxVHUDaCY2i+LQ9pptMlpvOkYfW7aHb2Yb8Mubm4afPJoKNGvroWEst4+8O07R0xub4zPip1xeFIP0LBn4tF/1NwdwUmPTn1SdOF5xNSnv5oQ6ct77+K6LlhjfSlAGXEYuaZA7IxKmVv9S2pXxH19JT3BFb+ko/q+RhL+K0XTnn7DfGCWS++ZO2XybnF3MsmTNswXOvxenaOWd8jj7Ck1ZWerX2Oe6qKsRBpp4+ycvRBDKHuKWLaIlgVjjFMhO+EpHtaVa2Ks7xumw5yMyyK2HExTUhkApeIhxymOUTO07jLCxyYZrHUDKBLP2ZZqbp4MoJWnmQ5SOjUVpYGKb1atZ+S6hlIbG/QuT++++nI0yMU18f+9jH6Pd///f7nlvsvgwCWd8PLRoIAiBQFwKxCzHvX10Eshf++iVa+XMr0rBKlnuMCWQfYaGV3EH24Ycf0g9OnKCfXrrUK5DJMTVFr+KGxxh9IabZwvIqzBLPN9DhQpwUwvjmfi9d8Ih0YPC2SLFN3VT6nACpo2zOlhjf5iBT+1ySg6oCmthLgzbEqTimCw0+gcyRjy4oFx0v+x5iEZj01BwbkdEN9Ii2Oa3Q29JE4rpj6F62Cc5z3akbuKpOJEf7TIHMpggKPjws0RDlbGJSiwJTKw4yMx+UEMjMEDGfY6TF9heEAymIG8J9IfeZdXiKz6k3xLV0bvlDgssdQLyRyhy0ufCE4MOlpTm6/P70NELhhDXrriiQuTQeczwNwSlI4Lb1I+MYIZDJMFZtLilrqnrCreXLANvnmBAq2bkPx9iJDssUEVR3MaufCWXhx3ZxPXt+RHJ79STS4uSMFcjK50/afuEeZPUbApkp1orZKBL1r2PrE8/Vmc9P4cTm7teyHKRKt3yCdfjneJFVfwhkabuyPGSL6bY03BICWYXP7oG5lCfYn6HhcaIZcYrlQuIOE/2zO8iGD87Q0EoWWjlTFMiqhFi+99579Ad/8Af0D//wD6K2xYsXExfNzjzzzL6nG7svg0DW90OLBoIACNSFQOxCzPtXF4Hspdn/KQQyHlbJnWP8v1wgk6+FhQU655xzWhLIbH9UZ39YB50Mps4Yx6Yuc4VVn12m+8nMG2M7MTDMQebaIPE2+gSysLAi0Vuf4FAZSVm7k8ISlwZZQkfdAtlVz6tOHKVRJQ6yXP/KN56iHD5v+MmlQadQWgAECGRzwsXBD224m0Yf2EOXp+G2SWn6+CSbu6ohssrplGaCbiOULoHOEqQTO5Ux3XCuFZnGLS7EFgWmVgSynLScB0kbn0oFENemXnvGWmx/XkcSpsojvm2bbynel4VpB7vutCXKdGrp88/GQO2/XyDLQ7lt/dKFBEPE1541+1pabF/JehAgLum993+pkF2flS3z1ZUvZJKF1v+2CGT2/qvhhPkcM9ZtuTZr+TJzBhfsShxrBaeV03msPGEFYUpZm22HPGhLbuIGc4lS2RdbymeLyw1eKpBpDrKAL33a8jlenCctC2Rm/rC0ikohllqz3qMvfe1vaO+KJMcZBLLKf6QMzg3W8MhUPFs/wfxixosn6W9RIOMl8gO4/vAP/1B8Ec7FsouM0+z7FXDsvgwCWb+OKNoFAiBQOwKxCzHvaF0Eslf/9rt0Jvv26PTTT6dFH13ETrD8aJ6D7EOif/qnf6KzzjqzqwKZHtJkThu/AyO7IxVB1t09Rw+IxO/MUaGJHPayNYGscBCA20F2bPe99PxV9zKnhlAzkmT1ZHOP8fd9AlnY4xLk9BJF+dqj7Z7c7gXpnHCKcq4QmTx81boZVE/mS9nIHGSmGFfcACs53lrYYOWbRbnJVU7QK7g5lI1+GhY1KkSysHFTr7IJOrZStM1s5mBpf5L76gKZzQ0TKr4kPe2EQCZCDK2hfTlduwCWvO8WgcWbjvxS8r08lNElOEnRUD6bMhxVzm+RGF47OTGZj1xUuf0p9u80R5gp8OlChilIJS5MdjSvxVGWrxPqGljGSISBayK1Pu5eB7EcCtt6YghkeU7CcpEtSCBThRufyOcQq+yOJkvbtFN+5dovn5l0rbG58Fp0kMXOHxkizNezJMQ9WWN4iGVlB1nGuSiOcX73sGBWbxhm5c/x4urZskBGiaD1MF2YnVhZOUk/c45tpE9qhwDInGYQyKp/bg7MHalAxhPtP3Hgh+5usbxjG3hYpUMg22Wcfnnu2I3MlVZ+huXzzz8v6rvqKmaNrckrdl/WVwLZ908s1AQ3mgkCIFA3Aj+ztPOHF8cuxJxlXQSy0HHf9dWv0p133OG9PC7EUlcVjjGnzLI5HmLCzrgriA4+gUwRaAqneuWhnHbXiPlHvE/Esm0+E8eKeFnChso2jL4QkyJ8Hwv1jlCBLL1O5NnKxyXP6+M7CKBEGHGJFU4Hme4+kr0pbkztba4iYmhsLa6TJO+YK9eQ97EoucDRdpuDjJWSj0Pq/uBJ4xMrSN6+Fh1YfoGMH2ChnIhoFUtLnJ6aGMrRGA6dFtvvDYEMGS5r+LB+o1NASzf0o2ufYrmn0tPmGTy8AAAgAElEQVT8zFxMSk404YRMD/JIxK+knsIaZROnC78z16QyMckyRgb7ZL1yP/NFgd7nEPO9rzC2CFfJu3oZpoBnE8ju5l+SiIXZEhZdKpAlnxm20yjDBDKXYOY5GTjSQaZ+vsTNn+J6JPspc/dZHx9tDbB/jtoOXXGHTbbyOV5soS1JPwssqxjimIpkb6flr7iEnl5yREnk78tBpt9vHhJQmgMtZM3CNfUkYDrIuAA2vUBihzPEAi5XslMqR5WutclBVk9YRLH7sr4SyOoKH+0GARAAAU4gdiHm99ZBIKs6ymUCWWHjnmoJbUnSX0h6Xdyw5RuD4gbI9ke42t5cXFD/sE+S8ReFEYVamYukKlzP9U5hzXUSYGz9mtsh36SUnxZaXlmpE4fdWimkS14fEprLQxKXzbG8XZYwxNIQy7w/7rZX2OireKwON5sAYWwyPc69ogPLlxRcH7OQ8S17loszwCXeOkKH1Q12hAtQbb/2bAc/B/m6IZ+1EMFa1mWr33u/M4+VpdEewS4TsrimXHBjug6TKIYO8nL2rlHChQsOWHP89LnrFyfDnxurO7bkAATrHHYJTUY52b3K3BPjV3JqaZhAZq4l6bcnvrD4AIEs3D3M2hA4f25jou7D7BgL/cuApA9xIZbp56j80sj1PKafY+35HA9+6Fu+0Ob8arlQFNAQAjyM8gniprHla26koZnk3yQS9vME/Sw/GQuxZInJSJjDxO/HaQgCWdT8gEAWhQ03gQAIgECRwCALZE0ab/e31CaFXJQQp5gV8kLx640QQt9Gp0mgrX21b4hNwS9EoGkNpSX0M0BcdIcBhW/0W2t3p+8OyAuUNqGaQNbpdsvyw9sf0iKfY8pahuoGi4mxDWlY4DW5wCVvKM5T7dlr8/qVPy+BwojaL96WDS/T9VlWfzWkVF7oOBiDj4GIHJWJ4gOB9etlVoGsKC57Rdie9K/6M5mcIs3Dft0NDv8c70Snufvru+w42E/TXUvT8kWy/ZOZC60TtaJMEAABnUDsvgwCGWYSCIAACLSJQOxCzKvvdwdZmxChGBAAARAAARAAARAYcAI/oI0Pfpeeznq5lB6+45O0ZsB7je6BQD8RiN2XQSDrp1FEW0AABGpNIHYhhkBW62FH40EABEAABEAABEAABEAABPqIQOy+DAJZHw0imgICIFBvArELMQSyeo87Wg8CIAACIAACIAACIAACINA/BGL3ZRDI+mcM0RIQAIGaE4hdiJsokP3ddZ+o+Wj3tvk/+63XetsA1A4CIAACIAACIAACIAACfUogdl8GgaxPBxTNAgEQqB+B2IUYAln9xrrXLYZA1usRQP0gAAIgAAIgAAIgAAL9SiB2XwaBrF9HFO0CARCoHYHYhRgCWe2GuucNhkDW8yFAA0AABEAABEAABEAABPqUQOy+DAJZnw4omgUCIFA/ArELMQSy+o11r1sMgazXI4D6QQAEQAAEQAAEQAAE+pVA7L4MAlm/jijaBQIgUDsCsQsxBLLaDXXPGwyBrOdDgAaAAAiAAAiAAAiAAAj0KYHYfRkEsj4dUDQLBECgfgRiF2IIZPUb6163GAJZr0cA9YMACIAACIAACIAACPQrgdh9GQSyfh1RtAsEOkzg+I/+kW7+5ss0t/DjDtfU2+JHh86gb/zq5TR81kc73pDYhRgCmWdoVm6ji26Zpde3/J9En/s/6KJL/hO9/p8PpDeN0U//+TfpnGGi9778CTr+baLT/+13aNl1F5UU+gy9dd2/oX+QV/Dyv0D01m9spfeVu3g5Q9/9JVFm2eun7nuNht78VaVNxav5NWc9k7TP9gqtS94LgazjjzMqAAEQAAEQAAEQAAEQqCmB2H0ZBLKaDjiaDQKtEvilr71Ic28PtjgmGY0uOYO+8/krWkXmvT92IYZAVk0g+9nfuUa74YNv6eIUF5vOozsdghUX1P4dvf8bboFMilkLl1gEMi6mfeVmWuSdDa/TO3f+Ev3gIL8wrfPrROdpbc+vgUDmBYoLQAAEQAAEQAAEQAAEQCCIQOy+DAJZEF5cBAKDR+DiB58bvE6V9OjwHVd3vL+xCzEEMvfQcLHqvCvz99/b/wwtelN1kKXvKS4winGQcdFr/3+gv9tCNPytX6YfMYfZBzYHmepmE8LXN+m0rxedYT9133fo9K+nApl2z7+k4T9fRQupW61UjCuZsXCQdfxxRgUgAAIgAAIgAAIgAAI1JRC7L4NAVtMBR7NBoFUCEMhaJVi8P3YhhkDmGQtTYPrWF+lMyy1qiKXXQcbdXNf8N/q7Z36ZLuKGtI8dpYUXL6Szzr+YzrzSHp7JnWpv0Vc84Zt5w6SzTQvBZCGimQOOCXJv0RdF6KXVrQaBrP0PKUoEARAAARAAARAAARAYeAKx+zIIZAM/NdBBELATCBfIfor+t3+9kuhbL9IfzFvKuvRSembk/6VrvsMyOrF/H16zxI187nt08X99s/g+v+8T37e/x65e9UtX0NQ/P8MzlG/Tv3/wVdrtuAoOsv56Ev7uuk+EN0gTyPy3lYdYJvfLa7jgNUR/RYtYBO5bf8REs69cSAtpfrLSsEcudHGBjedFy17MHZa6z7L8ZsR/90VaJMJAiTnOvkL0R8xZ9rEkl9rC+d+EQOYfUlwBAiAAAiAAAiAAAiAAAsEEIJAFo+IXztPUlu1Em++jyRH209QW2k6b6T7+Q9lrfoq2bJ2m4766xjbRzs2rlKt4fVtpfnInab/mV8xup41TI7Ttvkny1J62eytNj5jlWxrE2yq6WFZuSbuyIpNr9DpnafvGHXSAhRdt2rmZ1J4mbNn1KaThiW0FrrPbN9IOmV97eCLru/j9fP6zDzPeb41AuEDG6uEC1mfep8k/O0Szlmpv+JWrae1rz9FvvKq/yYWth+hgIp6Vvs6nP7/jY/T6Y3YRrlDOyAp65jPv0jWZ2MZFvI/T7J9BIGttVnTv7soCmcj7xZLr33mUhqw5wJTE+0F5wvj1/4lO54LV1/+KFt9SLUn/6SvH6P2P/bvcDSbQGcn/2W+EyHb+YREWKtxnV/wVHWPhlTwMlB8A8KNrkuT9cJB1b+6hJhAAARAAARAAARAAgcEmAIGs0vgGCGRcuBIqzjBNbEuENKakeUUnLrZtnZ/0CGSKMMWkObtAJkWo0I4p7RRNTdqxiXbkYlRaVC5a+QUyvT+6+MUTT5sC2fzUdtq3enPOiwmKI5tyYVCUN7sqFcWK4hsXyaZGiqJaKAVcF07AKZD5XGBKFX+5V4piTKD6lWHa/V91Ac0lkIU5wohe/58HhLgGgSx8XOtyZZhAlp9QSSI/GHNrWd1klsT7DhDW0ySV/GWLjJxnajFJCGfiCFNDPGVoJ6VuMf5eFl75b7fRB9+9kM675L/RySt+md7noZ23HKV3/v5Cen/LvyFKT7eEQFaXmYt2ggAIgAAIgAAIgAAI9DsBCGSVRqgokG2VlqesHIs7qkUH2fTxVMQi7kSbp0nuvnI6yLhAto9WFxxato7ya6doRAp5hkNOCHuyPu12n0BmlqvcLAREsjjI9PYJVxiT6RJHXSL6sZtyJ51ZjrOtlQYYFwcQKBPIRMjkq8P0zE1D9Jepq8sUqfjPvz3/YsE1plZdJpD57jXLQYhlwKDW6JIwgSztkCqKOd1h0hH2TTpnOBDE8W8IN9f7ikD2vnJr8MmSLNySh0u+/p+lNdao33xfCc9Ekv7AscJlIAACIAACIAACIAACIBBIYOAFss/cfCe98A0WCtPiSwvvE2WN0cTEPJNu7CGWmoOqgoNs28hU4iSbPMxcZ/MsfJJtnCa30cjUFEuoNE/TBUEu75gtLDERuWZpVSaClYAwRKeCqy3rx2ra5wr95MWXhX9WEMgyR5hV/DJFs0S0m10FF1mLU917u1cgE2GRPHRxjH5x7gDdTis1QSwRyA7S658Zo1vOyd1epIQ/hgtkLMTyX59NfyJDOI2cZHCQeYezdhe0JJDdMkuva7m/LA4yJnoNXztFxw3Ryucg8wlkXDRbdp09iX9hEKTrTRPIeFvTPGQH8zuCxbj0FpxiWbspjwaDAAiAAAiAAAiAAAh0icDgC2Q33Ul0yilMJPtyG5DqDrJEfHLnFhuTjqdgd1PuzJo8zEMdV9HE/HSag8xwZTlEKCFqlYhoNgiJsEZpDjDpgLOERW4bIRYJyfKTlQtkpeGOIQKZeY31nqKrzB6m2oZhRxEagdIcZCLMcjF9XckJVuoYUxP1GwJZ7vz6cVZeUtbfE62Recf0gwDMnGaFupGDrPazuSWBzJeDjNE5/XP/kn7qmi/SOR9LXWIpsVYFMg28cLOxpP7sY2nokqP0wXX/C/1/d7IE/IrwJa5XBDLtREulMAhktZ/S6AAIgAAIgAAIgAAIgECfEBh8gYw5yD78kGlkDPgLj7XqJDMEsuBBNMWmkhvT5PPzLMRw32ruHEuT9POcY/tW5znKvEn63Y4qm4CViEsjNMYMayI8UxWlpHNsM9F2r0DmCb90CmRK7jQlAb8gZe2rpR4vk+ABw4UlBPxJ+nP3GM8DdsOvXEGrXgg4yTLAQSYFsD8ZyZP489/99js859iZLGH/z9BTyomUYTnLcIplnSZ8qEDGBaXzrsxzekXlINPCMouJ9EWZX2BJ+r9+IS37nWvcGFlI5tt/fzMtYe0RLxmimQlg/JRKJcTTcJDxEyuH3uSnWeahmLJ/zINJ79jENUdr4CCr02xHW0EABEAABEAABEAABLpJYOAFsnHuIGMvZiITr9bCLRWhi504KcIhXW4tU+QpG1WnsNPCKZbzsyz8cxWN7Cs6yjJnm9KmWaF8MWeYyF82SYfTEyX5tYmbTYZ9+hxksQKZ0pjUmcdOOUhOsgx0kFU72bObj9lg1eUSyMLEqJTF3PfoYn6SZOog+5NzPs4ezvfpt9MTJl0hlpnYRuw0yuuIbuehlTKs8rWfIZEDTTn5snBKJhxktZ+MoQJZ7TvaoQ5AIOsQWBQLAiAAAiAAAiAAAiBQewIDL5DxHGTy1Yo4lucgy099dIb0ZYJXEopYMeKRHYA5oZ3WOD/Jk9P7XGiyXY7rmKCnJryXPgRdLEsT/G8i2iHcaswxxpLj82vFdUwQ3NIxB5nxLKmimFMgUw8YYPfDQdaVBcnvIMubwQWq/ziah0gWGpiefClOneTJ/UsFMpZvLHOI6aGVvNyiU41f83Ga/bNXabesGAJZV+ZIJyuBQNYaXQhkrfHD3SAAAiAAAiAAAiAAAoNLoBECGQ+xnGk5vJJPgpBTLNPJ0msHmTFnw/JzWU7AVEWnwCT9Lecg423XRLGAUyz56IgwUeZ0Eydf4tUpAiECWSKMyQT8JBL284T8JJ1jaePy8EiW2N8XYmkk4Nf6VxC+2Lv8+s+8T5MygT+/AQJZp6ZF18qFQNYaaghkrfHD3SAAAiAAAiAAAiAAAoNLYOAFMh5i2R5xjE8Ci0BmE2SsTqZE5JmXYYPqnGpjiGVMkn5mD1PcZTzEkuUgE911nYAZEEY5NZK64IyHx+UG23KYJtlJASygkr2KrISDb1531pknVpYKc4P7DHe9Zy6BTIpivEF/ufc5+o1XLU1LHWP6+0nOMiGguV7v/ICm6Sz6/rdepN2XXkF5An/HDUyI+/f0c7T2NaMdUiB74Wx65qYREmcKvjOvi2hGkYfvuLrjjGMXYt6wJUuWdLx9/VQBBLLWRgMCWWv8cDcIgAAIgAAIgAAIgMDgEojdl51y4sQJ5svyvwZr89aqgywNfxyRglTKr40CmTkiSWjoGE1MzNN0eirmtFl/dpPiIEvzgI3Ikzi1gn2HFRgnbgph0R5qmoV4CuEsT0CdnKyZyGXJyygjE/Xk2y4xzz9HcUU1AiEOsmol9vfVEMj6a3wgkLU2HhDIWuOHu0EABEAABEAABEAABAaXAASywLHNnVljtCl1WPlzkElHlKWSVIA6nr5VFIRyUYjnIFu9jwtdnsaysM6bRqbpMeU6KUBpbTXEqKKDjCfr30Gsoyz3mVKn1uacg61V3Q53hHsscCK34TIIZG2AaBQRuxDzYgbrS4j2s0WJIAACIAACIAACIAACIAACIBBCIHZf1lAHWQhSXJMQcLjlOoBHD7/sQAUoUiMAgaz9EyJ2IYZA1v6xQIkgAAIgAAIgAAIgAAIgAALNJBC7L4NA1sz5gl6DAK16+AV658c/aQSJ0aEz6Du3XtHxvsYuxBDIOj40qAAEQAAEQAAEQAAEQAAEQKAhBGL3ZRDIGjJB0E0QMAkc/9E/0k3ffIWOLJwcaDjLhxbTY796GQ2f9dGO9zN2IYZA1vGhQQUgAAIgAAIgAAIgAAIgAAINIRC7L4NA1pAJgm6CAAh0nkDsQgyBrPNjgxpAAARAAARAAARAAARAAASaQSB2XwaBrBnzA70EARDoAoHYhRgCWRcGB1WAAAiAAAiAAAiAAAiAAAg0gkDsvgwCWSOmBzoJAiDQDQKxCzEEsm6MDuoAARAAARAAARAAARAAARBoAoHYfRkEsibMDvQRBECgKwRiF2IIZF0ZHlQCAiAAAiAAAiAAAiAAAiDQAAKx+zIIZA2YHOgiCIBAdwjELsQQyLozPqgFBEAABEAABEAABEAABEBg8AnE7ssgkA3+3EAPQQAEukQgdiGGQNalAUI1IAACIAACIAACIAACIAACA08gdl8GgWzgpwY6CAIg0C0CsQsxBLJujRDqAQEQAAEQAAEQAAEQAAEQGHQCsfsyCGSDPjPQPxAAga4RiF2IIZB1bYhQEQiAAAiAAAiAAAiAAAiAwIATiN2XQSAb8ImB7oEACHSPQOxCDIGse2OEmkAABEAABEAABEAABEAABAabQOy+DALZYM8L9A4EQKCLBGIXYghkXRwkVAUCIAACIAACIAACIAACIDDQBGL3ZRDIBnpaoHMgAALdJBC7EEMg6+YooS4QAAEQAAEQAAEQAAEQAIFBJhC7L4NANsizAn0DARDoKoHYhRgCWavDNEfTu2Zo6Mb1ND7kKotfs5eOBFe1nNZsmKBR6/ULNPP4EzQ3eiOtd1W4MEOPP3GAfqjcv3zNBpqQBc5NE2tOSR32Ps1N76KZoZJ6eX2i7jkadfLgZR+klc7+pY3mbTy4kjZkjS6HtzDzOD2xMK5czzlNE02UjYtRppeLen3IuMvr2bWPH6fx9eM0RMX+F9uu1KO0aYj1cZomxLjzsdi7MEY3ijLLXsncWxjzjBsvgtc1MxRQZtWxsFwv+hX2RJybtb187jjnp/k8nKtyC5yPti5750vyrB4YWpPNSzFuWbeLz7n2vtZOZS6JtaR4r5hHB9Snnt2zPKnbPV9c/Q+b3/ncpZI1Lm1ri+tS8TkJa6M+dKH3uNdZ3zroG8NW32cPasra9TlR/r4+Bx3PsnXuOa71PAe9mvP21rbGTvsE8DzL2RObXqd9Bgf/LYALQQAE6kogdl8GgayuI452gwAI9B2B2IWYd2TJkiV9159ON8i6mXRVmm4yXW+LsuZGS4SF0E2ZUClyAamCiCDbJv4IH2IildCGuHiSbPQWxtcQ7XWLdLkIkQolQpzim95c/NM2hqqApf5bE8hsm2+jfy4RrGWBjPUj3ZAPqeKgc2IFCI/mvWJ8FmisVBzlzXicZobHiWa4SDZMM0IgHKfjj8/Q8HoBmQ6uVARMUU+6kVM2qrwcKZAll6Qik5ifQ4kYY+gj3ucoK1+doyWCbsDG2ScgZG0PEEC1Pi8s0NzBadp7gKzMywWyBRpnE1oVGSWbUoGyhflilsvbp46zKVrp64gprqU/Z+PrEMhK1iErH/6MZGuF0Vnx/CTcRm0cvAKhpbzYdcnSFvcaXvYFg3xuyr4gSJ7ZgtjIbl2+xrGOpp8R5WOYlpuNUVFAbW0O+OdIsmx4vugomxOFeVC+bvZ6zufN9bHxva933Nev7GrxOcbmzRGmigd9DnlXbFwAAiBQEwKx+zIIZDUZYDQTBECg/wnELsS8Z00UyKJGNFawGpXiwzgtPFHmJOMbu5V0UDqsKjl6pBCWC2TjrN69C6M0tnCACWTs90xeefz4uO48KwhRSjliV5w7sYZn0o3VyoOFTXW2YeDiXOogy67n2lDm5tJFMyESkOJycZqKzi0VotwiR6A4Wep8q+oAVNrKy50ZFqJlccMtx1udE+x3NzKxy+LCy8Si4ZnUfZUIAVxgkwxDxKeC0MZH2RTf0o20KuiECUmBQmOgAOpqq3ALsnlY7kJLx4Gk0MNFSa7QcGblYqLX7RHklPQ4SwtisrB1+p2eDmHKK9SbIpOxnnGRfHzhCcXhVlwlJZdEQBoqcaFaVthUeIlZl7L1ha1hwv0qnhHmkjW+vFDXEymQV9GMsy8YxPPH12t9DBOxmwutNhdvsk64x7DV9xWmPnGy5P22Osi8z4FFJM3WNh8Pf3+9c972Qd8CO+ffDVYO8rMz+dyHQBb1VxduAoHaEojdl0Egq+2Qo+EgAAL9RiB2IYZAVmEkYwWrTCDTw/1sm3/NQSaaZn6z7Wqv4ppwbUSZ4KV/820Rj7LNAxfqAsJCpaNIug6E9sBcJ9xokTmE1HBH01VmCnJJ/3QxxgyXDGXCHR+mM8vOr3yjVSUMT2WqbJCmkxBLphQWXWCCU+IAE0ImGyf50p0s59Ly5cTC69RQUkt/AoRcu2NQTJDUFZeISHl7QkNWUzHR47rM3G8Bj59sq/15yQvwOsj4nBQhpGxuO8Nv7fPRbKZ3Yx6yVqiCldWtZREQeENiBbJ0LcnCs5U2ynnJBbKimzFfh6TQnoU/V3EbRa5L+Vogn5EbmUCVhE/rIrwezioEMpc7rjDv8nFfeVBx+mllsPHIQqXNtVQsWhbHnTKG4ssD05FX4X1lXXDNgaxbHoGsNFS+Ajfvc1B8cHIGPl4B/a1cf8nzE8LOuVy5HI4i7J9/hwGBLGCpxyUgMFAEYvdlEMgGahqgMyAAAr0kELsQ8zbDQdbayPk27onoVXSThAlkSttCQwZLNqKiLcJEYxNkpPAknU0BDhhzA2rd9JQJZHb25QJZ8Z6iuylM6EhKcggR+Y4pD3tNf+femCljvTAtxLCVBx+n4+NMHOVOppTXggi3Yxt9FjI4x95ZL8Yj3/QHpucSrQkVAV2z3J4jyAj/CnR85a6dgDA3S4il+UyoPy+wNkwzMKZrSPbLJ5ANLWf2RBnKWiYi+sQ973wJCGNjjdbmkFXQiBDI1BhbSz+058QikK0fX0jzW1lmS6E82T4uWHnCe7mQzoUCNsULDjIhhLjWJV0MF2Ipd1Aqc0fOX030VZvvFYwtc9V7T15B9vz5xlC637SQVWWMfe8LTumrEy6oyh+DvnXTsU7LEFMfr4D+FkJhvc8un2qeHJy+9y2cCp8H2udgdU6VhwI3gAAI9B2B2H0ZBLK+G0o0CARAoK4EYhdi3l8IZFVGPTTcTg0JlKKJJ7RLuLFkjio174+sk23kRAocPe9VsklQ8jLZBLLRMVo4oCfu13rN6v5fmdPt/1oYYvlSuI6Q1u/cKBphhMahAFnZok+qY8fiIJtmObkm9GTzulDidy/ZBbLAJP1VN0QVrs83Tvm4DokwrfXMKTZHMzOM1MJx1v/iuPuFV1MEDJ2bcnRUYYCVNcPcLeNyV6qKpUnurixEtCQPmQxxW8OCPu1OJGWDb8tB5hPiSvJi+QSycR6WF+woKlkTvOMfIM6aYrfVceYox1s/n1PpQR2mYKDWYzzbToHJisIXSmtxXUauS+IgCqurKV8Xx8YW6AAXBwNy5OkiEzvuoILLVMsBmOV3TF2fvjHkAljhEAxljH3vBwhGbgEt3HWrD3eJ0B0yD9XCejXnzfnra7fvfbO8whdX9nUZIZZV/s7CtSBQfwKx+7LGC2TzU1to6+wq2nbfJI3QLG3fuINo007avMo2KeZpastWmp9M3p/dvpF2sA2R/TXGitlM1mIoKWd6ZBPttFeUFzk/RVu2E20W7XO99HbZr7LVmfT3ABXbKriwcBTtNaa2Ny1PXqK9l9yl8WH5IhLG6e/n85/r//ihByCQEIhdiPm9EMiqzKLixq8oZJiOsXIH2QRzFh1cOZGegpmXn4sS+ilwdO654oTKc3/4w+SkSnMTXOogc/d1TljLlBxoVbDIa62bixIHGW+rM0eXpQFsA3z10AF6LuwAxLSA8vxlWt6iQpWRG0u+UWdunCe4FYz9e4y1+UDaZlOImJtmDrOhITqwoJ/aWXBHOMYj3+Db55n9NnUeG33MhFp2+iWbazSanJzJX+WinVK/4paznrJZwaEjKrbNcZcoq3ZYOpfS0DZxIMKQRywW1blDc8vni6BkDZfNm5UIO9rJom1w0xTG2VamKZClgk0SYjlOo3N7Sw96SLjkQqxbVAsUyIyQYutcdeZOK3F+eYQy7xhWmJ/1c5D55mfYwu9lqBXTwzlvdscngPne9/Sr6C6GgyxsRuEqEBgsArH7smYLZFx82jpLq7bdR5Op+qQLZuYkKQpkUyPb6D55s7xclDtPk0IgkyJU6IRjiYTN9sxP0ibaURDjhidk3X6BTPSLlZMIcoa45RLIMuHQziEX+JLyZlflLHSORXGOi2dWdqGYcB0I9CGB2IWYdwUCWZUBDXXp2Bxk9hxkEysX6OA0sxKxnDrjQ46NpRAD0g1hunlbviYJbTLzVsncOzyUaSbd9PJrxo/bT2ZjcoCSbDuvXyR/9whRfHPoLpdz5RzS2CpL//hmInFTqWOQMg4Jl0lvKzrIZHkWnmpVFZNMO11KFveIEBxXyrxXLFEzF8J4qCVXjBSnlBTCTLEhzkEmw2Ld8zQXOfhpmswpmM0nRRTKuCiJylnIaJJKx36qoblhLj0tz+kU87kFHSKg1b2TTY4s7xEXnXMXkFIX71vAqZqJM4sncNefZX0FKRMgHHPbKZBZwpxDN/CVBTIphCpcsgMO8jGXeQz5c687qsxnOJ1f8teKcF9lXTLXIVW8zHeYYGkAACAASURBVERkiyAWlIzeXPrTcngItJmny/s8+sbQ+vwo89n3vqo0++ZA2fsVcow5PxmDngN1DWb5LG1uxsJ6UvJ8l6w9WTt9XPiFvmt87+eVJeHIWr88X6hU+Eyr8lcJrgUBEOg/ArH7sgYLZIlwNZ+JTHJQi2IPf6fgFmOOqImRaZq1CWSz22nj1IjiSttHq51uMnUy8TZN0UgmkPG2CPtYIuBpwpt6n08gM8tV7uVtFaY53e1WKhRahEUGSCnH4sQz63H2pf8eLrQIBEIJxC7EvHwIZKGUxV/X1nxU+kbR4SAbYy4haSNyVLlcxFDqwkUeNiT/+E6StS8MsQ0tP1HSumHPrx1LN/PWDV4hZM0mKKkbfv7vGRpebxdJxObDGkYkwx3V8u3ilRS7bmRJrYvimR2cUyArCcnjJblziRXryTfchnNFbKj0sFdtw8Z4qA4yrWS+YRo/bknenbZNzSnlnDNS2FLnnW8c3e/zJO78xNMn0lxB3F2UhFeWOPF84oBpI3MKZOYBDcbPtvmljbFFYFPe1wUyhUFJe1TsofPFLg4aed208bS4TFwb9cANvK2t/hxkQr3N1ziVrcHe7yY0BDLR39h1yfHcLyzQEHNfZkJZiABRJqZqbQz9XJDrgW8MW31faY9vDpS9nwri5b0LODVY5hIrLaj3c77QvFbYZYWV9cusEQ6y0CcJ14HAIBGI3ZfVRiD7zM130gvf+EqbxswX4ugKtXQ7yMyQxDFXmKZNXHL1yhCVdBcYuykLv1xN+5TQz0JxmmBnvBsjkNnuUftFqoNO1mcytQuRbRpgFAMCPSEQuxDzxkIgqzJk7XOQ2Wu1CRd5ndI9UdjoMquXFhaWbmxHRW6eJD8ZTxZfcHwECGT6yZe81aw9ymlueT9CQnfKRYlkozuUupRCyktqdwpkpZshXx4l17ww54AnT08qGC5kIazMLSgFTmYnk8KbGdbndawUQvlMgcx+CmnBQVYQLYwNncxnpTkNzc26I5eTSzwsE6QMd0ouNvFDQE3HpMVxYs7prP28zfnGXxOQ1PY4BZQK88VShhjnBZ6TT8+3J0nq75fUZZ3ThnCd9pk9+Fl4rHhyVWeUIZSop4U+IU7fG9VPZjTGLEoga2ldSudzFjbLXLUhgpj5GHsFMuOGdD4OKc9sdoXhxvKNYavvZ/W2ReRxrG+eLxWkyJmdhlry8dnTOV/IDZY2NIadUZavXzoSCGRV/sLCtSAwKARi92X1EchuupPolFOYSPblFscsDXlUcmLZC0yvs+TdUnOQ+cIErbm8PD1IQicpyVN2XOYHs4RFbhuhKWEwKxfISsMZywQyNQeZykHcM6+FgibutjRcdd7mSiuKjgXBr8WRxe0g0GsCsQsxb3fTBLLQ3E7qmObhb7EOMrtYYZ83eiilHgKZ3FF0qKihWyRCP7KkwGpOMqsjyR5iybbHoh6ZbL0QsqSFNYV+o57zYypbHnIoRRoWdq8LCGm5hd/r5FSBzGynM5+Ub6PkeqgVYeHcsTEaYgqkiES1bdbFZnxB5IsbyvI3JWFzQrCcIxY6O5oezqCH04XOU3sOMrs7L++SOg5qOJk+jqp4t/JgEnJbDHFTDoiwMUt5aSGkqdjCXYKJO00XGZO+83KVEM9CuF9RHNPGXs5Py4ZfF2LFRM9DLF3iXaX5YrTN6doxDkpgAmD2iAaGbmXjoQmBPPWdLo4VwkMtQlGBi+G+y4Qzhqy6QGYRXuWpls51aZyOCyZ2Edo63r4P41CBTPJM51GSp42HoRonfZaNU2FNMELwKr3vDt9L5oDvfR+Y9H0fn9DnoNdzXhO1fGw877N16nG2IIk1nM2CXdbcA64vSiCQBc48XAYCA0Ugdl9WH4GMOcg+/JBpZGzYXngs3kkmQiVZRi8tOb4ndNHMtSV0ozTEcjo4Sb/bMWUTsBLxaITGWPkiPFMVsqRzbDPRdq9A5gm/dAhk2tMh+EzT8UwkMx14UrxL86dxgSwLMZUlWdpR5mwbqMcTnWkKgdiFmPNpmkDW7jnhd/pYXC7ORriFDV34cbuWXLmfqoZY8nC07ORCof8YicvZBohvGLnRxMw/ZXZPa7s1F43nNDmbyKJU4s5B5h5tX5uzOw3hwSqE8YvlhlDtn7rZLDixLK4f5ZRF/7wyHXb+eVY6DrIPIhdXIrIW8gaJ8Lvk9/ykyjJHlE5eFXBHM9dc2cmJZn4pEeopnU0CdzFHnjpHM3FXbG7ZCZ0id5reDtcY20TV4PmSFhozJ9u9NqnludaF5BqXEK27JU1xtBharnwRYDznra1LfjJyvtgFcb0fZfMum1dGXjP/8+hvY79dYRfhWznUpN96iPaAAAiAQG8IxO7LaiOQjXMHGXsxE5l4tTvcUk0wbxtCNQeZDJ9MhK1NTLxiuczSky3FvbaTJ+dnWbr+VTSyr3g6pC0cc1YoX8wZtpHnL5ukw8JNxr7JZaGbk4fThPuTh9MTLsscZG0QyHifCkKafvjA2KZNRDvS/GmBDjJRZkFI680DhFpBoB0EYhdiXjcEsnaMAMqoFQFX+E2tOoHGdo1A1HwJdVV2vhfVQsI63x7UUFMCUc9BTfuKZoMACIBACwRi92W1Ech4DjL5ap84lgo/ikhTfrqiIwfZxVOa0KOXYYZGpr3I3Fim0LSTxEGT4sXfYwIZ1572rWauN+YYYxn1uWlNiGojzNnVDQeZaIo9mX82KKoLz3qt5aAACGQtPPK4tR8JxC7EvC8QyPpxRNEmEAABEAABEAABEAABEACBuhGI3ZfVSiDjIZYzLYRXFgfVdrpjmePKnaRfhm5uY6LV1tlV6QmW7mkUln8rFcjUEyZVUSkwSX9MDjKz5aWnWrKL9f4EnGJZuKdujxzaCwJFArELMQQyzCYQAAEQAAEQAAEQAAEQAAEQaA+B2H1ZbQQyHmLZXnGMm6J4iCRPiD+ij4InJ5k9Sb90ismk+kmRMUn6mT0szZFmCGTOEzADwihdoYxWtxcvb4ouvo/lPks6IXKQsaz8KSv2/nbmbNs8SYKcpQwhGM5PpEKhPf9auVuvPQ8GSgGBbhKIXYghkHVzlFAXCIAACIAACIAACIAACIDAIBOI3ZfVRiBr9+CZDi41x1hWV+GkS5eDbD4JfcwS96fJ6g3dLdGSmHB0YIwmJuZpen4VTcyzBMssj5l2aEDWAEUgS0WqER5amYVgygt5u0SsJZlaX3KF6ZRzhH2yK7N8aDIxf1pFcrKm0iHtfV0UTG4x6tBOA+VvK6deWji1e7xRHgh0g0DsQszbhhDLbowQ6gABEAABEAABEAABEAABEBh0ArH7skYKZDZXlz1R/hY6PJmITvk9uRiUi2qmIJbmFWOi0CZ2ZuYO5aRLWY8m0AkHlnaR4SDjyfp3EJnimFekyqd9WEhn9x4TuMe6xxo1dY9A7EIMgax7Y4SaQAAEQAAEQAAEQAAEQAAEBptA7L6skQLZYE8FV+9SR5fTrdY9Knr4ZffqRU0g0GkCsQsxBLJOjwzKBwEQAAEQAAEQAAEQAAEQaAqB2H0ZBLKmzBD0EwRAoOMEYhdiCGQdHxpUAAIgAAIgAAIgAAIgAAIg0BACsfsyCGQNmSDoJgiAQOcJxC7EEMg6PzaoAQRAAARAAARAAARAAARAoBkEYvdlEMiaMT/QSxAAgS4QiF2IIZB1YXBQBQiAAAiAAAiAAAiAAAiAQCMIxO7LIJA1YnqgkyAAAt0gELsQQyDrxuigDhAAARAAARAAARAAARAAgSYQiN2XQSBrwuxAH0EABLpCIHYhhkDWleFBJSAAAiAAAiAAAiAAAiAAAg0gELsvg0DWgMmBLoIACHSHQOxCDIGsO+ODWkAABEAABEAABEAABEAABAafQOy+DALZ4M8N9BAEQKBLBGIXYghkXRogVAMCIAACIAACIAACIAACIDDwBGL3ZRDIBn5qoIMgAALdIhC7EEMg69YIoR4QAAEQAAEQAAEQAAEQAIFBJxC7L4NANugzA/0DARDoGoHYhRgCWdeGCBWBAAiAAAiAAAiAAAiAAAgMOIHYfRkEsgGfGOgeCIBA9wjELsQQyLo3RqgJBEAABEAABEAABEAABEBgsAnE7ssgkA32vEDvQAAEukggdiGGQNbFQUJVIAACIAACIAACIAACIAACA00gdl8GgWygpwU6BwIg0E0CsQsxBLJujhLqAgEQAAEQAAEQAAEQAAEQGGQCsfsyCGSDPCvQNxAAga4SiF2IIZB1dZhQGQiAAAiAAAiAAAiAAAiAwAATiN2XQSAb4EmBroEACHSXQOxCDIEsH6eFhQX60Y9+RD/+8Y/p/fff7+4Atrm2008/nc444ww6++yz6Zxzzmm5dLBpGSEKAAEQAAEQAAEQAAEQaACB2H0ZBLIGTA50EQRAoDsEYhdiCGRE77zzDs3Pz9OiRYtoaGhICEuLFy/uzsB1qJaTJ08KoY8LWx988AGNjIxECWVg06EBQrEgAAIgAAIgAAIgAAIDSSB2XwaBbCCnAzoFAiDQCwKxC3HTBTIujHHXGBeQzjrrrF4MXcfr5P3j/eT94/0MfYFNKClcBwIgAAIgAAIgAAIgAAIJgdh9GQQyzCAQAAEQaBOB2IW4yQKZFIBGR0fp1FNPbdNI9GcxP/nJT2hubi5YJAOb/hxHtAoEQAAEQAAEQAAEQKC/CcTuyyCQ9fe4onUgAAI1IhC7EDdVIOOhg2+99RY1QRyT01iKZOedd15puCXYtJ6zrUZLB5oKAiAAAiAAAiAAAiDQRgKx+zIIZG0cBBQFAiDQbAKxC3FTBbLXXnuNLrzwwgphlQs08/gTtDC+gSZGA+ba3DTtOriSNsiL+c97idZsmCB5+8LM4/TEgR/6C1u+Ji8nu7pie9L7eLjl0aNH6ROf+ISz3hA23W17xb4GsLd1PoSNf7BwBQiAAAiAAAiAAAiAQJMJxO7LIJDRLG3fuI9W79xMq2ieprZsJ9p8H00WUsTw63bQAessG6NNO1fTvo1TNLKN3UtTlBQzSfZMM7yerTQ9sol2bl5VPm/nfWXx25Py5id3krs4s8705+NJ9cMT2+g+o9Oz2zfSDtnh4QnaZvRHe584A86QvWa308bsRrV7wzTB+Fw8xcqdL5bX5AcYfR8MArELMe/9kiVLBgNCYC944nr+f+4eq/aao+ldMzR043oaH/LcaYo0/PKFGXr8iTkaTe/nItPM8HpFcGPlP36cxtePk6/4pPYK7VGay0Mtly5danWRhbIptr2EhxAHjwShXr7GJUBW6GsAe1djytgEdQAXgQAIgAAIgAAIgAAINJpA7L4MAlmwQJbMr/mpLbSdNgsxif976/xkKnJxAc0mkJUJa7Y5m4hIUquSdWyiHblYld6Wi1p+gUxvK+/Hdtq3enNSDxfhtk7TyKZcYBPXz65KRbGioMfFsX2r8+uFWFYieunlcQ1tI02NFEW5Rj/F6HztCcQuxLzjTRPIuIOKJ6znJ1baX4ljKcTcJe4/d4xuXD9MM8wiVioDGU6wTGSiEgFJlL2SDlZuj1tk4yIYd0txB5358rNJ7igIZDZRShbO3nv8+Dit96iKSZkTNDTTefauB76MTe0XCXQABEAABEAABEAABECg4wRi92XNFMicDqfiOI0pohF/N04gkw413zxQRDZhPTMcbULImqdJ6dTKivMJZGa5xXYIgYukoy0R9ZglLHekCWb8V6lLzCxCtG2WViniXn5J0r7ZVYog5uyLjxHeB4H+JRC7EPMeNU0gO3ToEC1btowWL17sHVCnU8on+tjC/NSQS1Vk4gKZ8V7SsKKjLLo9Sk9PnjxJx44doxUrVhT6H8rGJpCFiGCyQn7/NE2UimbRfQ1g7xr4MjbeyYILQAAEQAAEQAAEQAAEGk8gdl9WG4HsMzffSS984yvtGWgu9kyNpO4od4il6pLSwwmLzRiemKCR6Vl/iGWpkGSUa4hSpgtMOL9EKCcL7ywLsdT6a0eoObqs4pVFNFOLKhO8rH22iGbtGV2UAgI9IxC7EDdRIHv11Vfp0ksvDRsrHhY5M0zrjcRjc9OP0/HxklBLi0hjCkjhDjLFDRbbHqO3LgahbJK2jxPtLXHNCfdb2vaAMMtCeGVsXwPYlw1+KIOwCYSrQAAEQAAEQAAEQAAEmkQgdl9WH4HspjuJTjmFiWRfbn1cIwSypFLdqRUSYsmsU7R1Ok30FdjyJHSSkjxlx2VuLz1nGPGcX9tGiEVKegUybzij6Q6zusXKBTIzhFLtqiv8siD4BfLBZSDQrwRiF2IIZL4R5eGW00QTihjGhRvxKylcVQnJPJfGzBxkFRxkLLgxoD2+PhG1RyBT8qeZjjqTkfG+6SCzu8VC+hrHHgKZf47gChAAARAAARAAARAAgeoEYvdl9RHImIPsww+ZRsbYvPBYi06y2BBLw4nlFHisifXdjimbgJWUPUJjLEm+OEBAFa1k+ZuJtnsFMlf4pZIbzUzAb3WclYRxWnKY5VO4RFgLcLZVfxRwBwj0jkDsQgyBLGDMNLEnMFm8NSeXLvhkLrQFXw4yI59YTHuMbrZbICsIXKb7K8ZBxtsc09cA9hDIAuY9LgEBEAABEAABEAABEKhMIHZfVhuBbJw7yNiLmcjEq6VwyxgHmSWEsJj4XnGLjRknVM7PsuMAVtHIvqKjzMxzxvs3K5QvfjImz182SYeFm4z5xlhesMnD6eEAk4cDQix9+clYZanAxU4HSE6yrOQgSwSwecspmGKgynKXQSCr/KDjhv4mELsQ8141LQdZVAhdJvDkDrDSGeEUaWZoeP0EjZpOMH6yJjs0YCgThFYycYj97DpHoGp7jMa2KpDpIaYOp5camhrlIEsbXbWvXvblz3LU/Ojv5QGtAwEQAAEQAAEQAAEQ6BKB2H1ZbQQynoNMvloSx6RoUzEHmWsc1aT99mvM0Mj0qkxA00+51MWyND/aJqId+1az0zKZY4yJUcxUJoSyzSMhOcgCBDJTyHIKZOkpneIAAXFT0h5TDFRA6Mn/DUIQyLq0PKCabhGIXYh5+5omkIUmotfGTnFAFXJl2QbZKtJw99lBWrmBC2Tqv5MwwYXxDTQxlIZvTrBTMadnaEgN7VTrqdoe5d7Wk/SrbU9OtHxiYZw2qHnabIny95ae8UlOrlX76mXvfiqRpL9bKxbqAQEQAAEQAAEQAIHBJBC7L6uVQMZDLGdaDK8Urq+KOcGYGsXEqVWpG4rLU/5XkkcsU5IKN4Tl31IPEJCalHLAQGCSfm8OMqF1qadUhpximQp/I4ZTTutpQN6y+cmELV4gMAAEYhfiJgpkR48epbPOOou5s1z2rHxCzE3vIqHrLF+TCUDyd+eO3eg+hTETaYaE+HXgh0mZ8h5VVOLlHVzJxLFRdoEnpDC6PcocX2ButR/96Ed04YUXFmZ+EBtFgEras5zWCNEvfxVOqYxwkEX31cO+7HEvYzMAywS6AAIgAAIgAAIgAAIg0GECsfuy2ghkPMSyVXGsE2Pgc5C1JMgJhxYPsWQ5yHjjnSdgelxiBacWK3fLYZpkJwEkEl4xTFJPrF/Mn+ZKvK8yTvo+Qptk+40BCBLuOjFoKBMEOkQgdiHmzWmag4yLIPz/o6OqpKMOTJ74vcwtJkQurnyppzXKYqwuprwOGaI4PLOLZoa40LbA3GXJiZCa8CZyef0UjS48J0S26PYo3Zubm6OlS5fSOeecU5iNfjZEatv3Ui4csjdoV+YSKw9FLQhoWUs6z77sESxj06FHF8WCAAiAAAiAAAiAAAgMEIHYfVltBLJOjJUQeZJ4xczFlAlaJWGDpgi0nTaXusXU65M6x2hiYp6m51fRxPw0TTtdWIpAVpoInwtYIls/2U1rvBwjPNI4qKDoeDNCQ1UezkMO5ImbvMfuQwkED6fY14mRRpkg0B0CsQsxb13TBDLe59dee004qLiTrEkv7hzjLrFPfOITzm6DjZtNk+YK+goCIAACIAACIAACIFCdQOy+rHkCmSLu2JLjz8/P08iITFSfhFPy61bvS8W0KmPDToe8aWSaHlOiMmWdWoilKThp+cm4g4wn699BzIpFWjRiKpqx3P28lU6nVqJHpYn9+yScEe6xKhMJ19aFQOxC3FSB7J133qG33npLuMhOPfXUugxzS+38yU9+Qtwhdd5551ndY7JwsCk661oCj5tBAARAAARAAARAAAQaQyB2X9Y8gawxU8LsaEjOsO7ACQnP7E5LUAsItJdA7ELcVIFMiPfsSwnuqGqCSCbFMe6YE1/EeF5g4yOE90EABEAABEAABEAABECgSCB2XwaBDLMJBEAABNpEIHYhbrJAxvv+xhtv0HvvvSdEo0ENt+QiIBe8zjzzTLrggguCZxzYBKPChSAAAiAAAiAAAiAAAiAgCMTuyyCQYQKBAAiAQJsIxC7ETRfIeP95SCEXkBYtWiTysZ1++um0ePHiNo1Mb4o5efIkvf/+++ID+oMPPhACoC0pv691YOMjhPdBAARAAARAAARAAARAICcQuy+DQIZZBAIgAAJtIhC7EEMgyweAi0HvvvsucXHpH//xH9s0Mr0p5qMf/agQ+c4+++woYcxsNdj0ZhxRKwiAAAiAAAiAAAiAQL0IxO7LIJDVa5zRWhAAgT4mELsQQyDr40FF00AABEAABEAABEAABEAABGpFIHZfBoGsVsOMxoIACPQzgdiFGAJZP48q2gYCIAACIAACIAACIAACIFAnArH7MghkdRpltBUEQKCvCcQuxBDI+npY0TgQAAEQAAEQAAEQAAEQAIEaEYjdl0Egq9Ego6kgAAL9TSB2IYZA1t/jitaBAAiAAAiAAAiAAAiAAAjUh0DsvgwCWX3GGC0FARDocwKxCzEEsj4fWDQPBEAABEAABEAABEAABECgNgRi92UQyGozxGgoCIBAvxOIXYghkPX7yKJ9IAACIAACIAACIAACIAACdSEQuy+DQFaXEUY7QQAE+p5A7EIMgazvhxYNBAEQAAEQAAEQAAEQaDiBt09+QLfsfoUOfv89+tDBYvFpH6E//5VL6RcuOrfhtHrb/dh9GQSy3o4bagcBEBggArELMQSyAZoE6AoIgAAIgAAIgAAIgMBAEph49CX63omT3r6dwUSyR4JEsh/Qxq+9S3d9fpRWKKUeevYluvbQUnra+L1ZMb9uI11C3/7smfY2nZijz+0h2snLOfS3dPGeE5brFtNtv/5pumtp8tbePc/R7kuvpp28Qer93l731wWx+zIIZP01jmgNCIBAjQnELsQQyGo86Gg6CIAACIAACIAACIBAIwhc/OBzwf0ME8ksAlkqSq1ZepQOSaFK1MquffC79LS3BYrgZQhkn3tjuSGmvUdf+toRWvX5T9IaXq5TRFMqXXKhV7jzNrELF8TuyyCQdWFwUAUIgEAzCMQuxBDImjE/0EsQAAEQAAEQAAEQAIH6EqgikPFenn7qR+jpX/8UXXTuGUanuTD1N/Tw2/mvL77yU0y8OslEsCO0Qji6uCAm/21nVuYg406w2w7J+5hoduVi2kumQMbreJNuuIMJZFxMe/Qk3cX/LW+Dg8w9WZcsWVLfmYyWgwAIgEAXCEAg6wJkVAECIAACIAACIAACIAACPSCgCmSH77i6tAVB13LH1rOLU0dW4hCjdWl4Iy9diFYnaA0XzN52hUgWm3GtLMPqICNdnFtxCR1e99P2vkAgg0DWg+cMVYIACAwIAQhkAzKQ6AYIgAAIgAAIgAAIgAAIGASqOsjk7S4xTbi8TiQhi4fYv790YjEdflvPcXbtukuI9jCX1zombGUhkrnzawXPV7b/JCUOtDOJu8q+dMGniznEmBhXDLHMO6g7zjxDX4Mwy9h9GUIs8diDAAiAQJsIxC7EvHq4dNs0CCgGBEAABEAABEAABEAABDpAoL0CGRO5mPBFh07Q0xUEJ5HAnwli2cvnAHv0KB2mJMTy4f3+JP0dwNaTImP3ZRDIejJcqBQEQGAQCcQuxBDIBnE2oE8gAAIgAAIgAAIgAAKDRKCdAlni9FpO9Oy7dMOKE7Rbur5EMn4lL9hzZ9O3zRBIHvqo/l6EYh6lFVl4ppLjTIpvwkF2Pq059GaelJ+MJP3egwD0Ey/7eWxj92UQyPp5VNE2EACBWhGIXYghkNVqmNFYEAABEAABEAABEACBBhIIyiuWcvFdu/fZOVrx2bNZPrB36S4WYrlCyffFwy13sxMsb3g1+e/OFWmhqRB2uJS95xTLC47Qxa+eL/KOFZP8W07VVOrau+clmr2aHyDQ/4Mfuy+DQNb/Y4sWggAI1IRA7EIMgawmA4xmggAIgAAIgAAIgAAINJZAOx1kCURdkOJ5wIQgRtzttZhWsFMohXjmIs6T/Kdil/USa5L+JE+ZCNMshHZCIINAxmbS/NQW2jq7irbdN0kjs9tp477VtHPzquIcm5+iLVvnaXLnZlpFs7R94w464Fwehmli2300OWK7YJ6mtmyl6ZFN9nrUW3id24k287Y560rKm5/cSbZmJ7cV65zdvpF2ZB0Yo02iX+zFGeRvKLWqfUrLO568PTyxje5LOyvKnZ9IeDZ2+UTHm0gAAlkTRx19BgEQAAEQAAEQAAEQaAKBTgtkGkNHUv1E3GL5xO74JAuXTAWyq98VIZaHzXxkVoHspDgt82lR2dKknKzi5CTN5D3bCyGWGZWBTCCdCkGquDM/P88Es620g1ziFRfGpmjEKX5xZFw8EqoWE8h8Qpo58XRhTYh385OsNTsUMSu5J2+3XyCT5UjhzxSxfKKWJiLyHk5tp32rNycCoBAOp2lkUy7Q8fKmRnLRrAkLJvoIAhDIMAdAAARAAARAAARAAARAYDAJdE4gY6GWZcIUE74epu/SbcxRJk6r5GGSe5KE+9dmecfYD1ww479n1z+95EjiEpOimXxPE8VSQSwT1uAga6iDTHc/OR/fMVUk40LXPlqduqy4YDR18X25Y0tznpkCMlSXcwAAIABJREFUWX5f+VJhim9qOVKIkg42tSSfQGYr13CcCbGQcheZ1tCk/NlVbsFLCGyqqKi57QZzgUSvQMAkAIEMcwIEQAAEQAAEQAAEQAAEBpOAL6+Y2usq1w4mrd72KnZfVhuB7DM330kvfOMrHaFcEHdELaaopAtk2vvzTFyaGlFCCg1hS9OyuNtqllaVOtDSGwzRynSBCeeWMKqtpn1lIZa8nEL79BBP0yGm62P+NhcdY35RrSODiUJBoIcEYhdi3uSBdOn2cCxQNQiAAAiAAAiAAAiAAAi0k0D7HWTtbB3KUgnE7svqI5DddCfRKacwkezLrY18Gg6Yps4KKisJZZzPHWTOHF0y7JGyEMvV+1iI5HSV2tQymIh1XOYGM11v7PfbRohFOnoFMmu4o+TAXHJJ+KY7Z5ov/DLJWVZ0nxUEvSDauAgE6ksgdiGGQFbfMUfLQQAEQAAEQAAEQAAEmkFg4tGX6HsnWNhihdel551FT91iyW9eoQxcWp1A7L6sPgIZc5B9+CHTyBibFx5rk5NME3ZSx9gmln5/hy2MUXGQFRxZyYBxQWg7bWZiWi6Q5Un63Y4qm4CViEsjNMaS6IuwTrWt0jm2mWi7VyBzh1+KOqR4p4WTqhMwyaHGYi+NAwCU3GrDjoT8Dk7VpzfuAIF6EIhdiCGQ1WN80UoQAAEQAAEQAAEQAIHmEnj75Ad0y+5X6OD33yMmTZS+uG6x8mfOpP/yry6joTMWNRdaj3oeuy+rjUA2zh1k7MVMZOLVWrhlKu4IYedimhKnUXIH1WZaLc5dnKIplnT+gCsHWQUHWSaQzc+yoM1VNGJxlI0VxCd+kCRXvljopMh7NkmH+amXzIjGr508nCTu3zl5OCDE0iaQpW40ksKW+bMyi0tzk6XXpW40BjA7yVK8A4GsR8sBqu0VgdiFmLcXIZa9GjXUCwIgAAIgAAIgAAIgAAIgMEgEYvdltRHIeA4y+WpJHBOCzzzTciZpfisXxmQII9dzWKJ55thiQY7sfXYCJc8txn8hhDLm1pJJ+lPhZ9OqWSalbWb/254IVpuldVLNQeY4ECAT3/RTLnWxLHWtbSLasW912gbe5kQo2zwSkoPMIpAJQcvMg2Z3itnzs1keHZuQBoFskNYY9CWAQOxCDIEsAC4uAQEQAAEQAAEQAAEQAAEQAIEAArH7sloJZDzEcqZd4ZUpVC3M0BDLpkZUR5SZpD8XnjJHFxPIkjDLSRYSOcWTg1EeYqmPYlh+LrNOVoYqOgUm6S+EcFpdYTaBzBVeGSaQhfUxYHbjEhCoCYHYhRgCWU0GGM0EARAAARAAARAAARAAARDoewKx+7LaCGQ8xLKd4lgujOUOMj7K0kVWDHtUxarUFTbCnWXMNWaEXI5t2kYjSfZ8iknSnzjWuBvNEMiszi/eaneeMTFzC06u1LWmhJAmPEZYqjGW70wTD/XfJW+x+7ccpkmWbI0HpCbt3EHzRoil9XCAvn+U0EAQiCcQuxDzGhFiGc8dd4IACIAACIAACIAACIAACICAJBC7L6uNQNbJoc5DK9PQReshE0q4Iwu7tOUNy9uYJvznYZqJgpS9krrGaGJinqbnV9HE/DRNS6Gt0ElFIEvzfI1Y8pUlAlkiyNkda7b26KGdrOeaOCZFt9lVRl4x2UZDFExO+lQ66xTzOjmSKBsEeksgdiGGQNbbcUPtIAACIAACIAACIAACIAACg0Mgdl/WUIFMzwtWLnZlilCeg8w6b4xcY+nJjvNZXrPkJlmXFn5oJv0vOMh4sn7LSZKpaMZy9/OSDYFLb2S3wx3hHhucxQU9CScQuxBDIAtnjCtBAARAAARAAARAAARAAARAoIxA7L6soQJZEyeTERbaQQTCJTcvT8jsYEUoGgT6jEDsQgyBrM8GEs0BARAAARAAARAAARAAARCoLYHYfRkEstoOORoOAiDQbwRiF2IIZP02kmgPCIAACIAACIAACIAACIBAXQnE7ssgkNV1xNFuEACBviMQuxBDIOu7oUSDQAAEQAAEQAAEQAAEQAAEakogdl8GgaymA45mgwAI9B+B2IUYAln/jSVaBAIgAAIgAAIgAAIgAAIgUE8CsfsyCGT1HG+0GgRAoA8JxC7EdRDIXnzxRbriiisI/22Nw/79+wXHl156SfxX/sy5XnnlldrP3eQt21OX8TW5me1W31c52rh3k3Nd+KKdrT3n4Ad+WFfw9wLWAawDg7oO8L9X5fzuw+1Y1qTYfRkEsn4eVbQNBECgVgRiF+I6CGS1Ggg0FgRAAARAAARAAARAAARAoLEEYvdlEMgaO2XQcRAAgXYTiF2IIZC1eyRQHgiAAAiAAAiAAAiAAAiAQFMJxO7LIJA1dcag3yAAAm0nELsQQyBr+1CgQBAAARAAARAAARAAARAAgYYSiN2XQSBr6IRBt0EABNpPIHYhhkDW/rFAiSAAAiAAAiAAAiAAAiAAAs0kELsvg0DWzPmCXoMACHSAQOxCDIGsA4OBIkEABEAABEAABEAABEAABBpJIHZfBoGskdMFnQYBEOgEgdiFGAJZJ0YDZYIACIAACIAACIAACIAACDSRQOy+DAJZE2cL+gwCINARArELMQSyjgwHCgUBEAABEAABEAABEAABEGgggdh9GQSyBk4WdBkEQKAzBGIXYghknRkPlAoCIAACIAACIAACIAACINA8ArH7MghkzZsr6DEIgECHCMQuxBDIOjQgKBYEQAAEQAAEQAAEQAAEQKBxBGL3ZRDIGjdV0GEQAIFOEYhdiCGQdWpEUC4IgAAIgAAIgAAIgAAIgEDTCMTuyyCQNW2moL8gAAIdIxC7EEMg69iQoGAQAAEQAAEQAAEQAAEQAIGGEYjdl0Ega9hEQXdBAAQ6RyB2IYZA1rkxQckgAAIgAAIgAAIgAAIgAALNIhC7L4NA1qx5gt6CAAh0kEDsQgyBrIODgqJBAARAAARAAARAAARAAAQaRSB2XwaBrFHTBJ0FARDoJIHYhRgCWSdHpWrZ++jeK2+nubufpEduWFb1ZlzfAAL77r2SbqeHaP+9q/u3t8d2063Xv0wb9t9LfdzK/uWHloEACNSYAD7Hazx4aDoItI1A7L4MAlnbhgAFgQAINJ1A7ELcZIHs2O5b6fqXN6RiwzHafev1tGddj8WpffcS08jooSBxoUqb+R/tu+jyJx+hQdPehGj0VNgKcJkmPib8Xt6wn9qtN/E27bo8YC6x8b71jQ2lgqjaP3/7kz49MNqKiJZs8NgkjOTSjjaEjaf9ql7P9XB+++69ld7Y0OozyevbS2vEmqH+O6Ej1rk96+jJR26gMNm99Q1+u4Tc8ueItfPWN2iD2S++hu5dY4jIMc96LIfujr8Y3weI7rat7eLzZM7+XiuPWOFezvceovtbnctGwZU+D9vaodYKq2u7W+s17gYBEFAIxO7LmiuQzW6njVMjtO2+SRqJmkqztH3jPlq9czOtonma2rKdaPN9NBlUGL9+K02PbKKdm1eV1z4/RUnRZe1Mypuf3Enu4tx1zm7fSDsOEI1t0u+Xv08aOEabRF/zl/N9zpYXWHgN08S2nJF2//BENhbi9/P5z1HDg5tAoAcEYhdi3tQlS5b0oMXhVX7lwQfDL06vvPOOO7z3VBHIkk3IqCJcJZugQF2G1mpiQ7V7846sNYSzVAh4aB3tuf0BesXs8WV3K5viomiQ9Cm/S29jWphwA+Vl6wJNeo3YDISRsN7vHanyC0LFqOJ1x5h4sIsxYG1PWbFdnsbEVbOvH6FtOsbY3cPYjWbzIxWXlMG0jotoWN7+rD2BY1Ha/mOs3DnGZdflFUQVnVR1USbpjy7uVRGAlfpZ+/c9fw+xRyJAGKj6LF4WUGYqSmnrhWMmaRvpsLbIsTOfX1sNl939EK3bc3t14b9FYSVMILP1V+fre47s75vzxiXYFp81zlA+b8U1P3yhCr63hfFPlgB9fdZauHYtrX3qKftnFFvvto4+QNvMZXvtQ8yfenv5Fw7a50pSoxjvufTzxrsGpZ9jnuvWPvQkXb4rQHQTDPbQOpdAWLKOhTxDhVFnjBIHb9jzWpw15ud4+LzClSAAAvUhELsva6hApgtK81NbaOv0ccto64KOfkGoQMav20E2ucg+vfQ6RdvmJ2kT7RAilvoanthG9wlFzi+QyXIKghwXs/Yx+esAK1wRyEyRqurPZt9E/bOrMhFM/7ko3vH6pkZk/+rzIKKlzSYQuxBzanUQyDb81m8FD/Cur36V2iGQac4ksSm4im1IltEyYcMIdQnYnAuh9ypdtn0jzX+n/vFv/qwR0wWypG/KZjTdaOVCTb75yn6XXsMUAt3xVFpv3gjfZjd4gI0LbeWG/i4pKh+PDW9UcNuUbU5LO2OILJoYESEKZXNjDe2t5PxqbYM3Gigm2lDYBDqrqFDqxGit/Un4Z5VnUX+GojbXKQy1/0FikpxrpjhRJg7wulxzlJdzP9E9ivgd/vz5RcKgPhnsbePvXzPyMbnq+TBxW/RTiByjhoNUWatHy4SnRCDp/fin85/15cnLudCvfoGTiLT30P30yAW7Sl1k+hdFidiVu1+NL1Ysa32cGF6cbYWxLhXQFJHJ6hhMy/d8Npl9r/ZzlbVDaY/HIX7o2Zfo2v0ndUBLLqSnPz9KK8IfUu+Ve/c8R19a8in69mfPFNfyn2874a/HvM9bES4AgYYSiN2XNVMgC3CPCUGIyVKaoOR0RhVnXe7GUoU03+zk107RSOayMpxp/397Zx9j51Xf+V9eHGOHxGOjMJM4qafxNhMi2HEBdYhh+WMFHimtq+2gtUFI0EqVHVtthPtHtlm1Do4qUviDdNPKjt2V2kZCYCNmpTVFmgnqSkCcjMpSexslmaxsxmqcjJPiXAKx62Zp9pzzPOd5zvs5z7l37tyX75UQmXuf57x8znnO9fne7+93uJvs4WWaMZxccYHMLFe2Q5Y/Q8sPH1EEMofgJvrOL5GOOcOxpn1u9rMo7/Q2KXgVoqEqyJF5v7evMYb4HARWj0DuQsxb3C8C2fz/etoJ+JprrqE1a66jtWuup3t/7UMUE8icIXm/8RA9tPQoKYYqZirShSB905f6j+O00J5gmIxnWpkbCpdDqg4hVDY6VGz+TKFLcwFINw+pLrTSKfBt4xfwvhfIasArttmLLA2c/fwOHtKYIZCJsnPCGjNCERNDh+LChgHEJ74G+5X6DCp1We1vKrLFxaHG3wJWzjZ9DkghxnYSuh1QRf3FM8psrpoQro1LVq64tDnTXCBzz/uUeVQJQVbseGx+mGuz/Js7l1iYMnNxupy/+aHHnpmROf4W40oo4sPO3M2V0ykcZtuOQKZ/ZzSe+doNtjBn5+P0/fBhGZhl31dUILP7m/M9bpYiBLI3ttC5ne9pD2jkbghkK4p3MAtfmqPjF6do99QIEfvvY/PnrX5u2bGHpseVt5V7WgvHaY6mi/uH4JW7L+sbgewjnzlAz379sQ4MpSo6OYQjIczMEYsFLN1ZSpWasOZ3kHFx7dR2T7ijKP80bVNCDb2dMkQjywVWhV+yjBehEEuPIFiXR4ZgZTu6Yo4v0yGm9cnss1P8MkUzU1TrwNCjCBBYYQK5CzFvVj8JZHfcfrtGcs311zFx7Hq6gQlkr7DQqg/96mRUIJMFhDcG5oCZG7hmG2u+0doxXyZY3zGfHJJotqLesJn5cczNMt/IC4tImWPLFsg0txivyBHuYx0Y4Aq9iobU1L2IhSYWV5Z9McQ53yOU6hYzrzPHX9TcOF+Tu1UpG3v3nQ0EMtU5ITeCe/6RfjMS7qrPoYZ56VZEIKudMO7DB8y5Lsm5BZDgpt0jkKWJHhFxiAsdIiJMzfXFx/MY3frXTQ4sYCGuryzRsd8sQ7gdIW1yrv5X2knjJ6nIw8XrP3YrsarKnGTMUchzdIllgB2a8DjRA6p7RRNmeN9kHrOCr3sOZzq2jMlerANLda474diyw+TynyNzPXM9bR6BbPw3iEUm0uP/8wNsDORhEwkCdJfHPxheGfz3hv4Dh+t7MLiEyPloOLf8QqW/MWrd9VhTEWrNw8wVkU9+L+g5IyPzVqyLXC5eog848qNluQBV8S0xtYD/e9xms1oCWXDKKB/CQZZKagCvMwWyxQnao6hhXABbGN2tCWRLc8fp4tRumhpp0cJxrnHw/x5ANo4u5e7L+kcg+/QBIuZQePbrX21rRFWRaXn2MBOy9hd5w0ph7CKN0uQk0ZkzPOTSyLuVIZD5wzf93ShCJ6nIU3ZRtqEUrapIUPb+oTFiXWD5ycICmTNcUROpHI4uyWNyXxneaYSbxj5XumflFHO6zew2eMNC25oBuBkEVo5A7kLMW9SPAtm11zLX2PVMGLvhevb/TCRj/3v55Zfp33/g/dkCWXTDYeX0SklkrrsSrITwsfwpnnAM+Q/7SnDSNmdyExsWyEwHmfbrd+kys0Q0Vyhmxx1kXRLIWF+OMScdT8Oj5R1qlNDc/UynbOxVJ2MtWoVcQUpdPFcQE1rn2Qbt26VbSIQMqgKQFXqU5v5ptEplhJk68/F5RKCqLV6HmdHaWMih1bmYyyiVhk/Ek3ni0hKlO92t9u5aSUDP6pWJ6qVAtudVS6iT5boFatecYyKKEIjs3Ib+nHiyoQlikrjUCG2uDkxpWk4NKEXwqBmEc5DxUuWa+P73P8dyPOpuWn1YVmH8cxyAjnvacZBVDDJz1rkFMpbDwJUH0fVsW989huhZtoulY2Oi53OWK1y0vxKW2zhzN/N73LW6xAQyKVA9+MY/0P1nyxIcIZgiZFL5/Imtl9jfm6pQTaeDjO6unWtnX6A7T14qKthav59af+rKiev6g8DS3DGqDGMbJmnXVItOxBxkrQUqNLEpGvE4zkTveXn8mv5AkdzK3H1Z/whkzEH2zjtMI2NInv1GrpNMF5m4ELWfDhf5x5Qk8TX1Mn8YE4lEqGVWiKUsze+IcglYhTg0xnKDUXEQgCoqSefYfub8igpkrvxk5nsOgYw1WxP3JANlSsY+Ly71hFNaByR4wjrbOkgh+fnBhSDQEQK5CzGvvJ8Esi2/9Et03XXX0vXsf2uZOHYDc49dz8Sx6669ll6+cIHunpjIF8gajURa6GRVpPMf0I4NWvnrdLGh9SXzrd1rasJukW+GhxlVm6A99Gp1SqMujljlV0JHGUK2VCTetzbDLoGsEbfOX5zrIJMtUUOVGjvIGgtEZoieKdC4HGQhYcsRjlcJfC7XY+0YSxETfKOlCbOVy6a+2u8+UkTlil1i0mp5veYq0VuYFtqn3tPMCSrutMQ8+3nUaqhOWbUT0EsDinzOYi5H2/Xobr95aIOeeF7EDlYimwjvZSeu7mFrB0+vqDJU25P+bJRtiomeikAm3LUyyXu9aBZOIo8w5RKYY23U+dZruMg9aAl0vCHhsS2auprjLwYsyZFsruXO579M0t8kB5mWxy+Uu019KNRDUUruujgsBVrFVegRwx59Tn2ujLVSvSewfqR9h/i+83O/x92ra4pAxoWvT+78KB0VScl+Qnv/7EU6+2EjnxgTw574wvtoB79Eil2KkBYUyC4t0SeevEQ7PvdBenATv3+J5SsbF/8thbdQ/Z3/lkeJPUFAdZAlNIg7yk60ppjLjGju2DwRD79kQZZVmGZCGf18Se6+rG8EsinuIGMvZiITr/bCLZdpmYlPY0knTirTIsNBVt29fJpJRdto7JR9IIB5eiS/57RQvpgzTJyUOUPnhJusOGly5lyRuP/ozLnyhMuQg8wWnuxwSHd4I49RLk75LIXF5L8NZlXusvL9RAeZECQhkPXzujR0bc9diDmofhHI/u77z9LWXx4XbjEujL1r7Romjl3P1uZicX51+SKNb/mlZgJZmXSsCoEMHcZobMybCgzh8EKPc8ixySw2yTtFzrSTO2WokiF8CJHkXnrGI5BxXtaGRIRglU6XqEBW5+nJe9gSRZGEwtM2N76QMb2C2AY7oTnikhQHWVFWuwKZ3iJLIHI6C/+arHRNZscSQylrMVYPIUwRyHyhkOExqN1J0dP2QoOlnUTXIMzU3KSrzrZ7n2FhgjIkr6xcFZTJJTrrm+7mDjJPJ5PcRbWAuoelcz/G1kJxeKojrE0sk1HBq2xL6dp5//uJdjrC2uoWq3Pf4cAqf1SgYDk6v5Q12XtAhCaQ1etxISzVIpgmNPXC+EcdvGGXZHaIpbJ+aS5Wx5T0PdNeB5koQxf4rbWt7PdD7DTOk0zgFT8OmSw8olrxvSlO25GTloX76uuAvYal/CiW/j3uW55cSfrvNMUv1enFChL3VO6wQjCjSkArajKT8AcFMiGoUS2wKY0V5QTrDy28+KyvCXCBbLHowcj581RkINvCdK8JWmQCWPH3BprcxcMol4Qodn7LDto1slDnHmsgsj355JP09NPu3MPbt2+nz3/+8z2NM3df1jcCGc9BJl9tiWNVKGVZGnNGHRqb9Zxiya5RnVNZApkZGlnXWxwAoJ9yqYtlZZ6zfURHTm1nLrYiVxg/zFJcx9p9sLGDzNMeCZf3lwtvVp40RUTj9YY+590qX/7DDmTC/+pK44ACjgYCWU+vOmicRSB3IeYF9YtA9oNn/p5+5d/dWTrH1rDcY2uYm+y6isVrr/8zjY2+NyqQaZtQw0lR/3KuI3blq4pPwwa/OLNd4EO+Y+qFzaQWlE598bfp1SKxkBDIvsQ2t7X7Qd1UFLlcirDOhPA6MzyviYMsukmL08q9InUj4xOt1LHtHYHscdp58gF6dJw7fXhOqYiIk+giqRjHxI4uCGTO8ZaCA3suv8ROClS3sOH5ERIBYp+VbMuwYiESmS9n0m+7XHOOWSJgJCSsiYMsRQzyMmPj/5c7T9J/4znMHmUHdjxeCN4n2Tr03HMGAaZ0vZ+9Z4VbewqXQoY4WdHpypI36vysZ69k9Thr5zHpjrXqdAhkgRDpoINM/ljC4vG+zZKQOUNJNRdSkQxfzV/XzfGvUCQ++77Q2OwQS/mssvnx3HP6CZrmMOUJZDLElZUtwn31HHXC+cgPNuHCc3ma85J2AidrRZPvJXbtb7+6pxLO4t8rLjEs/Xvc92ymOMjU0yd5OZpA5hG3dBGtEMysUywr4asQ2Z5iZaviHK/LlYPMLDv3uxz39TKBUvAS4ZCjLJ/YRZpiYZGtOR5DyQSy8m9amKPFiWmaWGT5yGicWq1R2q1m7XeEWlqJ/RUMX/rSl+g8E+PU1x133EF/9Ed/1MuwRNty92V9JZDxEMuF7PDKYgyFYHPGyC2mDK8v71VOLjFNXDOmUFp+LccJmKpolJik35mDTGuP4SCLObxYWGp9oqUsyBWm6Q7d9IZdGk6zNEY9/2yigUNEIHch5oj6RSB79u9/RBO/srUMq2S5x5hAdi0LreQOsnfYIv2TS5foPZs2RQUyOS0a/3IuNsnjdQLhnPkVESbShTgphHEhZZ4lAS/CKYs9nvxHurp5jAtk2mbel/PJmWvGFRaYAyfvHnsj4+6rWyDT8yWtqkAmtnp7hFBRiJrqBsx/emLdLyXpOUunUwipqlssPgeqEVgVgcyRe87Ko+aaI+GcV8ExVZ1WHtdVIwFVDaX25fHTurBCDrImj1Ji/qjih4WI89Pqv514v26aITBqc05ZU7gzzzr8oFrFlR8BpKDilDiras0cZPxZM0MsQ+JjMAfbaox/ExHIMS/C3zn+NaNad249xkI8uU7oP4giVyCrDmyxEvarHSmfoZ0P0dKjhoMzwEYbY8f3clwg8z9k6d/jdhm9IZCV7arykK2j+8twSwhkTRbXQbmWJ9hfoNEppoWIUyxbhTtMdM/tIBtdXKCRCRZauWALZE1CLC9fvkx//Md/TD//+c9FbevWrSMumq1fv77n4ebuy/pGIOMhlu2KYymj2GlRpj1hzRDIvCdguvKMKb2NOrFMIcvIvcaKKvoxRvt4PjTpelPcdfrnRd2u92Sr9MT97vxscWEvZURxDQh0j0DuQsxb2C8C2Y9O/x8hkPGwSu4c4//PBTL5arVadPPNN7clkHXFQZb4i79r9pibOzNURA9DaSKQuUP9CgdTnbzYHRbXII9TzLmU8chYGxmVb8whaORUayKQJYXD+fqjhfg9QEvChcGTSD/EHD0n6QOam1Dn60pyX7hYjM2sJfj0tkBWbFhNJ4oj9M5k+sopOvXMPD3wKHdaGkJiTPyxchQZG2xWoiWQBV1R7AbP/HNPBVsgU9cgc6Pt3Hg3WE/UuVPNX+aY+g3mmApFlxdtZ2wf30knH2COM3EKpenvs4XKuPiiOLAsB6sUXUKhbR10kCnj6l4HUkLsenv84+GlKWu56xlbKYGsTgUQFCbLZ8DqX4p46LkmKpA1eO7MZz+UbqFtgczMH1ZW3ijEUmvwZfrK3/wDzW8tcpxBIMv4R8qg3OIMjyzFs93TzC9mvHiS/jYFMl4iP4DrT/7kT8QP4Vwsu904zb5X8ebuy/pGIOsseDXMUHeTpQhkhQuNtcgSiESSsCKhv+clHWzT08s0t7yNppfnaG7Md48ikJWhoWM8tNIqnvdHxFoWJ3JaL17OLI0dCn0u7FtK2Xrop3WipxEaan/uP5SgaJ4R6mly84qBnZ0JKA0EOkkgdyHmbegXgez5F16k9ezXo7Vr19KaG9awEyxvqHOQMZfvv/3bv9GNN67vqkDm3tTLkU3cUPHLSzFj50NL9Og/jrMNKzuW3hVyWU0ah2vLOgjAL5C98q0v0jP3frHMReVw7vB6yg1AtTFpM0G/lUPG+wB42pPywGgM5GbP774yx6+JQBZqTtMcZN+Wwo7I/WZuNhVhy3QlqaKCwwHF+2Mf3uB3elR9WjEHmSdUNHoKXNopkJrjpOxMaGOtjVPowIVS0ExxhtTCaUqevQ4IZCnPRdNrUoQFo0y3eB5yl5aifBnSyIsrhIPCCbmkinDe9rSTg6y+1+kgs0I109bzro9/4lj68d6RAAAgAElEQVQFQ8zL8FI9/5z4EkgM725PIBPhuLINYl4Va/atx7hrkf33Q+P0KBPAQ6ewFuHBhsCewka7hvX3iyx0lv0oFBXIXM9U4+9xu5C2BTIqBK0naHN1YmXjJP3MObaX3qcdAiBzmkEga7qYDtD1pUDGE+2fOPNTf8dY3rE9PKzSI5AdM06/3DC5i7nSwmdYPvPMM6K+e++9t2+A5u7Lhkwgk6LMKE2XYlGKw4ufdvnInbMsrJCrYmX+L0OkWl5eZkn/mTqlnHTJ84RtP1WKaeVUkjnGNCHOPB2zEoukQMaT9ZsCFitQy6fmDxvlVacIf7002+Ee66XRQFtSCeQuxLz8fhHIUlkc+8u/pANf+EL08rwQS/0o+FfYcfS3LfEQE1fOmtiGSgmhs071qkM5g5uCKtlwzGljbnSM/Cm+kwGNX8mDv+IHicdYqDfnCWTFxtQhhvncBUYSaN6CrgtkjrAy07UX2qRqomMDR0NsHMPCrzJWnrBEM+yzcie5HIQJwmtSeF/ZLMvZ53MthkQ551yOhBJbp3LGnkkx4Vhi/9qR5c5BVhzIUWsY3C2oNLDBuPudK45wxzKvE4thpN8M5PWqREnPaZPVKY/WGuPODecW2vTTNeved8JBJk4nqR10rJ1CsGkqkK3m+JdjFcrZ58yPJh7MkJC7cgKZ+pxa81KyVJ9d13us9a7UAM8FTrq1Hm0pkIm0no/SOBNm5Ymu+rW+77B2vsfthcaVpJ8FljUMcSxFsjfK8rfeTU9tPK8k8o/lINPvNw8JCOZAi/7LCxf0LQHTQcYFsLkWCWlrhAVcTrBTKseV3nXIQdavvHL3ZUMmkPXr8Hai3aU46HWrdaKOzpShh192pkyUAgLdIJC7EPO29YNA1pRhSCBTc4+YIUdth1haLhR781FvDGwxx+VQ0XKlVP/wVzfrRTJ+W1gxhYxQPqCmhP3Xe0MPm2xaGjSn4hMsX7rJlPFwCCSh3ENakyJ9SXeQKVt9EWLIo9fMUyZ9m9QEAUZtdEgQcrinwqeuhgcouf8h15arCi93NTTMeOYqAUl/P95GQ0Tm7XGJbVX5bqeid35WDs1CoNEcUw3mf1oicp+4J/uot10Vikn5EcByGMm+R59tVz3uQw4eWHqIncD7KccBDeUYG+HJ9HgpcEXboEMNOb0a5SDrhfEXB7nEX1knKbuKVZ+DBLdpunuYVWY6l436a7G8zLvpEmZjorE6Vzzrg91t2+1ZYG/nezw+Zp26wuX86lTZKGfQCfAwyhPETWNbduyikYXiv0kk7OcJ+ll+MhZiyRKTkTCHifenaAQCWdbEgECWhQ03gQAIgIBNYJAFsmEa75QQroJHveEVp1g6HR7GBn8F8n+t6tgkb87rVvrcKZ3uR1x8cWy/1HBI7WOPQCb6Hwo9tPMJtSN6NWGU0/94+bw/87SjSgYeEMVchSU41eJtUK5oOv+UTTsX5nfMl6fwlW6wRjntnBv8eOu18bd46OuFN19VudbwEwOdjs1QMzRm+imQae7NOs/Z4/RAcYphu/wc7U3KQdYr4x8f9pW9wimQ2WtPzLXatJHp35XhksPiXd53aKfa1pRJcT13f71ItPOD9OCmsgSRbP9K5ULLKxd3gQAINCGQuy+DQNaEMq4FARAAgQCB3IWYF9nrDjIMPAiAAAiAAAiAAAiAQAqBn9DeP3uRnqou3URPfOF9tCPlVlwDAiDQEQK5+zIIZB3Bj0JAAARAgCh3IYZAhtkDAiAAAiAAAiAAAiAAAiAAAp0hkLsvg0DWGf4oBQRAAAQgkGEOgAAIgAAIgAAIgAAIgAAIgMAqE4BAtsoDgOpBAARAIHch5uSGLcTyx/fdhQnTBoFf/s5LbdyNW0EABEAABEAABEAABEBgcAnk7svgIBvcOYGegQAIdJlA7kIMgazLAzUA1UEgG4BBRBdAAARAAARAAARAAARWhEDuvgwC2YoMBwoFARAYRgK5CzEEsmGcLe31GQJZe/xwNwiAAAiAAAiAAAiAwOASyN2XQSAb3DmBnoEACHSZQO5CDIGsywM1ANVBIBuAQUQXQAAEQAAEQAAEQAAEVoRA7r4MAtmKDAcKBQEQGEYCuQsxBLJhnC3t9RkCWXv8cDcIgAAIgAAIgAAIgMDgEsjdl0EgG9w5gZ6BAAh0mUDuQgyBrMsDNQDVQSAbgEFEF0AABEAABEAABEAABFaEQO6+DALZigwHCgUBEBhGArkLMQSyyGyZOES3f/Y0vXzwfxB94r/T7Xf/Ob38F2fKmybpPX/1Tbp5lOjyV++ii98lWvt7f0e33Xd7oNDv0ev3/S79XF7By/9Dotd/52G6qtzFyxl58T+KMkOvdz/yEo289p+VNtlX82tu/F7RPtcrtS55LwSyYVxh0GcQAAEQAAEQAAEQAIEUArn7MghkKXRxDQiAAAgkEMhdiCGQNRPIfvkPPq7d8PZ3dHGKi0230AGPYMUFtd+nq7/jF8ikmNW62yGQcTHtsc/Qmuh8eJnePPAf6SeL/MKyzq8R3aK1vb4GAlkUKC4AARAAARAAARAAARAAgSQCufsyCGRJeHERCIAACMQJ5C7EEMj8bLlYdcuH688v//B7tOY11UFWfqa4wCjHQcZFrx/+F/rxQaLR7/w6vcUcZm+7HGSqm00IX9+k679mO8Pe/cjf0dqvlQKZds9v0ehfbaNW6VYLinGBKQcHWfx5xBUgAAIgAAIgAAIgAALDSSB3XwaBbDjnC3oNAiCwAgRyF2IIZJHBMAWm73yZ1jtuUUMsow4y7ub6+N/Sj7/363Q7N6TdcYFa/3sz3fjeO2n9h93hmdyp9jo9FgnfrBsmnW1aCCYLEa0ccEyQe52+LEIvnW41CGQr8JSiSBAAARAAARAAARAAgUEnkLsvg0A26DMD/QMBEOgagdyFGAJZE4EsPpzhEMvifnkNF7xG6Pu05kMsB9mfMtHssc3UKvOTBcMeudDFBTaeF616MXdY6T6r8psRf+/LtEaEgRJznD1G9KfMWXZHkUut9d5vQiCLDymuAAEQAAEQAAEQAAEQAIFkArn7MghkyYhxIQiAAAiECeQuxBDIEgQykfeLJdc/cIFGnDnAlMT7SXnC+PV/Tmu5YPW179O6zzZL0r92YpKu3vH7tRtMdMFI/l8KcSPvPSfCQoX77EPfp1dYeCUPA+UHALz18SJ5PxxkWF1AAARAAARAAARAAARAoDMEcvdlEMg6wx+lgAAIgADlLsQQyHyTpz6hkkR+MObW0sIt5X2OxPueIp2nSSr5y9YYOc/UYooQzsIRpoZ4ytBOKt1i/LMqvPL3DtHbL26mW+7+W7ryoV+nqzy087MX6M1/2kxXD/4uUXm6JQQyLCAgAAIgAAIgAAIgAAIg0BkCufsyCGSd4Y9SQAAEQAACWYM58OP77kq/WhXFvO4w6Qj7Jt08mlj0xa8LN9dVRSC7qtyafLIkC7fk4ZIv/8UZd8Xm50p4JpL0J44VLgMBEAABEAABEAABEACBRAIQyBJB4TIQAAEQWCkCuQsxb8/GjRtXqlk9WW5bAtlnT9PLWu4vh4OMiV6jn5yli4ZoFXOQxQQyLprddp87ib8FWrreNIGMt7XMQ7ZY35EsxpW34BTLnpzWaBQIgAAIgAAIgAAIgEAPEMjdl8FBVg7e8uxBenh5ho7u3+YfzuVZOvjwHF1MGvBJ2nd0P7lLW6bZgw/T3Ni+cH28Hl7nYaL9j8zQmLfeorzlmaPkb76rztN0eO8ROkN2WwWPOaOnk2V7Tx+mvUdcTolRmj70CM2UDT19eC9Vl41O06GyD+L95frvJJy4CAT6gEDuQgyBLDK4yQ6y3yWZHH/tJ36L3v3xL9PNd5QusbKKdgUyraXCzcaS+n+VaOTuC/T2ff+B/t8BloBfEb7E9YpApp1oqRQGgawPHnA0EQRAAARAAARAAARAoC8I5O7LIJBVw1uIRUzV8otMLrGKi0WzY5X4I4oTQtoyzQiBTIpQqfNIF5mkcLePjtRiU1nU6PQhekSoUXGBTBcAS7Gs0r88AtnpbXq/Al0Q5SvX63/b4hwXyWbHZPtT2eA6EOhtArkLMQQy/7hyQemWD9c5vbJykGlhmXYifVHmH7Ik/V/bTLf9wcf9jWEhmW/802doI2uPeMkQzUoA46dUKiGehoOMn1g58ho/zbL+gUH2j+hletMlrnlaAwdZb68FaB0IgAAIgAAIgAAIgMDqEcjdlw2nQOZ1QLkHsBKisgWyU7Td6yZT6+Ri2iyNVS4sLiwJ+1jhytKEN/W+mEBmlqvcK1hwXVB3u5mCV3hqF/Wf3iYFL4fYaNbj7cvqPUSoGQTaJZC7EEMga5f88N0PgWz4xhw9BgEQAAEQAAEQAAEQSCOQuy/rG4HsI585QM9+neVt6cTL5fpKKbcTIZaijNO0TQlF9FZtiEpWGGgl2G2nU6EQy1B/OyGQmX1yil+maGaKaikDgGtAoLcJ5C7EEMh6e1x7sXUQyHpxVNAmEAABEAABEAABEACBXiCQuy/rH4Hs0weIrrmGiWQs2Uu7r2hYJK/AIeBkOMjGXLm8Iu0vHGtU5Cm7KMMfHWGRh8ZoVhjMwgJZMJwxJJCpOchk/jFH262cYs4ybVdZUt63dsca94NAFwnkLsQQyLo4SANSFQSyARlIdAMEQAAEQAAEQAAEQKDjBHL3Zf0jkDEH2TvvMI2MoXv2G206yUqBbN+203SkyptlhCm6nF4ZAlmdpN/vmHIJWIV4NEaTLFWNCM9URSfZjv1Eh6MCWST80iOQaTNUOuecIpknnNLMy+bKk5br5Ov444MCQaAzBHIXYghkneE/TKVAIBum0UZfQQAEQAAEQAAEQAAEmhDI3Zf1jUA2xR1k7MVMZOLVVrglF2ZObWcnSDKBScn5JZxQpJzU6Ey+n3mK5fJplq5/G42dsk+HnHQcDHBaKF/MGbaX5y+boXPCTUbEr505V564OXOuPOEy5CDrgEDGgfuENNf7iQ4yUaYlpDWZ9rgWBHqLQO5CDIGst8axH1oDgawfRgltBAEQAAEQAAEQAAEQWA0CufuyvhHIeA4y+WpLHJNijxDI2BmT6mmKimCz7DplsRLWal+YU+TRcnCZoZFlLyo3ln7KpS6W8c+YQLaP6Egl6B0hfv6ZuG6M5TPrhoMsIJBpoqIcIK9Aph5AUIpuEMhWY71AnStEIHchHkaBbIWGAMWCAAiAAAiAAAiAAAiAAAgMOYHcfVlfCWQ8xHKh3fBKNlF4+OJh2s/yfLGjIVUXkwyr3MeEsyN2In3tPlUMcjrNlmkmcHJlWv6tUiBTyzHbGxXIeBf30uyYPGHSeFJSQixLZg9X4ahV55mAJ47AJKY1Kq+EUyxlmcszQqjECwQGgUDuQgyBbBBGH30AARAAARAAARAAARAAARDoBQK5+7K+Ech4iGUnxDGZfH95Roo6XMzRnU0+8YoLTae2G2JQJOF/TpJ+Zg8rRSNDIPOegJkQRulzajkFMl7eLN35CMt9xmd3mYOMxOEBTFQsX4LT3BjTx8rrVImMh6suT9MhdtrAmOvAA3ZtULjrhacKbQCBhgRyF2IIZA1B43IQAAEQAAEQAAEQAAEQAAEQ8BDI3Zf1jUDWsZGP5r3yiE1a2KSmBNl5tHzXlqLQkTOTND29THPL22h6eY7mxqQgZvZSEchKkWrMka+sEP2ElYwU/UptpCECesI+2R1ViKdMzF+WUpysWYtjzlM+teYbdZgJ/r1iX8dGGgWBQNcJ5C7EEMi6PlSoEARAAARAAARAAARAAARAYEAJ5O7LhkwgU8Qvnr/r4cSE+0zcOcSur8Iy1UlUCW5FonyeSF+8SkFI5OjiScOqtwsHmuZSEy4u7SLDQcaT9TtCGTURa9Lp5JL1poV0du/pgHuse6xRU/cI5C7EEMi6N0aoCQRAAARAAARAAARAAARAYLAJ5O7LhkwgG+xJEO5d6ejyutW6x0aIhlX4ZffqRU0gsNIEchdiCGQrPTIoHwRAAARAAARAAARAAARAYFgI5O7LIJANywxBP0EABFacQO5CDIFsxYcGFYAACIAACIAACIAACIAACAwJgdx9GQSyIZkg6CYIgMDKE8hdiCGQrfzYoAYQAAEQAAEQAAEQAAEQAIHhIJC7L4NANhzzA70EARDoAoHchRgCWRcGB1WAAAiAAAiAAAiAAAiAAAgMBYHcfRkEsqGYHugkCIBANwjkLsQQyLoxOqgDBEAABEAABEAABEAABEBgGAjk7ssgkA3D7EAfQQAEukIgdyGGQNaV4UElIAACIAACIAACIAACIAACQ0Agd18GgWwIJge6CAIg0B0CuQsxBLLujA9qAQEQAAEQAAEQAAEQAAEQGHwCufsyCGSDPzfQQxAAgS4RyF2IIZB1aYBQDQiAAAiAAAiAAAiAAAiAwMATyN2XQSAb+KmBDoIACHSLQO5CDIGsWyOEekAABEAABEAABEAABEAABAadQO6+DALZoM8M9A8EQKBrBHIXYghkXRsiVAQCgkBr4TjN0TTtnhoBERAYegJ4HoZ+CgAACIAACAwcgdx9GQSygZsK6BAIgMBqEchdiCGQtTtiSzR3bIFGdu2mFL2DbwZPtKZozzSx++bpvLP6LbSDXTAeadrS3DFaGNkVFlpaC3T8xBKNe9vH279IE7H6lubo2OIEa3esVUWj637K61u0cHyOaDqNkyiE1zlPDhYm80AfRP/PEE1yTqS3QZTvHgGJfsuOPaR1WWnTiCJ08bGYb03SLlZJJXsllG8O8QbRTls4s3kmztvo+PvLSa6T93NhRO97YvPUy5Lqa8C0Zhme497nqJw7P5WN3KCOb+Jz4+LgndfyYv6snKAzIzuq503Mr2qq2uuD9rnWTlkmby9fb+x7BfczVS+LG7YUdTvnNWU+f6ML0ect9jzkrJ/2vGq2ZhdtSr2nGLulcfs5Dq3XoTGoRrDJHPA9f8654bk4Mk9Xa066Hynl+bD6WD5PcoqXc9u/RPmfleJrKVRXxsKHW0AABAaSQO6+DALZQE4HdAoEQGA1COQuxLytGzduXI0mr2qdzg2Jr0WRf1CLspbG4wJBdGOsN8Dfxg1M75mi1gmPsKWKWZpA4trUK++FRLC2BTLWt1JwGDFFJyd3/0bT3rCq/TI2Q6YgoAlmuhDFNz6LE4YgVrWt3DQpmy/L+SLFm4T5EnaQFX1oTalt8WzQRZ0tNh/8wmPy/DTGIUmw0oQDubF0DGjCxjxJ8E2ch9rYtFq0tDhH80IntTmFBbIWTTHxWBVDZe/S+JgsYvPaFpfNeWmKVvr4muJa5HkQj2V4/XLzUedjg+fPMTWSHWQN109RlXjeizEcL+v2r6uRHyYS6veVvWXHDqJ5xw8i5VqRMgbq2uQSLqPPD2chfqNQRHzvt3B4nq72nFSbnTT/K7E51K+mz4otZK/qP2pQOQiAQE8RyN2XQSDrqWFEY0AABPqZQO5CzPs8jAJZ1lg3cK/I8qUDqdg4jSQ5w5xtM1w6+q/36h3FJo/ZRQqxZ6R2kI0uSMeZ6qTSRTNRLinuEa/Biot0EVFGOOXktlS2MdGJkeR8Mjc0rI4tkzTZWoo41dxt8ApknrZUG/vKGVOzlwybCLGae8yxsbc3wIUgxQZcuNz8cyIw28UGfaRwLBkmIu9dIZGQ3WRyTBOS4sKRaE+OQKYKI3xOTixGnEzl3CYprkzRRaEs8OcqzMlyHJoQo/M64fmwRO96DlSMXM5Lj8ATE2dcIlPRrebPX+7zkLt+VnORBTWLR2UXm+vMUfpTQ8RW1z0p5Kc+DpyEGPdqreU/XuiuYt7+hVEutLrdZdExSJhHSc9/glBdDG3MeWw0qNtzsqpeXwOt+e/qR4LQ6XYvR+rK+kcFbgIBEBhUArn7Mghkgzoj0C8QAIGuE8hdiHlDIZAlDlejUDLFBcQ3ZzI8sdGv+Eq71LpLoU7djFsihKxH7OmZg4IbGKoQSTXc0XSVudxLpqvFDJd0bJQ9SKMCgipmeFx5tpBlOljcoZwxp0rYQVZKAlo42gbasoVY2JpLCJQAEgQP4cKy3YDWmBobO21TH5jCsX5LoUN3rLnCZMuNs3ShqGJV5WQrRKS6rNTQ2tJ9Fgt/aiBSS8Ex1v+og4w/OyKEdIIWvWHC7ufG1jUibtOUNUYVTx1CahEOaIhmvCG5AlkphMmwwdznr2CR8TyYjthEF1T9/BQCcGtqFxOoirVB/7FAD2cV4lBiHeqzM7GoOFC1Mlifj1+kqdK55Vpn8gQy3RnXSQdZW+3pypysvigsh6A2/6UwqqYQSBH/XM9Kk34l/pMCl4EACAwugdx9GQSywZ0T6BkIgECXCeQuxBDI2h+o2Aa8rkFuXPlGLeLYEb/08w15KTbwf+grm/QWiw5sjdSJ3qObfC3HWEggc/PQxZq46GG7htIEhHoT7djgy6ZZoZqJAhlzli3OzWu5ndTe+gSyJGeGUpAuAgbCDjXUrvCuAOcUIUURG5uHdMYFspYzJ5IRdpTo+KpdOwlhbo5ceOYzqP7dYm2YYwm8TNdQJWH6cvmVG+KRLcxGKUNvQwJdTNzzCVfKPIiKHEKjVEQ2p+iVIZCp9kFHP7TnOfP5U5/tcOY/fqVrHjRZPyfoblqkF0sbmBBLudNTmTvyufbl/SsExVBLHW2M3lMPtvUDR2QM1OWisYDV6GvOM38CZazGnBTNic1/IZAZIei5AlmsrvFGkHExCIDAgBPI3ZdBIBvwiYHugQAIdI9A7kLMWwgHWZNxShU8zBDEWAiZy0VkuNCqzRrbmFWuFp5PxhCfzOTiavcq4U26rBwOsjnmZprW89ToAkSuQJaYpD8lBMZ0aHAHFmOycHGCxpeYCGbGR1WhRf62xxxkcSE0LAJa4ofTkdBkLtrX5oWwpbgGK7XNcNewexeYk2VK7g6lm7AQD0ZUx10gvEu64XawAF9/HrhyQ+w6LCImxAVYR8VlHpaX7CgKjF90XieIyKY45RRKPeVE6xfqmzjUwhITzXqyn7+aT7PnIWf9LPtjjZ1cw7fQ5GSLzvDFIjX0sBJl2HEHSbkUXafWRsbZNwYSnTYH0t27+swMCNEp80QtbLXmpBwL64AQla8h2FdhweEUAU7hrcmz1t4yjrtBAAQGgEDuvgwC2QAMProAAiDQGwRyF2IIZE3HzxaybOHEDCOqRTWvW8EZZmcIZNpGQKmjypXkOPnSudkJOMj4ZmdhVOTTsU62c6FiG8uPjpyhp+OWEOXu8OYkNXRQFlg5vKp8WlKIiwt5apdSBLIUJnLj3NR5JtqSxbO4j5+gyWLJylNSpWDl2qCb7+UKZMbmXLRhlBZYeF9rwwai8drhGBYXjbkcEqMaOHQET9MNFRKP1cnA+yLDk2VOv5FJap1h4lFgyQiJJvF5HRPIinWkpZ502sTVkip8uK4LOBZTn7/c50HOKb7ENFo/TVG0mjsB51dEKIuOYYP5GRTYvGPlmAPVfIzNn7TvumgftWJWcU5KgczKt2c64PQftYoDEyInT/uegWhdaYxxFQiAwOATyN2XQSAb/LmBHoIACHSJQO5CDIGs6QA1d5BJ4WXq4nEW8FGLBnrNCQ4y45dyGfbEXTcLIyyEaKo4lTHsIuLiFN/5ux1kRTLp3SLpe/1KzA+l3OFPzO7Ot1Xv8VKTQ7eIHU7IQiZ5CKpIsMai4LhAqIqTboGsxexAixPTVOKqqk4RyHJCFdPyLjWdh+7rXdxd4pTtCMxI0l+KAdpGvwpfUhKVt8oE6VqYrzK7lIMhij2vPExCP2VU3OF1isXEUE/uq1CoqiKwcCdcPfZKXbxvLkebOTwpYV2mE1Qrw/MMegUyhwDQUYEs//lr+jzkrp+mIOcMaXQIYvlCHpvzjrkbd546nuWA8HneF8rbKHeaZ71Jmqfy3lWek3I9cIpWAQEsxbnbSCCLiG2dWdpRCgiAQJ8RyN2XQSDrs4FGc0EABHqXQO5CzHuEEMsm45rjICvKj7tozETtIQeZ2B0IRwkL9vGfjukNC3EJZG7xSoouu5irzBbP0oWaEoIjqXJdRnJuHa1fSru1zY9LNPEIJaUwEwrvSw1frDbiPrdS5U4y3Ui+PGRq0vtSJLLCiuo5dsI4PTRVIGucpL8atjr8bZrJSCfKwxWEm03EugYcg00EHrkh9ghSpjio/e16DmJzxSuQKfMtFtpZMkqd125x0AwTU585R74onxCWKJC52moJrznPX5vPQ/P107+ut5i6PjLCgtPlHI3mjws/d+XT1+w02MC6bY9BaA6U/UxyryWcPuw5HEWnufpzsmhPg/mvPovOE5aVHqY6MxOfqSb/wsC1IAACg0Egd18GgWwwxh+9AAEQ6AECuQsxbzoEsiYD2NxBJktvvsGTApmZ1L/Y5EwsSgGCR5LtMVxfvNaUkJvwZr/YQI6UAlxKeeVW0RHqV+xnQm6iWJ6hepx0IcHoQyUe2QJZaAxWzEGmignS5aGE741XGz1TIPU79+TG3hz3VAdZcjL44EZShljKTbexWa0EEY+A63KgySEWnxnJteX88Tm2DPdL3UceeWqIjK7TFE1niSbo1MKCJl6oApnXjZY+r8XzYYifwtHUKkJoHZ464birPw/U5Xz2+PULNLq7DM8u+8wWmMqRWmDXXX25z1+1Bsg+Nngemq+ftYAiIsBVYTpFEDO/FkJuQ9dXSDkfR9hJt+qBKuJSze0VH4PYHEj6Bos6p9Lnaaw9KzonjZxn4bpYn9ScmuYzYOZP09Yfsn54Su5X0oDgIhAAgUEmkLsvG0KB7Ce0989eo0994X3EAkKs1/zJp+krG3+Vvvux9QnzhZf1ItHOj9LRraHL7TrP/uBH9Mk3ttC5j/6MPvHkFXrQ056i1Mv0lb/5Bzr7MbUeXuZ52vq5D9KDmxKaWpbxxKa76dzO95Co/4dX9Bu3Fp/JF2dx/1n51yZ6wmij9/OzL9CdJy85GrWO7i/bG3SfUzEAABj/SURBVKw/4f6i8IL/U6S3TbTr0mZ66vPjFByWFGy4BgQaEMhdiHkVwyaQpTqBVPx17pvuOcjqUB93wv8zPy2FB2dS5wTHgehg3R+aO04Xp3aXoYfl/WRuzH3v65NVFWpCoU7aXcm/xpsuMNmHKbqoCSGmQOZ3jwkSTAToqIOsKFQXeqSgMnXRcNIZ86oUj/w5l1jZjnEPCmQTi0UCdgE9kqRaFG/nM1PHSxdJ9Pkmx5wLeBOLTMBhCoUd4kZC6DVDXas6XAxKftzNWLjTdPGteLZ5uUqIp5Wjz54H2hyVYXcOQUEXjMvxlYKdz02WPK/l86iEbHldQWq/jVxwmvhjfKYMoM/paM05K+wu9/lr43ko52N6iLrst1ucdY537Ps2VSCTz6WSF7Bod6t0/JYVqeNkuOu0MUiaA7HGl+w9ztPiqyAcCm0+l3aNXZqTlqgVmv/KOikabMwHrayEZ6VK8u8Yw4QhwCUgAALDQyB3XzZ8AtmlyzT//It0/w+pEmvUadJMIGN3CjGHLPFIn3qGQHZpSRfFeBnPv1cTp5wCUmw+GwKXenklyJUCmPj77CaviGSKTK6/v3VPLdjFRCmzvlj9Zlf16wvB8Ik35FVu8S5d6IyBxecgkEYgdyHmpQ+bQJZGNP2q1Bwz9nWGGy3F1eBxeBT7Gy5EFBsAthNjmcl20B49mZiyxylEi2LPYFwXcvbIEiICTkxccdFNTg5dbVSLhPCVO4RtQE9oG0BDIOPs2AEEuzmTpHAk1kolR1F8nHWHne42qMdaCBNM4KnFKkmj3Lz53FPOKRl39cXb7Z7rjcawEof41GNjYs3l2g3Hc+aFHFF6a3QXnRQ2QsJhJYB7Di5w5ZhSxbtKKBVjxE7orHLbOfplCBsuJ2fyvC473oh7+jKVfaXlNsx8/rKfB4WLLpBlrJ8OCj43ZnGpXkdo3lXzyshrlvv8ZQ8Yu9H9I1BnD0dpp324FwRAAAQGnUDuvmz4BLJyJlSC0T2vedxOcsqUrif2Bf2JJy/QueSZVNy37WnVhcVu3rqZuZsuKOKOo8CNpvupXQeZ7TYLC1SO+mJCoBD9LtEOp6OtKG9+a+3MayaQ2fdX1HztMkXI5HHDhSCQTyB3IeY1QiDL5447O0TAF+rSoeJRDAisCoGseZ3q/lz5HsVC6Va+BaihKwSy5mlXWoZKQAAEQKAvCeTuy/pGIPvIZw7Qs19/rO3B4cLMXrrbG0LpdZBxwYU5xY4mhe1xQYeHXsrwx9pBRmXY4iersEyX+MW66Q0z9CO488Oe0FBe1g/WaW6xFIFMhmPyGqOCVkiQcohn0fLUbobEN69wFxDV2p5FKAAE3ARyF2IIZJhRIAACIAACIAACIAACIAACINAZArn7sv4RyD59gOiaa5hI9tW2iJ1lgspelh/rnCccsXGIZVJrSoHsc+voK0xk27GJOciq3F52AZbQ1Uics8tz9ckK4TR5CFGKOebY+08QC0k9W+cPc3U5JHi5wi+j9SuVBMM3A842M6w0aahwEQi0QSB3IYZA1gZ03AoCIAACIAACIAACIAACIAACCoHcfVn/CGTMQfbOO0wjY51+9httOskCbie/QCYTwqfOOzUvliKQPX0TPcgEpzp/l8dBVlWj5C+TopWrCd78Y7HyWWGKGKYm6ddErEB+M3n/VudhBQkHGXjqL7oZuT8U+ulwzqWOHq4DgRwCuQsxBLIc2rgHBEAABEAABEAABEAABEAABGwCufuyvhHIpriDjL2YiUy8OhFuWQlDsRll5QSrb4iFbPIrq9Mey3LOsjDLNIGsTEZPvhMZS9Eu0D73CZiODmtCk1lvqB1FG86Gwjujhxiw9viErljuMwhksdmLz7tIIHchhkDWxUFCVSAAAiAAAiAAAiAAAiAAAgNNIHdf1jcCGc9BJl/ti2N20npRdobjKCaQcXHsW/fcTXTyNfrUF97HzjNTBDPPlCxCLEkktj/LkvqfZeGYdu4z42RM7/ROcJDJvkshy5nzy+XkKgW6gLtMiIMs55vqTHM21SN0Re+HQDbQC1u/dS53IYZA1m8jjfaCAAiAAAiAAAiAAAiAAAj0KoHcfVlfCWQ8xHKh3fBKnxCmhV2aSfaLYbfyZgVmg55HTBezCtHso3R0Ky/ALWBV12wsDwfYSbQ3dopmG3nVtBxiTtHJFMhKV9mmkPiVEF5ZMnTnMEu4HznIenVNGsp25S7EEMiGcrqg0yAAAiAAAiAAAiAAAiAAAitAIHdf1jcCGQ+x7Ig45hSkHI6y0KmMygBqDrJLl+nspvUkdC/t1Vwgq273JuhPdZBxZc88xZKLW+dp2+cLR5sMNaUqTNJ2hhXi4Dp6QnXBXfKFfhatN++pkcTqj92vDgDrmyeEc2UOXFiBpxdFDgyB3IWYA9i4cePAcEBHQAAEQAAEQAAEQAAEQAAEQGC1COTuy/pGIOsYWEv4ssWxKmeY2LXGRaC9LITwux9bT/NMRPrKD69QLTTJVtsC2f2BUyyJlAT/nRDIRKL787T1cx+kBzeVbTIS/lsnZ5bJ8Z+qwCttEq6tS44hUQ8mKBxm81t5uOh6+9po/aH7S/faG3axn5QHBTjDRDs2i1AQCDgJ5C7EEMgwoUAABEAABEAABEAABEAABECgMwRy92VDJ5AJV9MbW6qcWJoYVo5FJbKwv2Wo46eeZ7m0gqKWYyBZyONTG88z5xUTzRShTQ+xjEwATSAzhKGIeKeWbPa7M9Oud0uBe6x3x2aQW5a7EEMgG+RZgb6BAAiAAAiAAAiAAAiAAAh0k0DuvmzoBLJuDkpv1ZWSM6y3WpzbGiF6RsI/c8vGfSAQIpC7EEMgw7wCARAAARAAARAAARAAARAAgc4QyN2XQSDrDH+UAgIgAAKUuxBDIMPkAQEQAAEQAAEQAAEQAAEQAIHOEMjdl0Eg6wx/lAICIAACEMgwB0AABEAABEAABEAABEAABEBglQlAIFvlAUD1IAACIJC7EHNyOMUS8wcEQAAEQAAEQAAEQAAEQAAE2ieQuy+Dg6x99igBBEAABASB3IUYAhkmEAiAAAiAAAiAAAiAAAiAAAh0hkDuvgwCWWf4oxQQAAEQgECGOQACIAACIAACIAACIAACIAACq0wAAtkqDwCqBwEQAIHchZiTQ4gl5g8IgAAIgAAIgAAIgAAIgAAItE8gd18GB1n77FECCIAACAgCuQsxBDJMIBAAARAAARAAARAAARAAARDoDIHcfRkEss7wRykgAAIgAIEMcwAEQAAEQAAEQAAEQAAEQAAEVpkABLJVHgBUDwIgAAK5CzEnhxBLzB8QAAEQAAEQAAEQAAEQAAEQaJ9A7r4MDrL22aMEEAABEBAEchdiCGT1BGq1WvTWW2/Rv/zLv9DVq1f7ematXbuW3vWud9FNN91EN998c9t9AZu2EaIAEAABEAABEAABEACBISCQuy+DQDYEkwNdBAEQ6A6B3IUYAhnRm2++ScvLy7RmzRoaGRkRwtK6deu6M3ArVMuVK1eE0MeFrbfffpvGxsayhDKwWaEBQrEgAAIgAAIgAAIgAAIDSSB3XwaBbCCnAzoFAiCwGgRyF+JhF8i4MMZdY1xAuvHGG1dj6Fa8Tt4/3k/eP97P1BfYpJLCdSAAAiAAAiAAAiAAAiBQEMjdl0EgwwwCARAAgQ4RyF2Ih1kgkwLQ+Pg4XXfddR0aid4s5he/+AUtLS0li2Rg05vjiFaBAAiAAAiAAAiAAAj0NoHcfRkEst4eV7QOBECgjwjkLsTDKpDx0MHXX3+dhkEck9NYimS33HJLMNwSbNrP2dZHSweaCgIgAAIgAAIgAAIg0EECufsyCGQdHAQUBQIgMNwEchfiYRXIXnrpJdq8eXODsMoWLRw/Qa2pPTQ9njDXlubo2OIE7ZEX87/niXbsmSZ5e2vhOJ0489N4YVt21OVUVzdsT3kfD7e8cOEC3XXXXd56U9h0t+0N+5rA3tX5FDbxwcIVIAACIAACIAACIAACw0wgd18GgWyYZw36DgIg0FECuQvxMApkPHE9/x93jzV7LdHcsQUa2bWbpkYid5oiDb+8tUDHTyzReHk/F5kWRncrghsr//hFmto9RbHii9obtEdpLg+13LRpk9NFlsrGbnuAhxAHzyeh3rLDJ0A26GsCe19jQmySOoCLQAAEQAAEQAAEQAAEhppA7r4MAtlQTxt0HgRAoJMEchfiYRTIuIOKJ6znJ1a6X4VjKcXcJe7fMEm7do/SArOIBWUgwwlWiUwUEJBE2RO02Lg9fpGNi2DcLcUddOYrzqa4wxLIXKKULJx9dvziFO2OqIpFmdM0srDy7H3PXohNJ59XlAUCIAACIAACIAACIDCYBHL3ZRDIBnM+oFcgAAKrQCB3IR5Ggezs2bN022230bp166Ij5XVKxUQfV5ifGnKpikxcIDM+KxpmO8qy26P09MqVK/TKK6/Q1q1brf6nsnEJZCkimKyQ3z9H00HRLLuvCex9Ax9iE50suAAEQAAEQAAEQAAEQGDoCeTuyyCQDf3UAQAQAIFOEchdiIdRIHv++efpnnvuSUPPwyIXRmm3kXhsae44XZwKhFo6RBpTQEp3kClusNz2GL31MUhlU7R9img+4JoT7rey7QlhllZ4ZW5fE9iHBj+VQdoEwlUgAAIgAAIgAAIgAALDRCB3XzbcAtnyLB18eI7G9h2l/dvkdFmm2YMP0+lth+iRmTFlDvH3DxPtf4T428uzB+nhuYv+OcZCVA49MkNqCfXFRR1zY/voaF2xuyzeRlGtryx+W1He8ozaD7M4s87y77ILo9N6f539m1TbG76/qF2/huT9pw/T3iNnHP0dpelDBV/zXrN9/IrTh/dSXcwk7Tu6n8QwRsq/c5bdtxwan2FaOtDXThLIXYh5GzZu3NjJpvR8Wc0EEB5uOUc0rYhhXLgRb0nhqklI5gaaNHOQNXCQseDGhPbEh6AzApmSP8101JmMjM9NB5nbLZbS1zz2IULN5kecNa4AARAAARAAARAAARAYHgK5+7LhE8hKUSwgbVmzZlIKaEJ4oVqIEVoMV69KYYZO02F2wRlNHCvfS56LqkhUCnHLM7SPjihiUFFYLRrFBTIheLFypCC3PHuYTm3fX4hRDqFQXH96m1fki93PyAgWy4bw5sNg1hcrn4tjp7bXgqAQywKil1k+v352zBRBkwcJF4KAk0DuQgyBLGFCaWJPYrJ4Z04uXfCpXGitWA4yI59YTnuMbnZaILMELtP9leMg423O6WsCewhkCfMel4AACIAACIAACIAACDQmkLsvGz6BjKPVXFlcyJmlMeFcUoUm/v4p2i5dSeWQcKHlMO0v3WXLrKhZ5iSTbijFxVQNobsc9wirbREN1VxrhZC1TDNGm+IOMrNcu3YhMDEZrhbQwgKZWYLzfkWQC89on2uvvsss3ypPsDlN2yoHmnqFo3wvy8bPHm4AgYpA7kLMC4CDLGEiVQJP7QAL3uUVaRZodPc0jZtOMH6yJjs0YKQShCaYOMT+9p0j0LQ9RmPbFcj0EFOP00sNTc1ykJWNbtrXKPvweMNBlvA84BIQAAEQAAEQAAEQAAEngdx9Wd8IZB/5zAF69uuPdW74uUAyeyc9sp8cAtkhGmMOKxlO6azUG8ZXXu0LsQwKOUZNhmPNdIHVQt92OhUKseTlzI4FQj6LcEXVURVzkLkEsvp+Q9iLjVoCk6jjKyR4OcuPi3KxZuNzEDAJ5C7EwyiQpSai1xgrDigrV5ZrOjpFGu4+W6SJPVwgU/+7CBNsTe2h6ZEyfHOanYo5t0AjaminWk/T9ij3tp+kX217caLlidYU7VHztLkS5c8Hz/gkL9emfY2y968fSNKPtRUEQAAEQAAEQAAEQKAdArn7sv4RyD59gOiaa5hI9tV2OBl5qxKLYrmz6hDH0iWmiU5GiKPiUGMWsHCuMkcTitBJKvKUXZSuNCOfF7H3D41RoeOFBbKouOQIHbVykGn5x8JCXuV04+1jOd6KcFY9dFQtIRYeWeQU00NbTWwhQc9XviU4Jk4HXAYCPgK5C/EwCmQXLlygG2+8kbmzfPasmvLS3DESus6WHZUAJN/bMLnLfwpjJdKMCPHrzE+LMuU9qqjEy1ucYOLYOLsgElKY3R5l4rSYW+2tt96izZs3W9MpiY0iQBXt2UI7hOhXv6xTKjMcZNl9jbAPrSIhNlh9QAAEQAAEQAAEQAAEQCBGIHdf1j8CGXOQvfMO08gYiWe/0UEnWYys9rkSLtnYQeZ3LLkErEK8GaNJFr0pwjxVkUgKcNz9FhXIfPnJlNxowQMFGACZt00TyQL3y+uVcgvBbUzL31agLcphHygHJdTvi+DVxPbphy3IgfOVz6uOO+saTQ9cPPQEchdiDm7YQiy5CML/Nz4+7pk3deL3kFtMiFxc+VJPa5QlOl1MdXUyRHF04RgtjHChrcXcZcWJkJrwJnJ5vZvGW08LkS27PUpPl5aWaNOmTXTzzTdb/Y+zIVLbPk+1cMg+oGOVSywcimoJaFVLVp59aLEIsRn6RQYAQAAEQAAEQAAEQAAEogRy92V9I5BNcQcZezETmXi1G26pn4Do42vmFDMEsips0e8gq06xXD7NpKBtNHbKdpRVhwAozSiS/zNnmMiDNkPnhJuM2EGQR2nmXJlwf+ZcecJlyEEWT+AvBTB2hKRxcqfWIL+LqxTEqvudIY0eoSrBHRZuX+QwgFD5EMiiCwsuaEYgdyHmtQybQMb7/NJLLwkHFXeSDdOLO8e4S+yuu+7ydhts/GyGaa6gryAAAiAAAiAAAiAAAs0J5O7L+kYg4znI5KtdcYyXY56CaCN3JdfPcZCZoZFlTZUbSz/lUhfLyvr2ER05tZ0l0Of50tgpmawIcd0Yy6OW7SAzehwTqpp8Hsj5tTyjO8WiyfdlM531l+wC4Z/B8iGQNV9pcEeQQO5CPKwC2Ztvvkmvv/66cJFdd911QzG7fvGLXxB3SN1yyy1O95iEADa2s24oJgg6CQIgAAIgAAIgAAIg0DaB3H1ZXwlkPMRyoUPhlV13kBlDnJb/yiHSqaJOleuszRxkhWIYzPMVTdqv3e9yrbkcZIHwR/ORsNpXCo9j9cmbbpHTFb5ZXJk2Bm0/myhgiAjkLsTDKpCJ53B5WeTiGgaRTIpj3DE3Nlb5i71PCNgM0eKBroIACIAACIAACIAACHSMQO6+rG8EMh5i2SlxrNCD9tKp7WbeK3U8HOKUelKiK0n/tmlaniuT0peuJivZfcqQa+4yHmLJcpAVig4dfJgFah56hGa0vVUkjNJySrG+HTxHM+wkgKIYM0yRlzdLd7IjPut656gOwYzdX4pPp7dVJ2e6EuUH85IF21eM35Hl6eDJnP7yi0GIHl6QMla4BgQUArkL8TALZLzvr776Kl2+fFmIRoMabslFQC54rV+/nm699dbk5wZsklHhQhAAARAAARAAARAAARAQBHL3ZX0jkHV6nBs7yISDaZkmJ4nOnHElm09rYVHvJE1PL9Pc8jaaXp6jOa8LShHpyjxf7kT0XNASsZaGcCbbxMuZpTFVWDMOGShOzlRUN5lovyzC+jx2P7tPEwetRPv+QwtK9YrxFin6xUur33tAgpozLlK+V2xMG0dcBQIuArkLMS9rGHOQqQx5SCEXkNasWSNYrF27ltatW9fXE+3KlSt09epV8QX99ttvCwHQlZQ/1kmwiRHC5yAAAiAAAiAAAiAAAiBQE8jdlw21QNbEQXb68EE6N1MKULETLOW4MCfYPjrCBLF6oGSOMS28zyzPcpDxZP2OUEFNxDIPFNAfD4QT6jzgHsPyuRIEchdiCGT1aHAx6Gc/+xlxcelf//VfV2KYulbmDTfcIES+m266KUsYMxsKNl0bOlQEAiAAAiAAAiAAAiDQxwRy92VDK5D18VhnNj0lZ1dm0X12W0p4Zp91Cc3tEQK5CzEEsh4ZQDQDBEAABEAABEAABEAABECg7wnk7ssgkPX90KMDIAACvUIgdyGGQNYrI4h2gAAIgAAIgAAIgAAIgAAI9DuB3H0ZBLJ+H3m0HwRAoGcI5C7EEMh6ZgjREBAAARAAARAAARAAARAAgT4nkLsvg0DW5wOP5oMACPQOgdyFGAJZ74whWgICIAACIAACIAACIAACINDfBHL3ZRDI+nvc0XoQAIEeIpC7EEMg66FBRFNAAARAAARAAARAAARAAAT6msALL7yQ1X4IZFnYcBMIgAAI2AQgkGFWgAAIgAAIgAAIgAAIgAAIgMDqEuAC2Yb77m/cCAhkjZHhBhAAARBwE4BAhpkBAiAAAiAAAiAAAiAAAoNJ4I0rb9Nnv/UcLf7zZXrH08V1119Lf/Wf7qFfu33DYELok15BIOuTgUIzQQAEBpcABLLBHVv0DARAAARAAARAAARAYLgJTD/5I/q/l65EIbyLiWR/nSSS/YT2/s3P6MHPj9NWpdSzP/gRffLsJnrKeN+smF+3l+6m735svbtNl5boEyeJjvJyzr5Ad5685LhuHd3/uQ/Sg5uKj+ZPPk3fuuejdJQ3SL0/2uveuiBXIPv/JYk3viRSmFQAAAAASUVORK5CYII="/>
          <p:cNvSpPr>
            <a:spLocks noChangeAspect="1" noChangeArrowheads="1"/>
          </p:cNvSpPr>
          <p:nvPr/>
        </p:nvSpPr>
        <p:spPr bwMode="auto">
          <a:xfrm>
            <a:off x="155575" y="-3551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dirty="0">
              <a:ea typeface="等线" panose="02010600030101010101" pitchFamily="2" charset="-122"/>
            </a:endParaRPr>
          </a:p>
        </p:txBody>
      </p:sp>
      <p:cxnSp>
        <p:nvCxnSpPr>
          <p:cNvPr id="20" name="直接连接符 19"/>
          <p:cNvCxnSpPr/>
          <p:nvPr/>
        </p:nvCxnSpPr>
        <p:spPr>
          <a:xfrm>
            <a:off x="4114800" y="1924334"/>
            <a:ext cx="44355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9" name="组合 18"/>
          <p:cNvGrpSpPr/>
          <p:nvPr/>
        </p:nvGrpSpPr>
        <p:grpSpPr>
          <a:xfrm>
            <a:off x="450539" y="271463"/>
            <a:ext cx="4554379" cy="369213"/>
            <a:chOff x="600718" y="361950"/>
            <a:chExt cx="6072505" cy="492285"/>
          </a:xfrm>
        </p:grpSpPr>
        <p:sp>
          <p:nvSpPr>
            <p:cNvPr id="21" name="椭圆 20"/>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2" name="文本框 21"/>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司法案例库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50539" y="271463"/>
            <a:ext cx="4554379" cy="369213"/>
            <a:chOff x="600718" y="361950"/>
            <a:chExt cx="6072505" cy="492285"/>
          </a:xfrm>
        </p:grpSpPr>
        <p:sp>
          <p:nvSpPr>
            <p:cNvPr id="19" name="椭圆 18"/>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0" name="文本框 19"/>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司法案例库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pic>
        <p:nvPicPr>
          <p:cNvPr id="2" name="图片 1"/>
          <p:cNvPicPr>
            <a:picLocks noChangeAspect="1"/>
          </p:cNvPicPr>
          <p:nvPr/>
        </p:nvPicPr>
        <p:blipFill>
          <a:blip r:embed="rId2"/>
          <a:stretch>
            <a:fillRect/>
          </a:stretch>
        </p:blipFill>
        <p:spPr>
          <a:xfrm>
            <a:off x="1382936" y="1252270"/>
            <a:ext cx="6090962" cy="3714294"/>
          </a:xfrm>
          <a:prstGeom prst="rect">
            <a:avLst/>
          </a:prstGeom>
        </p:spPr>
      </p:pic>
      <p:sp>
        <p:nvSpPr>
          <p:cNvPr id="3" name="矩形 2"/>
          <p:cNvSpPr/>
          <p:nvPr/>
        </p:nvSpPr>
        <p:spPr>
          <a:xfrm>
            <a:off x="790867" y="742025"/>
            <a:ext cx="6651265" cy="306431"/>
          </a:xfrm>
          <a:prstGeom prst="rect">
            <a:avLst/>
          </a:prstGeom>
        </p:spPr>
        <p:txBody>
          <a:bodyPr wrap="square">
            <a:spAutoFit/>
          </a:bodyPr>
          <a:lstStyle/>
          <a:p>
            <a:pPr fontAlgn="base">
              <a:lnSpc>
                <a:spcPct val="125000"/>
              </a:lnSpc>
              <a:spcBef>
                <a:spcPct val="0"/>
              </a:spcBef>
              <a:spcAft>
                <a:spcPct val="0"/>
              </a:spcAft>
            </a:pPr>
            <a:r>
              <a:rPr lang="zh-CN" altLang="en-US" sz="1200" dirty="0">
                <a:solidFill>
                  <a:schemeClr val="bg1"/>
                </a:solidFill>
                <a:ea typeface="等线" panose="02010600030101010101" pitchFamily="2" charset="-122"/>
              </a:rPr>
              <a:t>案例可视化：司法案例库案例大数据提供数据化图表，并支持自定义案例报告。</a:t>
            </a:r>
            <a:endParaRPr lang="en-US" altLang="zh-CN" sz="1200" dirty="0">
              <a:solidFill>
                <a:schemeClr val="bg1"/>
              </a:solidFill>
              <a:ea typeface="等线" panose="02010600030101010101" pitchFamily="2"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082777" y="2032192"/>
            <a:ext cx="6526532" cy="1154430"/>
            <a:chOff x="2828953" y="2519979"/>
            <a:chExt cx="8702042" cy="1539241"/>
          </a:xfrm>
        </p:grpSpPr>
        <p:sp>
          <p:nvSpPr>
            <p:cNvPr id="4" name="文本框 4"/>
            <p:cNvSpPr txBox="1"/>
            <p:nvPr/>
          </p:nvSpPr>
          <p:spPr>
            <a:xfrm>
              <a:off x="4585333" y="3424634"/>
              <a:ext cx="5078645" cy="4924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defTabSz="342900">
                <a:defRPr/>
              </a:pPr>
              <a:r>
                <a:rPr kumimoji="1" lang="en-US" altLang="zh-CN" dirty="0">
                  <a:solidFill>
                    <a:prstClr val="white"/>
                  </a:solidFill>
                  <a:latin typeface="等线"/>
                  <a:ea typeface="等线" panose="02010600030101010101" pitchFamily="2" charset="-122"/>
                  <a:cs typeface="+mn-ea"/>
                  <a:sym typeface="+mn-lt"/>
                </a:rPr>
                <a:t>PKULAW’s </a:t>
              </a:r>
              <a:r>
                <a:rPr kumimoji="1" lang="en-US" altLang="zh-CN" dirty="0" smtClean="0">
                  <a:solidFill>
                    <a:prstClr val="white"/>
                  </a:solidFill>
                  <a:latin typeface="等线"/>
                  <a:ea typeface="等线" panose="02010600030101010101" pitchFamily="2" charset="-122"/>
                  <a:cs typeface="+mn-ea"/>
                  <a:sym typeface="+mn-lt"/>
                </a:rPr>
                <a:t>product </a:t>
              </a:r>
              <a:r>
                <a:rPr kumimoji="1" lang="en-US" altLang="zh-CN" dirty="0">
                  <a:solidFill>
                    <a:prstClr val="white"/>
                  </a:solidFill>
                  <a:latin typeface="等线"/>
                  <a:ea typeface="等线" panose="02010600030101010101" pitchFamily="2" charset="-122"/>
                  <a:cs typeface="+mn-ea"/>
                  <a:sym typeface="+mn-lt"/>
                </a:rPr>
                <a:t>introduction</a:t>
              </a:r>
            </a:p>
          </p:txBody>
        </p:sp>
        <p:sp>
          <p:nvSpPr>
            <p:cNvPr id="5" name="文本框 8"/>
            <p:cNvSpPr txBox="1"/>
            <p:nvPr/>
          </p:nvSpPr>
          <p:spPr>
            <a:xfrm>
              <a:off x="4585364" y="2655234"/>
              <a:ext cx="6945631" cy="80021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kumimoji="1" lang="zh-CN" altLang="en-US" sz="3300" b="1" dirty="0">
                  <a:solidFill>
                    <a:prstClr val="white"/>
                  </a:solidFill>
                  <a:latin typeface="等线"/>
                  <a:ea typeface="等线" panose="02010600030101010101" pitchFamily="2" charset="-122"/>
                  <a:cs typeface="+mn-ea"/>
                  <a:sym typeface="+mn-ea"/>
                </a:rPr>
                <a:t>北大法宝发展历程</a:t>
              </a:r>
              <a:endParaRPr kumimoji="1" lang="zh-CN" altLang="en-US" sz="3300" b="1" dirty="0">
                <a:solidFill>
                  <a:prstClr val="white"/>
                </a:solidFill>
                <a:latin typeface="等线"/>
                <a:ea typeface="等线" panose="02010600030101010101" pitchFamily="2" charset="-122"/>
                <a:cs typeface="+mn-ea"/>
                <a:sym typeface="+mn-lt"/>
              </a:endParaRPr>
            </a:p>
          </p:txBody>
        </p:sp>
        <p:cxnSp>
          <p:nvCxnSpPr>
            <p:cNvPr id="6" name="直接连接符 5"/>
            <p:cNvCxnSpPr/>
            <p:nvPr/>
          </p:nvCxnSpPr>
          <p:spPr>
            <a:xfrm>
              <a:off x="4416441" y="2757714"/>
              <a:ext cx="0" cy="112858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828953" y="2519979"/>
              <a:ext cx="1345587" cy="1539241"/>
              <a:chOff x="2644791" y="2350267"/>
              <a:chExt cx="1520272" cy="1739066"/>
            </a:xfrm>
          </p:grpSpPr>
          <p:sp>
            <p:nvSpPr>
              <p:cNvPr id="8" name="椭圆 7"/>
              <p:cNvSpPr/>
              <p:nvPr/>
            </p:nvSpPr>
            <p:spPr>
              <a:xfrm>
                <a:off x="2644792" y="2457549"/>
                <a:ext cx="1456676" cy="1456676"/>
              </a:xfrm>
              <a:prstGeom prst="ellipse">
                <a:avLst/>
              </a:prstGeom>
              <a:solidFill>
                <a:srgbClr val="00C7E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r>
                  <a:rPr lang="en-US" altLang="zh-CN" sz="6000" dirty="0">
                    <a:solidFill>
                      <a:prstClr val="white"/>
                    </a:solidFill>
                    <a:latin typeface="Century Gothic" panose="020B0502020202020204" pitchFamily="34" charset="0"/>
                    <a:ea typeface="等线 Light" panose="02010600030101010101" pitchFamily="2" charset="-122"/>
                  </a:rPr>
                  <a:t>1</a:t>
                </a:r>
                <a:endParaRPr lang="zh-CN" altLang="en-US" sz="6000" dirty="0">
                  <a:solidFill>
                    <a:prstClr val="white"/>
                  </a:solidFill>
                  <a:latin typeface="Century Gothic" panose="020B0502020202020204" pitchFamily="34" charset="0"/>
                  <a:ea typeface="等线 Light" panose="02010600030101010101" pitchFamily="2" charset="-122"/>
                </a:endParaRPr>
              </a:p>
            </p:txBody>
          </p:sp>
          <p:sp>
            <p:nvSpPr>
              <p:cNvPr id="10" name="椭圆 9"/>
              <p:cNvSpPr/>
              <p:nvPr/>
            </p:nvSpPr>
            <p:spPr>
              <a:xfrm>
                <a:off x="3758995" y="3683265"/>
                <a:ext cx="406068" cy="4060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a:ea typeface="等线" panose="02010600030101010101" pitchFamily="2" charset="-122"/>
                  <a:cs typeface="+mn-ea"/>
                  <a:sym typeface="+mn-lt"/>
                </a:endParaRPr>
              </a:p>
            </p:txBody>
          </p:sp>
          <p:sp>
            <p:nvSpPr>
              <p:cNvPr id="11" name="椭圆 10"/>
              <p:cNvSpPr/>
              <p:nvPr/>
            </p:nvSpPr>
            <p:spPr>
              <a:xfrm>
                <a:off x="2644791" y="2350267"/>
                <a:ext cx="255468" cy="2554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a:ea typeface="等线" panose="02010600030101010101" pitchFamily="2" charset="-122"/>
                  <a:cs typeface="+mn-ea"/>
                  <a:sym typeface="+mn-lt"/>
                </a:endParaRPr>
              </a:p>
            </p:txBody>
          </p:sp>
        </p:grpSp>
      </p:grpSp>
      <p:pic>
        <p:nvPicPr>
          <p:cNvPr id="2" name="图片 1" descr="白"/>
          <p:cNvPicPr>
            <a:picLocks noChangeAspect="1"/>
          </p:cNvPicPr>
          <p:nvPr/>
        </p:nvPicPr>
        <p:blipFill>
          <a:blip r:embed="rId3"/>
          <a:stretch>
            <a:fillRect/>
          </a:stretch>
        </p:blipFill>
        <p:spPr>
          <a:xfrm>
            <a:off x="385763" y="318612"/>
            <a:ext cx="1141571" cy="238601"/>
          </a:xfrm>
          <a:prstGeom prst="rect">
            <a:avLst/>
          </a:prstGeom>
        </p:spPr>
      </p:pic>
    </p:spTree>
    <p:extLst>
      <p:ext uri="{BB962C8B-B14F-4D97-AF65-F5344CB8AC3E}">
        <p14:creationId xmlns:p14="http://schemas.microsoft.com/office/powerpoint/2010/main" val="354560772"/>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151338" y="1261974"/>
            <a:ext cx="6841324" cy="3783276"/>
          </a:xfrm>
          <a:prstGeom prst="rect">
            <a:avLst/>
          </a:prstGeom>
        </p:spPr>
      </p:pic>
      <p:pic>
        <p:nvPicPr>
          <p:cNvPr id="10243" name="Picture 3"/>
          <p:cNvPicPr>
            <a:picLocks noChangeAspect="1" noChangeArrowheads="1"/>
          </p:cNvPicPr>
          <p:nvPr/>
        </p:nvPicPr>
        <p:blipFill>
          <a:blip r:embed="rId3"/>
          <a:srcRect/>
          <a:stretch>
            <a:fillRect/>
          </a:stretch>
        </p:blipFill>
        <p:spPr bwMode="auto">
          <a:xfrm>
            <a:off x="1186846" y="1549489"/>
            <a:ext cx="6911736" cy="3067406"/>
          </a:xfrm>
          <a:prstGeom prst="rect">
            <a:avLst/>
          </a:prstGeom>
          <a:noFill/>
          <a:ln w="9525">
            <a:noFill/>
            <a:miter lim="800000"/>
            <a:headEnd/>
            <a:tailEnd/>
          </a:ln>
        </p:spPr>
      </p:pic>
      <p:grpSp>
        <p:nvGrpSpPr>
          <p:cNvPr id="19" name="组合 18"/>
          <p:cNvGrpSpPr/>
          <p:nvPr/>
        </p:nvGrpSpPr>
        <p:grpSpPr>
          <a:xfrm>
            <a:off x="450539" y="271463"/>
            <a:ext cx="4554379" cy="369213"/>
            <a:chOff x="600718" y="361950"/>
            <a:chExt cx="6072505" cy="492285"/>
          </a:xfrm>
        </p:grpSpPr>
        <p:sp>
          <p:nvSpPr>
            <p:cNvPr id="20" name="椭圆 19"/>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1" name="文本框 20"/>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司法案例库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pic>
        <p:nvPicPr>
          <p:cNvPr id="3" name="图片 2"/>
          <p:cNvPicPr>
            <a:picLocks noChangeAspect="1"/>
          </p:cNvPicPr>
          <p:nvPr/>
        </p:nvPicPr>
        <p:blipFill>
          <a:blip r:embed="rId4"/>
          <a:stretch>
            <a:fillRect/>
          </a:stretch>
        </p:blipFill>
        <p:spPr>
          <a:xfrm>
            <a:off x="2078182" y="1261974"/>
            <a:ext cx="5129064" cy="4020230"/>
          </a:xfrm>
          <a:prstGeom prst="rect">
            <a:avLst/>
          </a:prstGeom>
        </p:spPr>
      </p:pic>
      <p:sp>
        <p:nvSpPr>
          <p:cNvPr id="16" name="矩形 15"/>
          <p:cNvSpPr/>
          <p:nvPr/>
        </p:nvSpPr>
        <p:spPr>
          <a:xfrm>
            <a:off x="790867" y="742025"/>
            <a:ext cx="6651265" cy="306431"/>
          </a:xfrm>
          <a:prstGeom prst="rect">
            <a:avLst/>
          </a:prstGeom>
        </p:spPr>
        <p:txBody>
          <a:bodyPr wrap="square">
            <a:spAutoFit/>
          </a:bodyPr>
          <a:lstStyle/>
          <a:p>
            <a:pPr fontAlgn="base">
              <a:lnSpc>
                <a:spcPct val="125000"/>
              </a:lnSpc>
              <a:spcBef>
                <a:spcPct val="0"/>
              </a:spcBef>
              <a:spcAft>
                <a:spcPct val="0"/>
              </a:spcAft>
            </a:pPr>
            <a:r>
              <a:rPr lang="zh-CN" altLang="en-US" sz="1200" dirty="0">
                <a:solidFill>
                  <a:schemeClr val="bg1"/>
                </a:solidFill>
                <a:ea typeface="等线" panose="02010600030101010101" pitchFamily="2" charset="-122"/>
              </a:rPr>
              <a:t>案例可视化：司法案例库案例大数据提供数据化图表，并支持自定义案例报告。</a:t>
            </a:r>
            <a:endParaRPr lang="en-US" altLang="zh-CN" sz="1200" dirty="0">
              <a:solidFill>
                <a:schemeClr val="bg1"/>
              </a:solidFill>
              <a:ea typeface="等线" panose="02010600030101010101" pitchFamily="2"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43"/>
                                        </p:tgtEl>
                                      </p:cBhvr>
                                    </p:animEffect>
                                    <p:set>
                                      <p:cBhvr>
                                        <p:cTn id="20" dur="1" fill="hold">
                                          <p:stCondLst>
                                            <p:cond delay="499"/>
                                          </p:stCondLst>
                                        </p:cTn>
                                        <p:tgtEl>
                                          <p:spTgt spid="102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stretch>
            <a:fillRect/>
          </a:stretch>
        </p:blipFill>
        <p:spPr>
          <a:xfrm>
            <a:off x="784095" y="1162128"/>
            <a:ext cx="7216765" cy="3612193"/>
          </a:xfrm>
          <a:prstGeom prst="rect">
            <a:avLst/>
          </a:prstGeom>
        </p:spPr>
      </p:pic>
      <p:pic>
        <p:nvPicPr>
          <p:cNvPr id="2" name="图片 1"/>
          <p:cNvPicPr>
            <a:picLocks noChangeAspect="1"/>
          </p:cNvPicPr>
          <p:nvPr/>
        </p:nvPicPr>
        <p:blipFill>
          <a:blip r:embed="rId3"/>
          <a:stretch>
            <a:fillRect/>
          </a:stretch>
        </p:blipFill>
        <p:spPr>
          <a:xfrm>
            <a:off x="1207850" y="1176494"/>
            <a:ext cx="6369256" cy="3919950"/>
          </a:xfrm>
          <a:prstGeom prst="rect">
            <a:avLst/>
          </a:prstGeom>
        </p:spPr>
      </p:pic>
      <p:sp>
        <p:nvSpPr>
          <p:cNvPr id="11" name="TextBox 10"/>
          <p:cNvSpPr txBox="1"/>
          <p:nvPr/>
        </p:nvSpPr>
        <p:spPr>
          <a:xfrm>
            <a:off x="1351639" y="267688"/>
            <a:ext cx="3058709" cy="369332"/>
          </a:xfrm>
          <a:prstGeom prst="rect">
            <a:avLst/>
          </a:prstGeom>
          <a:noFill/>
        </p:spPr>
        <p:txBody>
          <a:bodyPr wrap="square" rtlCol="0">
            <a:spAutoFit/>
          </a:bodyPr>
          <a:lstStyle/>
          <a:p>
            <a:pPr algn="ctr"/>
            <a:r>
              <a:rPr lang="zh-CN" altLang="en-US" b="1" dirty="0" smtClean="0">
                <a:ea typeface="等线" panose="02010600030101010101" pitchFamily="2" charset="-122"/>
              </a:rPr>
              <a:t>北法宝</a:t>
            </a:r>
            <a:r>
              <a:rPr lang="en-US" altLang="zh-CN" b="1" dirty="0">
                <a:ea typeface="等线" panose="02010600030101010101" pitchFamily="2" charset="-122"/>
              </a:rPr>
              <a:t>V6</a:t>
            </a:r>
            <a:r>
              <a:rPr lang="zh-CN" altLang="en-US" b="1" dirty="0">
                <a:ea typeface="等线" panose="02010600030101010101" pitchFamily="2" charset="-122"/>
              </a:rPr>
              <a:t>产品特色介绍</a:t>
            </a:r>
          </a:p>
        </p:txBody>
      </p:sp>
      <p:sp>
        <p:nvSpPr>
          <p:cNvPr id="15" name="Rectangle 43"/>
          <p:cNvSpPr/>
          <p:nvPr/>
        </p:nvSpPr>
        <p:spPr bwMode="auto">
          <a:xfrm>
            <a:off x="847732" y="736982"/>
            <a:ext cx="2766950" cy="39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b="1" dirty="0" smtClean="0">
                <a:solidFill>
                  <a:schemeClr val="bg1"/>
                </a:solidFill>
                <a:ea typeface="等线" panose="02010600030101010101" pitchFamily="2" charset="-122"/>
              </a:rPr>
              <a:t> </a:t>
            </a:r>
            <a:r>
              <a:rPr lang="zh-CN" altLang="en-US" sz="1400" dirty="0" smtClean="0">
                <a:solidFill>
                  <a:schemeClr val="bg1"/>
                </a:solidFill>
                <a:ea typeface="等线" panose="02010600030101010101" pitchFamily="2" charset="-122"/>
              </a:rPr>
              <a:t>北大法宝“智能检索报告”功能</a:t>
            </a:r>
            <a:endParaRPr lang="en-US" altLang="zh-CN" sz="1400" dirty="0">
              <a:solidFill>
                <a:schemeClr val="bg1"/>
              </a:solidFill>
              <a:ea typeface="等线" panose="02010600030101010101" pitchFamily="2" charset="-122"/>
              <a:cs typeface="+mn-ea"/>
              <a:sym typeface="+mn-lt"/>
            </a:endParaRPr>
          </a:p>
        </p:txBody>
      </p:sp>
      <p:grpSp>
        <p:nvGrpSpPr>
          <p:cNvPr id="21" name="组合 20"/>
          <p:cNvGrpSpPr/>
          <p:nvPr/>
        </p:nvGrpSpPr>
        <p:grpSpPr>
          <a:xfrm>
            <a:off x="450539" y="271463"/>
            <a:ext cx="4554379" cy="369213"/>
            <a:chOff x="600718" y="361950"/>
            <a:chExt cx="6072505" cy="492285"/>
          </a:xfrm>
        </p:grpSpPr>
        <p:sp>
          <p:nvSpPr>
            <p:cNvPr id="22" name="椭圆 21"/>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3" name="文本框 22"/>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司法案例库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pic>
        <p:nvPicPr>
          <p:cNvPr id="3" name="图片 2"/>
          <p:cNvPicPr>
            <a:picLocks noChangeAspect="1"/>
          </p:cNvPicPr>
          <p:nvPr/>
        </p:nvPicPr>
        <p:blipFill>
          <a:blip r:embed="rId4"/>
          <a:stretch>
            <a:fillRect/>
          </a:stretch>
        </p:blipFill>
        <p:spPr>
          <a:xfrm>
            <a:off x="1147015" y="1186639"/>
            <a:ext cx="6325148" cy="4138019"/>
          </a:xfrm>
          <a:prstGeom prst="rect">
            <a:avLst/>
          </a:prstGeom>
        </p:spPr>
      </p:pic>
      <p:pic>
        <p:nvPicPr>
          <p:cNvPr id="19" name="图片 18"/>
          <p:cNvPicPr/>
          <p:nvPr/>
        </p:nvPicPr>
        <p:blipFill>
          <a:blip r:embed="rId5"/>
          <a:stretch>
            <a:fillRect/>
          </a:stretch>
        </p:blipFill>
        <p:spPr>
          <a:xfrm>
            <a:off x="620703" y="1557380"/>
            <a:ext cx="7739008" cy="3376746"/>
          </a:xfrm>
          <a:prstGeom prst="rect">
            <a:avLst/>
          </a:prstGeom>
          <a:noFill/>
          <a:ln w="9525">
            <a:noFill/>
          </a:ln>
        </p:spPr>
      </p:pic>
      <p:pic>
        <p:nvPicPr>
          <p:cNvPr id="4" name="图片 3"/>
          <p:cNvPicPr>
            <a:picLocks noChangeAspect="1"/>
          </p:cNvPicPr>
          <p:nvPr/>
        </p:nvPicPr>
        <p:blipFill>
          <a:blip r:embed="rId6"/>
          <a:stretch>
            <a:fillRect/>
          </a:stretch>
        </p:blipFill>
        <p:spPr>
          <a:xfrm>
            <a:off x="1461758" y="1264909"/>
            <a:ext cx="6071240" cy="3931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3"/>
          <p:cNvSpPr/>
          <p:nvPr/>
        </p:nvSpPr>
        <p:spPr bwMode="auto">
          <a:xfrm>
            <a:off x="847732" y="824349"/>
            <a:ext cx="7268045" cy="52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en-US" altLang="zh-CN" sz="1200" dirty="0">
                <a:solidFill>
                  <a:schemeClr val="bg1"/>
                </a:solidFill>
                <a:latin typeface="等线" panose="02010600030101010101" pitchFamily="2" charset="-122"/>
                <a:ea typeface="等线" panose="02010600030101010101" pitchFamily="2" charset="-122"/>
                <a:cs typeface="+mn-ea"/>
                <a:sym typeface="+mn-lt"/>
              </a:rPr>
              <a:t>  </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内容：</a:t>
            </a:r>
            <a:r>
              <a:rPr lang="en-US" altLang="zh-CN" sz="1200" dirty="0" smtClean="0">
                <a:solidFill>
                  <a:schemeClr val="bg1"/>
                </a:solidFill>
                <a:latin typeface="等线" panose="02010600030101010101" pitchFamily="2" charset="-122"/>
                <a:ea typeface="等线" panose="02010600030101010101" pitchFamily="2" charset="-122"/>
                <a:cs typeface="+mn-ea"/>
                <a:sym typeface="+mn-lt"/>
              </a:rPr>
              <a:t>167</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种</a:t>
            </a:r>
            <a:r>
              <a:rPr lang="zh-CN" altLang="en-US" sz="1200" dirty="0">
                <a:solidFill>
                  <a:schemeClr val="bg1"/>
                </a:solidFill>
                <a:latin typeface="等线" panose="02010600030101010101" pitchFamily="2" charset="-122"/>
                <a:ea typeface="等线" panose="02010600030101010101" pitchFamily="2" charset="-122"/>
                <a:cs typeface="+mn-ea"/>
                <a:sym typeface="+mn-lt"/>
              </a:rPr>
              <a:t>包含</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核心期刊</a:t>
            </a:r>
            <a:r>
              <a:rPr lang="zh-CN" altLang="en-US" sz="1200" dirty="0">
                <a:solidFill>
                  <a:schemeClr val="bg1"/>
                </a:solidFill>
                <a:latin typeface="等线" panose="02010600030101010101" pitchFamily="2" charset="-122"/>
                <a:ea typeface="等线" panose="02010600030101010101" pitchFamily="2" charset="-122"/>
                <a:cs typeface="+mn-ea"/>
                <a:sym typeface="+mn-lt"/>
              </a:rPr>
              <a:t>、非核心期刊、</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集刊、英文期刊；</a:t>
            </a:r>
            <a:endParaRPr lang="en-US" altLang="zh-CN" sz="1200" dirty="0" smtClean="0">
              <a:solidFill>
                <a:schemeClr val="bg1"/>
              </a:solidFill>
              <a:latin typeface="等线" panose="02010600030101010101" pitchFamily="2" charset="-122"/>
              <a:ea typeface="等线" panose="02010600030101010101" pitchFamily="2" charset="-122"/>
              <a:cs typeface="+mn-ea"/>
              <a:sym typeface="+mn-lt"/>
            </a:endParaRPr>
          </a:p>
          <a:p>
            <a:pPr fontAlgn="base">
              <a:lnSpc>
                <a:spcPct val="70000"/>
              </a:lnSpc>
              <a:spcBef>
                <a:spcPct val="0"/>
              </a:spcBef>
              <a:spcAft>
                <a:spcPct val="0"/>
              </a:spcAft>
            </a:pPr>
            <a:endParaRPr lang="en-US" altLang="zh-CN" sz="1200" dirty="0">
              <a:solidFill>
                <a:schemeClr val="bg1"/>
              </a:solidFill>
              <a:latin typeface="等线" panose="02010600030101010101" pitchFamily="2" charset="-122"/>
              <a:ea typeface="等线" panose="02010600030101010101" pitchFamily="2" charset="-122"/>
              <a:cs typeface="+mn-ea"/>
              <a:sym typeface="+mn-lt"/>
            </a:endParaRPr>
          </a:p>
          <a:p>
            <a:pPr fontAlgn="base">
              <a:lnSpc>
                <a:spcPct val="70000"/>
              </a:lnSpc>
              <a:spcBef>
                <a:spcPct val="0"/>
              </a:spcBef>
              <a:spcAft>
                <a:spcPct val="0"/>
              </a:spcAft>
            </a:pPr>
            <a:r>
              <a:rPr lang="en-US" altLang="zh-CN" sz="1200" dirty="0" smtClean="0">
                <a:solidFill>
                  <a:schemeClr val="bg1"/>
                </a:solidFill>
                <a:latin typeface="等线" panose="02010600030101010101" pitchFamily="2" charset="-122"/>
                <a:ea typeface="等线" panose="02010600030101010101" pitchFamily="2" charset="-122"/>
                <a:cs typeface="+mn-ea"/>
                <a:sym typeface="+mn-lt"/>
              </a:rPr>
              <a:t>  </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功能：标题</a:t>
            </a:r>
            <a:r>
              <a:rPr lang="zh-CN" altLang="en-US" sz="1200" dirty="0">
                <a:solidFill>
                  <a:schemeClr val="bg1"/>
                </a:solidFill>
                <a:latin typeface="等线" panose="02010600030101010101" pitchFamily="2" charset="-122"/>
                <a:ea typeface="等线" panose="02010600030101010101" pitchFamily="2" charset="-122"/>
                <a:cs typeface="+mn-ea"/>
                <a:sym typeface="+mn-lt"/>
              </a:rPr>
              <a:t>、全文、作者、高级和结果中</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检索等</a:t>
            </a:r>
            <a:r>
              <a:rPr lang="zh-CN" altLang="en-US" sz="1200" dirty="0">
                <a:solidFill>
                  <a:schemeClr val="bg1"/>
                </a:solidFill>
                <a:latin typeface="等线" panose="02010600030101010101" pitchFamily="2" charset="-122"/>
                <a:ea typeface="等线" panose="02010600030101010101" pitchFamily="2" charset="-122"/>
                <a:cs typeface="+mn-ea"/>
                <a:sym typeface="+mn-lt"/>
              </a:rPr>
              <a:t>方式，为从事法律专业、</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法学研究提供专业的期刊服务。</a:t>
            </a:r>
            <a:endParaRPr lang="en-US" altLang="zh-CN" sz="1200" dirty="0">
              <a:solidFill>
                <a:schemeClr val="bg1"/>
              </a:solidFill>
              <a:latin typeface="等线" panose="02010600030101010101" pitchFamily="2" charset="-122"/>
              <a:ea typeface="等线" panose="02010600030101010101" pitchFamily="2" charset="-122"/>
              <a:cs typeface="+mn-ea"/>
              <a:sym typeface="+mn-lt"/>
            </a:endParaRPr>
          </a:p>
          <a:p>
            <a:pPr fontAlgn="base">
              <a:lnSpc>
                <a:spcPct val="70000"/>
              </a:lnSpc>
              <a:spcBef>
                <a:spcPct val="0"/>
              </a:spcBef>
              <a:spcAft>
                <a:spcPct val="0"/>
              </a:spcAft>
            </a:pPr>
            <a:endParaRPr lang="en-US" altLang="zh-CN" sz="1050" dirty="0">
              <a:solidFill>
                <a:schemeClr val="bg1"/>
              </a:solidFill>
              <a:latin typeface="等线" panose="02010600030101010101" pitchFamily="2" charset="-122"/>
              <a:ea typeface="等线" panose="02010600030101010101" pitchFamily="2" charset="-122"/>
              <a:cs typeface="+mn-ea"/>
              <a:sym typeface="+mn-lt"/>
            </a:endParaRPr>
          </a:p>
          <a:p>
            <a:pPr fontAlgn="base">
              <a:lnSpc>
                <a:spcPct val="70000"/>
              </a:lnSpc>
              <a:spcBef>
                <a:spcPct val="0"/>
              </a:spcBef>
              <a:spcAft>
                <a:spcPct val="0"/>
              </a:spcAft>
            </a:pPr>
            <a:endParaRPr lang="en-US" altLang="zh-CN" sz="1050" dirty="0">
              <a:solidFill>
                <a:schemeClr val="bg1"/>
              </a:solidFill>
              <a:latin typeface="等线" panose="02010600030101010101" pitchFamily="2" charset="-122"/>
              <a:ea typeface="等线" panose="02010600030101010101" pitchFamily="2" charset="-122"/>
              <a:cs typeface="+mn-ea"/>
              <a:sym typeface="+mn-lt"/>
            </a:endParaRPr>
          </a:p>
          <a:p>
            <a:pPr fontAlgn="base">
              <a:lnSpc>
                <a:spcPct val="125000"/>
              </a:lnSpc>
              <a:spcBef>
                <a:spcPct val="0"/>
              </a:spcBef>
              <a:spcAft>
                <a:spcPct val="0"/>
              </a:spcAft>
            </a:pPr>
            <a:endParaRPr lang="en-US" altLang="zh-CN" sz="1050" dirty="0">
              <a:solidFill>
                <a:schemeClr val="bg1"/>
              </a:solidFill>
              <a:latin typeface="等线" panose="02010600030101010101" pitchFamily="2" charset="-122"/>
              <a:ea typeface="等线" panose="02010600030101010101" pitchFamily="2" charset="-122"/>
              <a:cs typeface="+mn-ea"/>
              <a:sym typeface="+mn-lt"/>
            </a:endParaRPr>
          </a:p>
          <a:p>
            <a:pPr fontAlgn="base">
              <a:lnSpc>
                <a:spcPct val="125000"/>
              </a:lnSpc>
              <a:spcBef>
                <a:spcPct val="0"/>
              </a:spcBef>
              <a:spcAft>
                <a:spcPct val="0"/>
              </a:spcAft>
            </a:pPr>
            <a:r>
              <a:rPr lang="en-US" altLang="zh-CN" sz="1050" dirty="0">
                <a:solidFill>
                  <a:srgbClr val="000000"/>
                </a:solidFill>
                <a:ea typeface="等线" panose="02010600030101010101" pitchFamily="2" charset="-122"/>
                <a:cs typeface="+mn-ea"/>
                <a:sym typeface="+mn-lt"/>
              </a:rPr>
              <a:t>  </a:t>
            </a:r>
          </a:p>
        </p:txBody>
      </p:sp>
      <p:pic>
        <p:nvPicPr>
          <p:cNvPr id="7" name="图片 6"/>
          <p:cNvPicPr>
            <a:picLocks noChangeAspect="1"/>
          </p:cNvPicPr>
          <p:nvPr/>
        </p:nvPicPr>
        <p:blipFill>
          <a:blip r:embed="rId3"/>
          <a:stretch>
            <a:fillRect/>
          </a:stretch>
        </p:blipFill>
        <p:spPr>
          <a:xfrm>
            <a:off x="1118076" y="1455655"/>
            <a:ext cx="6575048" cy="3993936"/>
          </a:xfrm>
          <a:prstGeom prst="rect">
            <a:avLst/>
          </a:prstGeom>
        </p:spPr>
      </p:pic>
      <p:grpSp>
        <p:nvGrpSpPr>
          <p:cNvPr id="18" name="组合 17"/>
          <p:cNvGrpSpPr/>
          <p:nvPr/>
        </p:nvGrpSpPr>
        <p:grpSpPr>
          <a:xfrm>
            <a:off x="450539" y="271463"/>
            <a:ext cx="4554379" cy="369213"/>
            <a:chOff x="600718" y="361950"/>
            <a:chExt cx="6072505" cy="492285"/>
          </a:xfrm>
        </p:grpSpPr>
        <p:sp>
          <p:nvSpPr>
            <p:cNvPr id="19" name="椭圆 18"/>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0" name="文本框 19"/>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法学期刊库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0539" y="271463"/>
            <a:ext cx="4554379" cy="369213"/>
            <a:chOff x="600718" y="361950"/>
            <a:chExt cx="6072505" cy="492285"/>
          </a:xfrm>
        </p:grpSpPr>
        <p:sp>
          <p:nvSpPr>
            <p:cNvPr id="3" name="椭圆 2"/>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4" name="文本框 3"/>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法学期刊库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pic>
        <p:nvPicPr>
          <p:cNvPr id="5" name="图片 4"/>
          <p:cNvPicPr>
            <a:picLocks noChangeAspect="1"/>
          </p:cNvPicPr>
          <p:nvPr/>
        </p:nvPicPr>
        <p:blipFill>
          <a:blip r:embed="rId2"/>
          <a:stretch>
            <a:fillRect/>
          </a:stretch>
        </p:blipFill>
        <p:spPr>
          <a:xfrm>
            <a:off x="1137037" y="904329"/>
            <a:ext cx="6719060" cy="4086702"/>
          </a:xfrm>
          <a:prstGeom prst="rect">
            <a:avLst/>
          </a:prstGeom>
        </p:spPr>
      </p:pic>
    </p:spTree>
    <p:extLst>
      <p:ext uri="{BB962C8B-B14F-4D97-AF65-F5344CB8AC3E}">
        <p14:creationId xmlns:p14="http://schemas.microsoft.com/office/powerpoint/2010/main" val="134931974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0539" y="271463"/>
            <a:ext cx="4554379" cy="369213"/>
            <a:chOff x="600718" y="361950"/>
            <a:chExt cx="6072505" cy="492285"/>
          </a:xfrm>
        </p:grpSpPr>
        <p:sp>
          <p:nvSpPr>
            <p:cNvPr id="3" name="椭圆 2"/>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4" name="文本框 3"/>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法学期刊库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pic>
        <p:nvPicPr>
          <p:cNvPr id="5" name="图片 4"/>
          <p:cNvPicPr>
            <a:picLocks noChangeAspect="1"/>
          </p:cNvPicPr>
          <p:nvPr/>
        </p:nvPicPr>
        <p:blipFill>
          <a:blip r:embed="rId2"/>
          <a:stretch>
            <a:fillRect/>
          </a:stretch>
        </p:blipFill>
        <p:spPr>
          <a:xfrm>
            <a:off x="2474668" y="640676"/>
            <a:ext cx="4368107" cy="2515992"/>
          </a:xfrm>
          <a:prstGeom prst="rect">
            <a:avLst/>
          </a:prstGeom>
        </p:spPr>
      </p:pic>
      <p:pic>
        <p:nvPicPr>
          <p:cNvPr id="6" name="图片 5"/>
          <p:cNvPicPr>
            <a:picLocks noChangeAspect="1"/>
          </p:cNvPicPr>
          <p:nvPr/>
        </p:nvPicPr>
        <p:blipFill>
          <a:blip r:embed="rId3"/>
          <a:stretch>
            <a:fillRect/>
          </a:stretch>
        </p:blipFill>
        <p:spPr>
          <a:xfrm>
            <a:off x="2474668" y="3156668"/>
            <a:ext cx="4355499" cy="2410138"/>
          </a:xfrm>
          <a:prstGeom prst="rect">
            <a:avLst/>
          </a:prstGeom>
        </p:spPr>
      </p:pic>
    </p:spTree>
    <p:extLst>
      <p:ext uri="{BB962C8B-B14F-4D97-AF65-F5344CB8AC3E}">
        <p14:creationId xmlns:p14="http://schemas.microsoft.com/office/powerpoint/2010/main" val="80285748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049179" y="885826"/>
            <a:ext cx="2242185" cy="1798796"/>
          </a:xfrm>
          <a:prstGeom prst="rect">
            <a:avLst/>
          </a:prstGeom>
        </p:spPr>
      </p:pic>
      <p:pic>
        <p:nvPicPr>
          <p:cNvPr id="6" name="图片 5"/>
          <p:cNvPicPr>
            <a:picLocks noChangeAspect="1"/>
          </p:cNvPicPr>
          <p:nvPr/>
        </p:nvPicPr>
        <p:blipFill>
          <a:blip r:embed="rId3"/>
          <a:stretch>
            <a:fillRect/>
          </a:stretch>
        </p:blipFill>
        <p:spPr>
          <a:xfrm>
            <a:off x="1187292" y="885825"/>
            <a:ext cx="2046446" cy="1764983"/>
          </a:xfrm>
          <a:prstGeom prst="rect">
            <a:avLst/>
          </a:prstGeom>
        </p:spPr>
      </p:pic>
      <p:pic>
        <p:nvPicPr>
          <p:cNvPr id="7" name="图片 6"/>
          <p:cNvPicPr>
            <a:picLocks noChangeAspect="1"/>
          </p:cNvPicPr>
          <p:nvPr/>
        </p:nvPicPr>
        <p:blipFill>
          <a:blip r:embed="rId4"/>
          <a:stretch>
            <a:fillRect/>
          </a:stretch>
        </p:blipFill>
        <p:spPr>
          <a:xfrm>
            <a:off x="765854" y="855064"/>
            <a:ext cx="2986867" cy="1860737"/>
          </a:xfrm>
          <a:prstGeom prst="rect">
            <a:avLst/>
          </a:prstGeom>
        </p:spPr>
      </p:pic>
      <p:pic>
        <p:nvPicPr>
          <p:cNvPr id="8" name="图片 7"/>
          <p:cNvPicPr>
            <a:picLocks noChangeAspect="1"/>
          </p:cNvPicPr>
          <p:nvPr/>
        </p:nvPicPr>
        <p:blipFill>
          <a:blip r:embed="rId5"/>
          <a:stretch>
            <a:fillRect/>
          </a:stretch>
        </p:blipFill>
        <p:spPr>
          <a:xfrm>
            <a:off x="4440555" y="823436"/>
            <a:ext cx="3458528" cy="1861185"/>
          </a:xfrm>
          <a:prstGeom prst="rect">
            <a:avLst/>
          </a:prstGeom>
        </p:spPr>
      </p:pic>
      <p:pic>
        <p:nvPicPr>
          <p:cNvPr id="9" name="图片 8"/>
          <p:cNvPicPr>
            <a:picLocks noChangeAspect="1"/>
          </p:cNvPicPr>
          <p:nvPr/>
        </p:nvPicPr>
        <p:blipFill>
          <a:blip r:embed="rId6"/>
          <a:stretch>
            <a:fillRect/>
          </a:stretch>
        </p:blipFill>
        <p:spPr>
          <a:xfrm>
            <a:off x="5367814" y="856297"/>
            <a:ext cx="2157889" cy="1827848"/>
          </a:xfrm>
          <a:prstGeom prst="rect">
            <a:avLst/>
          </a:prstGeom>
        </p:spPr>
      </p:pic>
      <p:pic>
        <p:nvPicPr>
          <p:cNvPr id="10" name="图片 9"/>
          <p:cNvPicPr>
            <a:picLocks noChangeAspect="1"/>
          </p:cNvPicPr>
          <p:nvPr/>
        </p:nvPicPr>
        <p:blipFill>
          <a:blip r:embed="rId7"/>
          <a:stretch>
            <a:fillRect/>
          </a:stretch>
        </p:blipFill>
        <p:spPr>
          <a:xfrm>
            <a:off x="765810" y="3108960"/>
            <a:ext cx="3367564" cy="1749743"/>
          </a:xfrm>
          <a:prstGeom prst="rect">
            <a:avLst/>
          </a:prstGeom>
        </p:spPr>
      </p:pic>
      <p:pic>
        <p:nvPicPr>
          <p:cNvPr id="11" name="图片 10"/>
          <p:cNvPicPr>
            <a:picLocks noChangeAspect="1"/>
          </p:cNvPicPr>
          <p:nvPr/>
        </p:nvPicPr>
        <p:blipFill>
          <a:blip r:embed="rId8"/>
          <a:stretch>
            <a:fillRect/>
          </a:stretch>
        </p:blipFill>
        <p:spPr>
          <a:xfrm>
            <a:off x="1187291" y="3109913"/>
            <a:ext cx="2792730" cy="1723549"/>
          </a:xfrm>
          <a:prstGeom prst="rect">
            <a:avLst/>
          </a:prstGeom>
        </p:spPr>
      </p:pic>
      <p:pic>
        <p:nvPicPr>
          <p:cNvPr id="13" name="图片 12"/>
          <p:cNvPicPr>
            <a:picLocks noChangeAspect="1"/>
          </p:cNvPicPr>
          <p:nvPr/>
        </p:nvPicPr>
        <p:blipFill>
          <a:blip r:embed="rId9"/>
          <a:stretch>
            <a:fillRect/>
          </a:stretch>
        </p:blipFill>
        <p:spPr>
          <a:xfrm>
            <a:off x="4823079" y="3166000"/>
            <a:ext cx="2694043" cy="1455680"/>
          </a:xfrm>
          <a:prstGeom prst="rect">
            <a:avLst/>
          </a:prstGeom>
        </p:spPr>
      </p:pic>
      <p:grpSp>
        <p:nvGrpSpPr>
          <p:cNvPr id="16" name="组合 15"/>
          <p:cNvGrpSpPr/>
          <p:nvPr/>
        </p:nvGrpSpPr>
        <p:grpSpPr>
          <a:xfrm>
            <a:off x="4502944" y="3108960"/>
            <a:ext cx="3418523" cy="1724025"/>
            <a:chOff x="9335" y="6528"/>
            <a:chExt cx="7178" cy="3620"/>
          </a:xfrm>
        </p:grpSpPr>
        <p:pic>
          <p:nvPicPr>
            <p:cNvPr id="12" name="图片 11"/>
            <p:cNvPicPr>
              <a:picLocks noChangeAspect="1"/>
            </p:cNvPicPr>
            <p:nvPr/>
          </p:nvPicPr>
          <p:blipFill>
            <a:blip r:embed="rId10"/>
            <a:stretch>
              <a:fillRect/>
            </a:stretch>
          </p:blipFill>
          <p:spPr>
            <a:xfrm>
              <a:off x="9335" y="6528"/>
              <a:ext cx="7035" cy="3620"/>
            </a:xfrm>
            <a:prstGeom prst="rect">
              <a:avLst/>
            </a:prstGeom>
          </p:spPr>
        </p:pic>
        <p:pic>
          <p:nvPicPr>
            <p:cNvPr id="14" name="图片 13"/>
            <p:cNvPicPr>
              <a:picLocks noChangeAspect="1"/>
            </p:cNvPicPr>
            <p:nvPr/>
          </p:nvPicPr>
          <p:blipFill>
            <a:blip r:embed="rId11"/>
            <a:stretch>
              <a:fillRect/>
            </a:stretch>
          </p:blipFill>
          <p:spPr>
            <a:xfrm>
              <a:off x="10109" y="6528"/>
              <a:ext cx="6405" cy="3619"/>
            </a:xfrm>
            <a:prstGeom prst="rect">
              <a:avLst/>
            </a:prstGeom>
          </p:spPr>
        </p:pic>
        <p:pic>
          <p:nvPicPr>
            <p:cNvPr id="15" name="图片 14"/>
            <p:cNvPicPr>
              <a:picLocks noChangeAspect="1"/>
            </p:cNvPicPr>
            <p:nvPr/>
          </p:nvPicPr>
          <p:blipFill>
            <a:blip r:embed="rId12"/>
            <a:stretch>
              <a:fillRect/>
            </a:stretch>
          </p:blipFill>
          <p:spPr>
            <a:xfrm>
              <a:off x="11654" y="7291"/>
              <a:ext cx="4483" cy="2658"/>
            </a:xfrm>
            <a:prstGeom prst="rect">
              <a:avLst/>
            </a:prstGeom>
          </p:spPr>
        </p:pic>
      </p:grpSp>
      <p:grpSp>
        <p:nvGrpSpPr>
          <p:cNvPr id="17" name="组合 16"/>
          <p:cNvGrpSpPr/>
          <p:nvPr/>
        </p:nvGrpSpPr>
        <p:grpSpPr>
          <a:xfrm>
            <a:off x="478052" y="305811"/>
            <a:ext cx="4554379" cy="369213"/>
            <a:chOff x="600718" y="361950"/>
            <a:chExt cx="6072505" cy="492285"/>
          </a:xfrm>
        </p:grpSpPr>
        <p:sp>
          <p:nvSpPr>
            <p:cNvPr id="18" name="椭圆 17"/>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19" name="文本框 18"/>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法学期刊库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89035682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7732" y="713026"/>
            <a:ext cx="7874849" cy="276999"/>
          </a:xfrm>
          <a:prstGeom prst="rect">
            <a:avLst/>
          </a:prstGeom>
          <a:noFill/>
        </p:spPr>
        <p:txBody>
          <a:bodyPr wrap="square" rtlCol="0">
            <a:spAutoFit/>
          </a:bodyPr>
          <a:lstStyle/>
          <a:p>
            <a:r>
              <a:rPr lang="zh-CN" altLang="en-US" sz="1200" dirty="0">
                <a:solidFill>
                  <a:schemeClr val="bg1"/>
                </a:solidFill>
                <a:latin typeface="等线" panose="02010600030101010101" pitchFamily="2" charset="-122"/>
                <a:ea typeface="等线" panose="02010600030101010101" pitchFamily="2" charset="-122"/>
              </a:rPr>
              <a:t>支持</a:t>
            </a:r>
            <a:r>
              <a:rPr lang="en-US" altLang="zh-CN" sz="1200" dirty="0" smtClean="0">
                <a:solidFill>
                  <a:schemeClr val="bg1"/>
                </a:solidFill>
                <a:latin typeface="等线" panose="02010600030101010101" pitchFamily="2" charset="-122"/>
                <a:ea typeface="等线" panose="02010600030101010101" pitchFamily="2" charset="-122"/>
              </a:rPr>
              <a:t>PDF</a:t>
            </a:r>
            <a:r>
              <a:rPr lang="zh-CN" altLang="en-US" sz="1200" dirty="0" smtClean="0">
                <a:solidFill>
                  <a:schemeClr val="bg1"/>
                </a:solidFill>
                <a:latin typeface="等线" panose="02010600030101010101" pitchFamily="2" charset="-122"/>
                <a:ea typeface="等线" panose="02010600030101010101" pitchFamily="2" charset="-122"/>
              </a:rPr>
              <a:t>等多格式下载，例如论文</a:t>
            </a:r>
            <a:r>
              <a:rPr lang="zh-CN" altLang="en-US" sz="1200" dirty="0">
                <a:solidFill>
                  <a:schemeClr val="bg1"/>
                </a:solidFill>
                <a:latin typeface="等线" panose="02010600030101010101" pitchFamily="2" charset="-122"/>
                <a:ea typeface="等线" panose="02010600030101010101" pitchFamily="2" charset="-122"/>
              </a:rPr>
              <a:t>引用</a:t>
            </a:r>
            <a:r>
              <a:rPr lang="zh-CN" altLang="en-US" sz="1200" dirty="0" smtClean="0">
                <a:solidFill>
                  <a:schemeClr val="bg1"/>
                </a:solidFill>
                <a:latin typeface="等线" panose="02010600030101010101" pitchFamily="2" charset="-122"/>
                <a:ea typeface="等线" panose="02010600030101010101" pitchFamily="2" charset="-122"/>
              </a:rPr>
              <a:t>需要列明出处，</a:t>
            </a:r>
            <a:r>
              <a:rPr lang="en-US" altLang="zh-CN" sz="1200" dirty="0" smtClean="0">
                <a:solidFill>
                  <a:schemeClr val="bg1"/>
                </a:solidFill>
                <a:latin typeface="等线" panose="02010600030101010101" pitchFamily="2" charset="-122"/>
                <a:ea typeface="等线" panose="02010600030101010101" pitchFamily="2" charset="-122"/>
              </a:rPr>
              <a:t>PDF</a:t>
            </a:r>
            <a:r>
              <a:rPr lang="zh-CN" altLang="en-US" sz="1200" dirty="0" smtClean="0">
                <a:solidFill>
                  <a:schemeClr val="bg1"/>
                </a:solidFill>
                <a:latin typeface="等线" panose="02010600030101010101" pitchFamily="2" charset="-122"/>
                <a:ea typeface="等线" panose="02010600030101010101" pitchFamily="2" charset="-122"/>
              </a:rPr>
              <a:t>合适可准确列出来自</a:t>
            </a:r>
            <a:r>
              <a:rPr lang="zh-CN" altLang="en-US" sz="1200" dirty="0">
                <a:solidFill>
                  <a:schemeClr val="bg1"/>
                </a:solidFill>
                <a:latin typeface="等线" panose="02010600030101010101" pitchFamily="2" charset="-122"/>
                <a:ea typeface="等线" panose="02010600030101010101" pitchFamily="2" charset="-122"/>
              </a:rPr>
              <a:t>某篇期刊第几期第几</a:t>
            </a:r>
            <a:r>
              <a:rPr lang="zh-CN" altLang="en-US" sz="1200" dirty="0" smtClean="0">
                <a:solidFill>
                  <a:schemeClr val="bg1"/>
                </a:solidFill>
                <a:latin typeface="等线" panose="02010600030101010101" pitchFamily="2" charset="-122"/>
                <a:ea typeface="等线" panose="02010600030101010101" pitchFamily="2" charset="-122"/>
              </a:rPr>
              <a:t>页</a:t>
            </a:r>
            <a:r>
              <a:rPr lang="zh-CN" altLang="en-US" sz="1200" dirty="0">
                <a:solidFill>
                  <a:schemeClr val="bg1"/>
                </a:solidFill>
                <a:latin typeface="等线" panose="02010600030101010101" pitchFamily="2" charset="-122"/>
                <a:ea typeface="等线" panose="02010600030101010101" pitchFamily="2" charset="-122"/>
              </a:rPr>
              <a:t>。</a:t>
            </a:r>
          </a:p>
        </p:txBody>
      </p:sp>
      <p:pic>
        <p:nvPicPr>
          <p:cNvPr id="8" name="图片 7"/>
          <p:cNvPicPr>
            <a:picLocks noChangeAspect="1"/>
          </p:cNvPicPr>
          <p:nvPr/>
        </p:nvPicPr>
        <p:blipFill>
          <a:blip r:embed="rId3"/>
          <a:stretch>
            <a:fillRect/>
          </a:stretch>
        </p:blipFill>
        <p:spPr>
          <a:xfrm>
            <a:off x="1761213" y="1062375"/>
            <a:ext cx="5408746" cy="4064454"/>
          </a:xfrm>
          <a:prstGeom prst="rect">
            <a:avLst/>
          </a:prstGeom>
        </p:spPr>
      </p:pic>
      <p:grpSp>
        <p:nvGrpSpPr>
          <p:cNvPr id="17" name="组合 16"/>
          <p:cNvGrpSpPr/>
          <p:nvPr/>
        </p:nvGrpSpPr>
        <p:grpSpPr>
          <a:xfrm>
            <a:off x="450539" y="271463"/>
            <a:ext cx="4554379" cy="369213"/>
            <a:chOff x="600718" y="361950"/>
            <a:chExt cx="6072505" cy="492285"/>
          </a:xfrm>
        </p:grpSpPr>
        <p:sp>
          <p:nvSpPr>
            <p:cNvPr id="18" name="椭圆 17"/>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19" name="文本框 18"/>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法学期刊库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628" y="1340771"/>
            <a:ext cx="7255134" cy="3143102"/>
          </a:xfrm>
          <a:prstGeom prst="rect">
            <a:avLst/>
          </a:prstGeom>
        </p:spPr>
      </p:pic>
      <p:sp>
        <p:nvSpPr>
          <p:cNvPr id="15" name="Rectangle 43"/>
          <p:cNvSpPr/>
          <p:nvPr/>
        </p:nvSpPr>
        <p:spPr bwMode="auto">
          <a:xfrm>
            <a:off x="921628" y="756071"/>
            <a:ext cx="5871287"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00" dirty="0">
                <a:solidFill>
                  <a:schemeClr val="bg1"/>
                </a:solidFill>
                <a:ea typeface="等线" panose="02010600030101010101" pitchFamily="2" charset="-122"/>
              </a:rPr>
              <a:t>北大法宝“智能引注”功能：一键化解注释痛点，短时间大量规整注释。</a:t>
            </a:r>
            <a:endParaRPr lang="en-US" altLang="zh-CN" sz="1400" dirty="0">
              <a:solidFill>
                <a:schemeClr val="bg1"/>
              </a:solidFill>
              <a:ea typeface="等线" panose="02010600030101010101" pitchFamily="2" charset="-122"/>
              <a:cs typeface="+mn-ea"/>
              <a:sym typeface="+mn-lt"/>
            </a:endParaRPr>
          </a:p>
        </p:txBody>
      </p:sp>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694" y="1102727"/>
            <a:ext cx="7003528" cy="3960048"/>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614" y="1221502"/>
            <a:ext cx="6988608" cy="3514670"/>
          </a:xfrm>
          <a:prstGeom prst="rect">
            <a:avLst/>
          </a:prstGeom>
        </p:spPr>
      </p:pic>
      <p:grpSp>
        <p:nvGrpSpPr>
          <p:cNvPr id="19" name="组合 18"/>
          <p:cNvGrpSpPr/>
          <p:nvPr/>
        </p:nvGrpSpPr>
        <p:grpSpPr>
          <a:xfrm>
            <a:off x="450539" y="271463"/>
            <a:ext cx="4554379" cy="369213"/>
            <a:chOff x="600718" y="361950"/>
            <a:chExt cx="6072505" cy="492285"/>
          </a:xfrm>
        </p:grpSpPr>
        <p:sp>
          <p:nvSpPr>
            <p:cNvPr id="20" name="椭圆 19"/>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1" name="文本框 20"/>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法学期刊库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931134" y="1222808"/>
            <a:ext cx="7285464" cy="3832129"/>
          </a:xfrm>
          <a:prstGeom prst="rect">
            <a:avLst/>
          </a:prstGeom>
        </p:spPr>
      </p:pic>
      <p:sp>
        <p:nvSpPr>
          <p:cNvPr id="5" name="文本框 4"/>
          <p:cNvSpPr txBox="1"/>
          <p:nvPr/>
        </p:nvSpPr>
        <p:spPr>
          <a:xfrm>
            <a:off x="847731" y="739998"/>
            <a:ext cx="8129291" cy="276999"/>
          </a:xfrm>
          <a:prstGeom prst="rect">
            <a:avLst/>
          </a:prstGeom>
          <a:noFill/>
        </p:spPr>
        <p:txBody>
          <a:bodyPr wrap="square" rtlCol="0">
            <a:spAutoFit/>
          </a:bodyPr>
          <a:lstStyle/>
          <a:p>
            <a:r>
              <a:rPr lang="zh-CN" altLang="en-US" sz="1200" dirty="0" smtClean="0">
                <a:solidFill>
                  <a:schemeClr val="bg1"/>
                </a:solidFill>
                <a:latin typeface="等线" panose="02010600030101010101" pitchFamily="2" charset="-122"/>
                <a:ea typeface="等线" panose="02010600030101010101" pitchFamily="2" charset="-122"/>
              </a:rPr>
              <a:t>收录国内外知名律所金杜、盈科、君合等</a:t>
            </a:r>
            <a:r>
              <a:rPr lang="en-US" altLang="zh-CN" sz="1200" dirty="0" smtClean="0">
                <a:solidFill>
                  <a:schemeClr val="bg1"/>
                </a:solidFill>
                <a:latin typeface="等线" panose="02010600030101010101" pitchFamily="2" charset="-122"/>
                <a:ea typeface="等线" panose="02010600030101010101" pitchFamily="2" charset="-122"/>
              </a:rPr>
              <a:t>63</a:t>
            </a:r>
            <a:r>
              <a:rPr lang="zh-CN" altLang="en-US" sz="1200" dirty="0" smtClean="0">
                <a:solidFill>
                  <a:schemeClr val="bg1"/>
                </a:solidFill>
                <a:latin typeface="等线" panose="02010600030101010101" pitchFamily="2" charset="-122"/>
                <a:ea typeface="等线" panose="02010600030101010101" pitchFamily="2" charset="-122"/>
              </a:rPr>
              <a:t>家律所所刊或者律师文章等律师实务资源。支持多格式检索方式。</a:t>
            </a:r>
            <a:endParaRPr lang="zh-CN" altLang="en-US" sz="1200" dirty="0">
              <a:solidFill>
                <a:schemeClr val="bg1"/>
              </a:solidFill>
              <a:latin typeface="等线" panose="02010600030101010101" pitchFamily="2" charset="-122"/>
              <a:ea typeface="等线" panose="02010600030101010101" pitchFamily="2" charset="-122"/>
            </a:endParaRPr>
          </a:p>
        </p:txBody>
      </p:sp>
      <p:grpSp>
        <p:nvGrpSpPr>
          <p:cNvPr id="18" name="组合 17"/>
          <p:cNvGrpSpPr/>
          <p:nvPr/>
        </p:nvGrpSpPr>
        <p:grpSpPr>
          <a:xfrm>
            <a:off x="450539" y="271463"/>
            <a:ext cx="4554379" cy="369213"/>
            <a:chOff x="600718" y="361950"/>
            <a:chExt cx="6072505" cy="492285"/>
          </a:xfrm>
        </p:grpSpPr>
        <p:sp>
          <p:nvSpPr>
            <p:cNvPr id="19" name="椭圆 18"/>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0" name="文本框 19"/>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律所实务库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204684354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741964" y="1146810"/>
            <a:ext cx="7592378" cy="3673793"/>
          </a:xfrm>
          <a:prstGeom prst="rect">
            <a:avLst/>
          </a:prstGeom>
        </p:spPr>
      </p:pic>
      <p:pic>
        <p:nvPicPr>
          <p:cNvPr id="6" name="图片 5"/>
          <p:cNvPicPr>
            <a:picLocks noChangeAspect="1"/>
          </p:cNvPicPr>
          <p:nvPr/>
        </p:nvPicPr>
        <p:blipFill>
          <a:blip r:embed="rId4" cstate="print"/>
          <a:stretch>
            <a:fillRect/>
          </a:stretch>
        </p:blipFill>
        <p:spPr>
          <a:xfrm>
            <a:off x="634589" y="1160651"/>
            <a:ext cx="8156031" cy="3535381"/>
          </a:xfrm>
          <a:prstGeom prst="rect">
            <a:avLst/>
          </a:prstGeom>
        </p:spPr>
      </p:pic>
      <p:grpSp>
        <p:nvGrpSpPr>
          <p:cNvPr id="19" name="组合 18"/>
          <p:cNvGrpSpPr/>
          <p:nvPr/>
        </p:nvGrpSpPr>
        <p:grpSpPr>
          <a:xfrm>
            <a:off x="450539" y="271463"/>
            <a:ext cx="4554379" cy="369213"/>
            <a:chOff x="600718" y="361950"/>
            <a:chExt cx="6072505" cy="492285"/>
          </a:xfrm>
        </p:grpSpPr>
        <p:sp>
          <p:nvSpPr>
            <p:cNvPr id="20" name="椭圆 19"/>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1" name="文本框 20"/>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律所实务库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169094971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450538" y="271463"/>
            <a:ext cx="4580573" cy="340328"/>
            <a:chOff x="600718" y="361950"/>
            <a:chExt cx="6107430" cy="453771"/>
          </a:xfrm>
        </p:grpSpPr>
        <p:sp>
          <p:nvSpPr>
            <p:cNvPr id="5" name="椭圆 4"/>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7" name="文本框 8"/>
            <p:cNvSpPr txBox="1"/>
            <p:nvPr/>
          </p:nvSpPr>
          <p:spPr>
            <a:xfrm>
              <a:off x="1165233" y="435610"/>
              <a:ext cx="5542915" cy="33855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05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北大法宝—专注法律大数据和人工智能</a:t>
              </a:r>
              <a:endParaRPr lang="en-US" altLang="zh-CN" sz="105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
        <p:nvSpPr>
          <p:cNvPr id="9" name="Oval 2"/>
          <p:cNvSpPr>
            <a:spLocks noChangeArrowheads="1"/>
          </p:cNvSpPr>
          <p:nvPr/>
        </p:nvSpPr>
        <p:spPr bwMode="auto">
          <a:xfrm>
            <a:off x="1263968" y="1869281"/>
            <a:ext cx="757714" cy="759143"/>
          </a:xfrm>
          <a:prstGeom prst="ellipse">
            <a:avLst/>
          </a:prstGeom>
          <a:solidFill>
            <a:srgbClr val="00C7E1">
              <a:alpha val="65000"/>
            </a:srgbClr>
          </a:solidFill>
          <a:ln>
            <a:noFill/>
          </a:ln>
        </p:spPr>
        <p:txBody>
          <a:bodyPr/>
          <a:lstStyle/>
          <a:p>
            <a:pPr defTabSz="685800">
              <a:defRPr/>
            </a:pPr>
            <a:endParaRPr lang="zh-CN" altLang="en-US" sz="1350">
              <a:solidFill>
                <a:srgbClr val="237DB8"/>
              </a:solidFill>
              <a:latin typeface="等线"/>
              <a:ea typeface="等线" panose="02010600030101010101" pitchFamily="2" charset="-122"/>
            </a:endParaRPr>
          </a:p>
        </p:txBody>
      </p:sp>
      <p:sp>
        <p:nvSpPr>
          <p:cNvPr id="10" name="Freeform 3"/>
          <p:cNvSpPr/>
          <p:nvPr/>
        </p:nvSpPr>
        <p:spPr bwMode="auto">
          <a:xfrm>
            <a:off x="1647826" y="1708786"/>
            <a:ext cx="535781" cy="539591"/>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11" name="Oval 4"/>
          <p:cNvSpPr>
            <a:spLocks noChangeArrowheads="1"/>
          </p:cNvSpPr>
          <p:nvPr/>
        </p:nvSpPr>
        <p:spPr bwMode="auto">
          <a:xfrm>
            <a:off x="4026694" y="1869281"/>
            <a:ext cx="755333" cy="759143"/>
          </a:xfrm>
          <a:prstGeom prst="ellipse">
            <a:avLst/>
          </a:prstGeom>
          <a:solidFill>
            <a:srgbClr val="00C7E1">
              <a:alpha val="65000"/>
            </a:srgbClr>
          </a:solidFill>
          <a:ln>
            <a:noFill/>
          </a:ln>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12" name="Freeform 5"/>
          <p:cNvSpPr/>
          <p:nvPr/>
        </p:nvSpPr>
        <p:spPr bwMode="auto">
          <a:xfrm>
            <a:off x="4411504" y="1708786"/>
            <a:ext cx="535781" cy="539591"/>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1" y="0"/>
                  <a:pt x="0" y="0"/>
                </a:cubicBezTo>
              </a:path>
            </a:pathLst>
          </a:custGeom>
          <a:noFill/>
          <a:ln w="6350" cap="flat" cmpd="sng">
            <a:solidFill>
              <a:schemeClr val="bg1"/>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13" name="Oval 6"/>
          <p:cNvSpPr>
            <a:spLocks noChangeArrowheads="1"/>
          </p:cNvSpPr>
          <p:nvPr/>
        </p:nvSpPr>
        <p:spPr bwMode="auto">
          <a:xfrm>
            <a:off x="2596992" y="2671763"/>
            <a:ext cx="757714" cy="757714"/>
          </a:xfrm>
          <a:prstGeom prst="ellipse">
            <a:avLst/>
          </a:prstGeom>
          <a:solidFill>
            <a:srgbClr val="00C7E1">
              <a:alpha val="65000"/>
            </a:srgbClr>
          </a:solidFill>
          <a:ln>
            <a:noFill/>
          </a:ln>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14" name="Freeform 7"/>
          <p:cNvSpPr/>
          <p:nvPr/>
        </p:nvSpPr>
        <p:spPr bwMode="auto">
          <a:xfrm>
            <a:off x="2980849" y="3050382"/>
            <a:ext cx="539591" cy="539591"/>
          </a:xfrm>
          <a:custGeom>
            <a:avLst/>
            <a:gdLst>
              <a:gd name="T0" fmla="*/ 0 w 185"/>
              <a:gd name="T1" fmla="*/ 185 h 185"/>
              <a:gd name="T2" fmla="*/ 185 w 185"/>
              <a:gd name="T3" fmla="*/ 0 h 185"/>
            </a:gdLst>
            <a:ahLst/>
            <a:cxnLst>
              <a:cxn ang="0">
                <a:pos x="T0" y="T1"/>
              </a:cxn>
              <a:cxn ang="0">
                <a:pos x="T2" y="T3"/>
              </a:cxn>
            </a:cxnLst>
            <a:rect l="0" t="0" r="r" b="b"/>
            <a:pathLst>
              <a:path w="185" h="185">
                <a:moveTo>
                  <a:pt x="0" y="185"/>
                </a:moveTo>
                <a:cubicBezTo>
                  <a:pt x="102" y="185"/>
                  <a:pt x="185" y="102"/>
                  <a:pt x="185" y="0"/>
                </a:cubicBezTo>
              </a:path>
            </a:pathLst>
          </a:custGeom>
          <a:noFill/>
          <a:ln w="6350" cap="flat" cmpd="sng">
            <a:solidFill>
              <a:schemeClr val="bg1"/>
            </a:solidFill>
            <a:prstDash val="dash"/>
            <a:rou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15" name="Oval 8"/>
          <p:cNvSpPr>
            <a:spLocks noChangeArrowheads="1"/>
          </p:cNvSpPr>
          <p:nvPr/>
        </p:nvSpPr>
        <p:spPr bwMode="auto">
          <a:xfrm>
            <a:off x="5406390" y="2671763"/>
            <a:ext cx="759143" cy="757714"/>
          </a:xfrm>
          <a:prstGeom prst="ellipse">
            <a:avLst/>
          </a:prstGeom>
          <a:solidFill>
            <a:srgbClr val="00C7E1">
              <a:alpha val="65000"/>
            </a:srgbClr>
          </a:solidFill>
          <a:ln>
            <a:noFill/>
          </a:ln>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16" name="Freeform 9"/>
          <p:cNvSpPr/>
          <p:nvPr/>
        </p:nvSpPr>
        <p:spPr bwMode="auto">
          <a:xfrm>
            <a:off x="5785485" y="3050382"/>
            <a:ext cx="536734" cy="539591"/>
          </a:xfrm>
          <a:custGeom>
            <a:avLst/>
            <a:gdLst>
              <a:gd name="T0" fmla="*/ 0 w 184"/>
              <a:gd name="T1" fmla="*/ 185 h 185"/>
              <a:gd name="T2" fmla="*/ 184 w 184"/>
              <a:gd name="T3" fmla="*/ 0 h 185"/>
            </a:gdLst>
            <a:ahLst/>
            <a:cxnLst>
              <a:cxn ang="0">
                <a:pos x="T0" y="T1"/>
              </a:cxn>
              <a:cxn ang="0">
                <a:pos x="T2" y="T3"/>
              </a:cxn>
            </a:cxnLst>
            <a:rect l="0" t="0" r="r" b="b"/>
            <a:pathLst>
              <a:path w="184" h="185">
                <a:moveTo>
                  <a:pt x="0" y="185"/>
                </a:moveTo>
                <a:cubicBezTo>
                  <a:pt x="102" y="185"/>
                  <a:pt x="184" y="102"/>
                  <a:pt x="184" y="0"/>
                </a:cubicBezTo>
              </a:path>
            </a:pathLst>
          </a:custGeom>
          <a:noFill/>
          <a:ln w="6350" cap="flat" cmpd="sng">
            <a:solidFill>
              <a:schemeClr val="bg1"/>
            </a:solidFill>
            <a:prstDash val="dash"/>
            <a:rou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17" name="Freeform 10"/>
          <p:cNvSpPr>
            <a:spLocks noEditPoints="1"/>
          </p:cNvSpPr>
          <p:nvPr/>
        </p:nvSpPr>
        <p:spPr bwMode="auto">
          <a:xfrm>
            <a:off x="5639752" y="2904649"/>
            <a:ext cx="292418" cy="291465"/>
          </a:xfrm>
          <a:custGeom>
            <a:avLst/>
            <a:gdLst>
              <a:gd name="T0" fmla="*/ 100 w 100"/>
              <a:gd name="T1" fmla="*/ 56 h 100"/>
              <a:gd name="T2" fmla="*/ 44 w 100"/>
              <a:gd name="T3" fmla="*/ 0 h 100"/>
              <a:gd name="T4" fmla="*/ 40 w 100"/>
              <a:gd name="T5" fmla="*/ 0 h 100"/>
              <a:gd name="T6" fmla="*/ 40 w 100"/>
              <a:gd name="T7" fmla="*/ 11 h 100"/>
              <a:gd name="T8" fmla="*/ 0 w 100"/>
              <a:gd name="T9" fmla="*/ 56 h 100"/>
              <a:gd name="T10" fmla="*/ 44 w 100"/>
              <a:gd name="T11" fmla="*/ 100 h 100"/>
              <a:gd name="T12" fmla="*/ 69 w 100"/>
              <a:gd name="T13" fmla="*/ 93 h 100"/>
              <a:gd name="T14" fmla="*/ 89 w 100"/>
              <a:gd name="T15" fmla="*/ 60 h 100"/>
              <a:gd name="T16" fmla="*/ 100 w 100"/>
              <a:gd name="T17" fmla="*/ 60 h 100"/>
              <a:gd name="T18" fmla="*/ 100 w 100"/>
              <a:gd name="T19" fmla="*/ 56 h 100"/>
              <a:gd name="T20" fmla="*/ 64 w 100"/>
              <a:gd name="T21" fmla="*/ 86 h 100"/>
              <a:gd name="T22" fmla="*/ 44 w 100"/>
              <a:gd name="T23" fmla="*/ 92 h 100"/>
              <a:gd name="T24" fmla="*/ 8 w 100"/>
              <a:gd name="T25" fmla="*/ 56 h 100"/>
              <a:gd name="T26" fmla="*/ 40 w 100"/>
              <a:gd name="T27" fmla="*/ 20 h 100"/>
              <a:gd name="T28" fmla="*/ 40 w 100"/>
              <a:gd name="T29" fmla="*/ 60 h 100"/>
              <a:gd name="T30" fmla="*/ 80 w 100"/>
              <a:gd name="T31" fmla="*/ 60 h 100"/>
              <a:gd name="T32" fmla="*/ 64 w 100"/>
              <a:gd name="T33" fmla="*/ 86 h 100"/>
              <a:gd name="T34" fmla="*/ 49 w 100"/>
              <a:gd name="T35" fmla="*/ 52 h 100"/>
              <a:gd name="T36" fmla="*/ 49 w 100"/>
              <a:gd name="T37" fmla="*/ 9 h 100"/>
              <a:gd name="T38" fmla="*/ 91 w 100"/>
              <a:gd name="T39" fmla="*/ 52 h 100"/>
              <a:gd name="T40" fmla="*/ 49 w 100"/>
              <a:gd name="T41"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100">
                <a:moveTo>
                  <a:pt x="100" y="56"/>
                </a:moveTo>
                <a:cubicBezTo>
                  <a:pt x="100" y="25"/>
                  <a:pt x="75" y="0"/>
                  <a:pt x="44" y="0"/>
                </a:cubicBezTo>
                <a:cubicBezTo>
                  <a:pt x="40" y="0"/>
                  <a:pt x="40" y="0"/>
                  <a:pt x="40" y="0"/>
                </a:cubicBezTo>
                <a:cubicBezTo>
                  <a:pt x="40" y="11"/>
                  <a:pt x="40" y="11"/>
                  <a:pt x="40" y="11"/>
                </a:cubicBezTo>
                <a:cubicBezTo>
                  <a:pt x="17" y="14"/>
                  <a:pt x="0" y="33"/>
                  <a:pt x="0" y="56"/>
                </a:cubicBezTo>
                <a:cubicBezTo>
                  <a:pt x="0" y="80"/>
                  <a:pt x="20" y="100"/>
                  <a:pt x="44" y="100"/>
                </a:cubicBezTo>
                <a:cubicBezTo>
                  <a:pt x="53" y="100"/>
                  <a:pt x="62" y="98"/>
                  <a:pt x="69" y="93"/>
                </a:cubicBezTo>
                <a:cubicBezTo>
                  <a:pt x="80" y="85"/>
                  <a:pt x="87" y="73"/>
                  <a:pt x="89" y="60"/>
                </a:cubicBezTo>
                <a:cubicBezTo>
                  <a:pt x="100" y="60"/>
                  <a:pt x="100" y="60"/>
                  <a:pt x="100" y="60"/>
                </a:cubicBezTo>
                <a:lnTo>
                  <a:pt x="100" y="56"/>
                </a:lnTo>
                <a:close/>
                <a:moveTo>
                  <a:pt x="64" y="86"/>
                </a:moveTo>
                <a:cubicBezTo>
                  <a:pt x="59" y="90"/>
                  <a:pt x="52" y="92"/>
                  <a:pt x="44" y="92"/>
                </a:cubicBezTo>
                <a:cubicBezTo>
                  <a:pt x="25" y="92"/>
                  <a:pt x="8" y="76"/>
                  <a:pt x="8" y="56"/>
                </a:cubicBezTo>
                <a:cubicBezTo>
                  <a:pt x="8" y="37"/>
                  <a:pt x="22" y="22"/>
                  <a:pt x="40" y="20"/>
                </a:cubicBezTo>
                <a:cubicBezTo>
                  <a:pt x="40" y="60"/>
                  <a:pt x="40" y="60"/>
                  <a:pt x="40" y="60"/>
                </a:cubicBezTo>
                <a:cubicBezTo>
                  <a:pt x="80" y="60"/>
                  <a:pt x="80" y="60"/>
                  <a:pt x="80" y="60"/>
                </a:cubicBezTo>
                <a:cubicBezTo>
                  <a:pt x="79" y="70"/>
                  <a:pt x="73" y="80"/>
                  <a:pt x="64" y="86"/>
                </a:cubicBezTo>
                <a:moveTo>
                  <a:pt x="49" y="52"/>
                </a:moveTo>
                <a:cubicBezTo>
                  <a:pt x="49" y="9"/>
                  <a:pt x="49" y="9"/>
                  <a:pt x="49" y="9"/>
                </a:cubicBezTo>
                <a:cubicBezTo>
                  <a:pt x="71" y="11"/>
                  <a:pt x="89" y="29"/>
                  <a:pt x="91" y="52"/>
                </a:cubicBezTo>
                <a:lnTo>
                  <a:pt x="49" y="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grpSp>
        <p:nvGrpSpPr>
          <p:cNvPr id="18" name="Group 11"/>
          <p:cNvGrpSpPr/>
          <p:nvPr/>
        </p:nvGrpSpPr>
        <p:grpSpPr bwMode="auto">
          <a:xfrm>
            <a:off x="2835593" y="2922270"/>
            <a:ext cx="291465" cy="256699"/>
            <a:chOff x="0" y="0"/>
            <a:chExt cx="236" cy="208"/>
          </a:xfrm>
        </p:grpSpPr>
        <p:sp>
          <p:nvSpPr>
            <p:cNvPr id="19" name="Freeform 12"/>
            <p:cNvSpPr>
              <a:spLocks noEditPoints="1"/>
            </p:cNvSpPr>
            <p:nvPr/>
          </p:nvSpPr>
          <p:spPr bwMode="auto">
            <a:xfrm>
              <a:off x="0" y="45"/>
              <a:ext cx="193" cy="163"/>
            </a:xfrm>
            <a:custGeom>
              <a:avLst/>
              <a:gdLst>
                <a:gd name="T0" fmla="*/ 77 w 82"/>
                <a:gd name="T1" fmla="*/ 0 h 69"/>
                <a:gd name="T2" fmla="*/ 4 w 82"/>
                <a:gd name="T3" fmla="*/ 0 h 69"/>
                <a:gd name="T4" fmla="*/ 0 w 82"/>
                <a:gd name="T5" fmla="*/ 4 h 69"/>
                <a:gd name="T6" fmla="*/ 0 w 82"/>
                <a:gd name="T7" fmla="*/ 65 h 69"/>
                <a:gd name="T8" fmla="*/ 4 w 82"/>
                <a:gd name="T9" fmla="*/ 69 h 69"/>
                <a:gd name="T10" fmla="*/ 77 w 82"/>
                <a:gd name="T11" fmla="*/ 69 h 69"/>
                <a:gd name="T12" fmla="*/ 82 w 82"/>
                <a:gd name="T13" fmla="*/ 65 h 69"/>
                <a:gd name="T14" fmla="*/ 82 w 82"/>
                <a:gd name="T15" fmla="*/ 40 h 69"/>
                <a:gd name="T16" fmla="*/ 82 w 82"/>
                <a:gd name="T17" fmla="*/ 29 h 69"/>
                <a:gd name="T18" fmla="*/ 82 w 82"/>
                <a:gd name="T19" fmla="*/ 4 h 69"/>
                <a:gd name="T20" fmla="*/ 77 w 82"/>
                <a:gd name="T21" fmla="*/ 0 h 69"/>
                <a:gd name="T22" fmla="*/ 9 w 82"/>
                <a:gd name="T23" fmla="*/ 61 h 69"/>
                <a:gd name="T24" fmla="*/ 9 w 82"/>
                <a:gd name="T25" fmla="*/ 9 h 69"/>
                <a:gd name="T26" fmla="*/ 73 w 82"/>
                <a:gd name="T27" fmla="*/ 9 h 69"/>
                <a:gd name="T28" fmla="*/ 73 w 82"/>
                <a:gd name="T29" fmla="*/ 25 h 69"/>
                <a:gd name="T30" fmla="*/ 64 w 82"/>
                <a:gd name="T31" fmla="*/ 25 h 69"/>
                <a:gd name="T32" fmla="*/ 55 w 82"/>
                <a:gd name="T33" fmla="*/ 35 h 69"/>
                <a:gd name="T34" fmla="*/ 64 w 82"/>
                <a:gd name="T35" fmla="*/ 44 h 69"/>
                <a:gd name="T36" fmla="*/ 73 w 82"/>
                <a:gd name="T37" fmla="*/ 44 h 69"/>
                <a:gd name="T38" fmla="*/ 73 w 82"/>
                <a:gd name="T39" fmla="*/ 61 h 69"/>
                <a:gd name="T40" fmla="*/ 9 w 82"/>
                <a:gd name="T41" fmla="*/ 6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69">
                  <a:moveTo>
                    <a:pt x="77" y="0"/>
                  </a:moveTo>
                  <a:cubicBezTo>
                    <a:pt x="4" y="0"/>
                    <a:pt x="4" y="0"/>
                    <a:pt x="4" y="0"/>
                  </a:cubicBezTo>
                  <a:cubicBezTo>
                    <a:pt x="2" y="0"/>
                    <a:pt x="0" y="2"/>
                    <a:pt x="0" y="4"/>
                  </a:cubicBezTo>
                  <a:cubicBezTo>
                    <a:pt x="0" y="65"/>
                    <a:pt x="0" y="65"/>
                    <a:pt x="0" y="65"/>
                  </a:cubicBezTo>
                  <a:cubicBezTo>
                    <a:pt x="0" y="67"/>
                    <a:pt x="2" y="69"/>
                    <a:pt x="4" y="69"/>
                  </a:cubicBezTo>
                  <a:cubicBezTo>
                    <a:pt x="77" y="69"/>
                    <a:pt x="77" y="69"/>
                    <a:pt x="77" y="69"/>
                  </a:cubicBezTo>
                  <a:cubicBezTo>
                    <a:pt x="80" y="69"/>
                    <a:pt x="82" y="67"/>
                    <a:pt x="82" y="65"/>
                  </a:cubicBezTo>
                  <a:cubicBezTo>
                    <a:pt x="82" y="40"/>
                    <a:pt x="82" y="40"/>
                    <a:pt x="82" y="40"/>
                  </a:cubicBezTo>
                  <a:cubicBezTo>
                    <a:pt x="82" y="29"/>
                    <a:pt x="82" y="29"/>
                    <a:pt x="82" y="29"/>
                  </a:cubicBezTo>
                  <a:cubicBezTo>
                    <a:pt x="82" y="4"/>
                    <a:pt x="82" y="4"/>
                    <a:pt x="82" y="4"/>
                  </a:cubicBezTo>
                  <a:cubicBezTo>
                    <a:pt x="82" y="2"/>
                    <a:pt x="80" y="0"/>
                    <a:pt x="77" y="0"/>
                  </a:cubicBezTo>
                  <a:moveTo>
                    <a:pt x="9" y="61"/>
                  </a:moveTo>
                  <a:cubicBezTo>
                    <a:pt x="9" y="9"/>
                    <a:pt x="9" y="9"/>
                    <a:pt x="9" y="9"/>
                  </a:cubicBezTo>
                  <a:cubicBezTo>
                    <a:pt x="73" y="9"/>
                    <a:pt x="73" y="9"/>
                    <a:pt x="73" y="9"/>
                  </a:cubicBezTo>
                  <a:cubicBezTo>
                    <a:pt x="73" y="25"/>
                    <a:pt x="73" y="25"/>
                    <a:pt x="73" y="25"/>
                  </a:cubicBezTo>
                  <a:cubicBezTo>
                    <a:pt x="64" y="25"/>
                    <a:pt x="64" y="25"/>
                    <a:pt x="64" y="25"/>
                  </a:cubicBezTo>
                  <a:cubicBezTo>
                    <a:pt x="59" y="25"/>
                    <a:pt x="55" y="29"/>
                    <a:pt x="55" y="35"/>
                  </a:cubicBezTo>
                  <a:cubicBezTo>
                    <a:pt x="55" y="40"/>
                    <a:pt x="59" y="44"/>
                    <a:pt x="64" y="44"/>
                  </a:cubicBezTo>
                  <a:cubicBezTo>
                    <a:pt x="73" y="44"/>
                    <a:pt x="73" y="44"/>
                    <a:pt x="73" y="44"/>
                  </a:cubicBezTo>
                  <a:cubicBezTo>
                    <a:pt x="73" y="61"/>
                    <a:pt x="73" y="61"/>
                    <a:pt x="73" y="61"/>
                  </a:cubicBezTo>
                  <a:lnTo>
                    <a:pt x="9" y="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20" name="Freeform 13"/>
            <p:cNvSpPr/>
            <p:nvPr/>
          </p:nvSpPr>
          <p:spPr bwMode="auto">
            <a:xfrm>
              <a:off x="44" y="0"/>
              <a:ext cx="192" cy="165"/>
            </a:xfrm>
            <a:custGeom>
              <a:avLst/>
              <a:gdLst>
                <a:gd name="T0" fmla="*/ 77 w 81"/>
                <a:gd name="T1" fmla="*/ 0 h 70"/>
                <a:gd name="T2" fmla="*/ 4 w 81"/>
                <a:gd name="T3" fmla="*/ 0 h 70"/>
                <a:gd name="T4" fmla="*/ 0 w 81"/>
                <a:gd name="T5" fmla="*/ 4 h 70"/>
                <a:gd name="T6" fmla="*/ 4 w 81"/>
                <a:gd name="T7" fmla="*/ 9 h 70"/>
                <a:gd name="T8" fmla="*/ 73 w 81"/>
                <a:gd name="T9" fmla="*/ 9 h 70"/>
                <a:gd name="T10" fmla="*/ 73 w 81"/>
                <a:gd name="T11" fmla="*/ 65 h 70"/>
                <a:gd name="T12" fmla="*/ 77 w 81"/>
                <a:gd name="T13" fmla="*/ 70 h 70"/>
                <a:gd name="T14" fmla="*/ 81 w 81"/>
                <a:gd name="T15" fmla="*/ 65 h 70"/>
                <a:gd name="T16" fmla="*/ 81 w 81"/>
                <a:gd name="T17" fmla="*/ 4 h 70"/>
                <a:gd name="T18" fmla="*/ 77 w 81"/>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70">
                  <a:moveTo>
                    <a:pt x="77" y="0"/>
                  </a:moveTo>
                  <a:cubicBezTo>
                    <a:pt x="4" y="0"/>
                    <a:pt x="4" y="0"/>
                    <a:pt x="4" y="0"/>
                  </a:cubicBezTo>
                  <a:cubicBezTo>
                    <a:pt x="2" y="0"/>
                    <a:pt x="0" y="2"/>
                    <a:pt x="0" y="4"/>
                  </a:cubicBezTo>
                  <a:cubicBezTo>
                    <a:pt x="0" y="7"/>
                    <a:pt x="2" y="9"/>
                    <a:pt x="4" y="9"/>
                  </a:cubicBezTo>
                  <a:cubicBezTo>
                    <a:pt x="73" y="9"/>
                    <a:pt x="73" y="9"/>
                    <a:pt x="73" y="9"/>
                  </a:cubicBezTo>
                  <a:cubicBezTo>
                    <a:pt x="73" y="65"/>
                    <a:pt x="73" y="65"/>
                    <a:pt x="73" y="65"/>
                  </a:cubicBezTo>
                  <a:cubicBezTo>
                    <a:pt x="73" y="68"/>
                    <a:pt x="75" y="70"/>
                    <a:pt x="77" y="70"/>
                  </a:cubicBezTo>
                  <a:cubicBezTo>
                    <a:pt x="79" y="70"/>
                    <a:pt x="81" y="68"/>
                    <a:pt x="81" y="65"/>
                  </a:cubicBezTo>
                  <a:cubicBezTo>
                    <a:pt x="81" y="4"/>
                    <a:pt x="81" y="4"/>
                    <a:pt x="81" y="4"/>
                  </a:cubicBezTo>
                  <a:cubicBezTo>
                    <a:pt x="81" y="2"/>
                    <a:pt x="79" y="0"/>
                    <a:pt x="7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grpSp>
      <p:grpSp>
        <p:nvGrpSpPr>
          <p:cNvPr id="21" name="Group 14"/>
          <p:cNvGrpSpPr/>
          <p:nvPr/>
        </p:nvGrpSpPr>
        <p:grpSpPr bwMode="auto">
          <a:xfrm>
            <a:off x="4262438" y="2102644"/>
            <a:ext cx="294799" cy="292418"/>
            <a:chOff x="0" y="0"/>
            <a:chExt cx="239" cy="237"/>
          </a:xfrm>
          <a:solidFill>
            <a:srgbClr val="2B262C"/>
          </a:solidFill>
        </p:grpSpPr>
        <p:sp>
          <p:nvSpPr>
            <p:cNvPr id="22" name="Freeform 15"/>
            <p:cNvSpPr/>
            <p:nvPr/>
          </p:nvSpPr>
          <p:spPr bwMode="auto">
            <a:xfrm>
              <a:off x="0" y="22"/>
              <a:ext cx="217" cy="215"/>
            </a:xfrm>
            <a:custGeom>
              <a:avLst/>
              <a:gdLst>
                <a:gd name="T0" fmla="*/ 87 w 92"/>
                <a:gd name="T1" fmla="*/ 41 h 91"/>
                <a:gd name="T2" fmla="*/ 83 w 92"/>
                <a:gd name="T3" fmla="*/ 45 h 91"/>
                <a:gd name="T4" fmla="*/ 83 w 92"/>
                <a:gd name="T5" fmla="*/ 67 h 91"/>
                <a:gd name="T6" fmla="*/ 73 w 92"/>
                <a:gd name="T7" fmla="*/ 81 h 91"/>
                <a:gd name="T8" fmla="*/ 68 w 92"/>
                <a:gd name="T9" fmla="*/ 82 h 91"/>
                <a:gd name="T10" fmla="*/ 24 w 92"/>
                <a:gd name="T11" fmla="*/ 82 h 91"/>
                <a:gd name="T12" fmla="*/ 9 w 92"/>
                <a:gd name="T13" fmla="*/ 67 h 91"/>
                <a:gd name="T14" fmla="*/ 9 w 92"/>
                <a:gd name="T15" fmla="*/ 24 h 91"/>
                <a:gd name="T16" fmla="*/ 24 w 92"/>
                <a:gd name="T17" fmla="*/ 8 h 91"/>
                <a:gd name="T18" fmla="*/ 46 w 92"/>
                <a:gd name="T19" fmla="*/ 8 h 91"/>
                <a:gd name="T20" fmla="*/ 50 w 92"/>
                <a:gd name="T21" fmla="*/ 4 h 91"/>
                <a:gd name="T22" fmla="*/ 46 w 92"/>
                <a:gd name="T23" fmla="*/ 0 h 91"/>
                <a:gd name="T24" fmla="*/ 24 w 92"/>
                <a:gd name="T25" fmla="*/ 0 h 91"/>
                <a:gd name="T26" fmla="*/ 0 w 92"/>
                <a:gd name="T27" fmla="*/ 24 h 91"/>
                <a:gd name="T28" fmla="*/ 0 w 92"/>
                <a:gd name="T29" fmla="*/ 67 h 91"/>
                <a:gd name="T30" fmla="*/ 24 w 92"/>
                <a:gd name="T31" fmla="*/ 91 h 91"/>
                <a:gd name="T32" fmla="*/ 68 w 92"/>
                <a:gd name="T33" fmla="*/ 91 h 91"/>
                <a:gd name="T34" fmla="*/ 76 w 92"/>
                <a:gd name="T35" fmla="*/ 89 h 91"/>
                <a:gd name="T36" fmla="*/ 92 w 92"/>
                <a:gd name="T37" fmla="*/ 67 h 91"/>
                <a:gd name="T38" fmla="*/ 92 w 92"/>
                <a:gd name="T39" fmla="*/ 45 h 91"/>
                <a:gd name="T40" fmla="*/ 87 w 92"/>
                <a:gd name="T41" fmla="*/ 4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1">
                  <a:moveTo>
                    <a:pt x="87" y="41"/>
                  </a:moveTo>
                  <a:cubicBezTo>
                    <a:pt x="85" y="41"/>
                    <a:pt x="83" y="43"/>
                    <a:pt x="83" y="45"/>
                  </a:cubicBezTo>
                  <a:cubicBezTo>
                    <a:pt x="83" y="67"/>
                    <a:pt x="83" y="67"/>
                    <a:pt x="83" y="67"/>
                  </a:cubicBezTo>
                  <a:cubicBezTo>
                    <a:pt x="83" y="73"/>
                    <a:pt x="79" y="79"/>
                    <a:pt x="73" y="81"/>
                  </a:cubicBezTo>
                  <a:cubicBezTo>
                    <a:pt x="71" y="82"/>
                    <a:pt x="70" y="82"/>
                    <a:pt x="68" y="82"/>
                  </a:cubicBezTo>
                  <a:cubicBezTo>
                    <a:pt x="24" y="82"/>
                    <a:pt x="24" y="82"/>
                    <a:pt x="24" y="82"/>
                  </a:cubicBezTo>
                  <a:cubicBezTo>
                    <a:pt x="16" y="82"/>
                    <a:pt x="9" y="75"/>
                    <a:pt x="9" y="67"/>
                  </a:cubicBezTo>
                  <a:cubicBezTo>
                    <a:pt x="9" y="24"/>
                    <a:pt x="9" y="24"/>
                    <a:pt x="9" y="24"/>
                  </a:cubicBezTo>
                  <a:cubicBezTo>
                    <a:pt x="9" y="15"/>
                    <a:pt x="16" y="8"/>
                    <a:pt x="24" y="8"/>
                  </a:cubicBezTo>
                  <a:cubicBezTo>
                    <a:pt x="46" y="8"/>
                    <a:pt x="46" y="8"/>
                    <a:pt x="46" y="8"/>
                  </a:cubicBezTo>
                  <a:cubicBezTo>
                    <a:pt x="48" y="8"/>
                    <a:pt x="50" y="6"/>
                    <a:pt x="50" y="4"/>
                  </a:cubicBezTo>
                  <a:cubicBezTo>
                    <a:pt x="50" y="2"/>
                    <a:pt x="48" y="0"/>
                    <a:pt x="46" y="0"/>
                  </a:cubicBezTo>
                  <a:cubicBezTo>
                    <a:pt x="24" y="0"/>
                    <a:pt x="24" y="0"/>
                    <a:pt x="24" y="0"/>
                  </a:cubicBezTo>
                  <a:cubicBezTo>
                    <a:pt x="11" y="0"/>
                    <a:pt x="0" y="10"/>
                    <a:pt x="0" y="24"/>
                  </a:cubicBezTo>
                  <a:cubicBezTo>
                    <a:pt x="0" y="67"/>
                    <a:pt x="0" y="67"/>
                    <a:pt x="0" y="67"/>
                  </a:cubicBezTo>
                  <a:cubicBezTo>
                    <a:pt x="0" y="80"/>
                    <a:pt x="11" y="91"/>
                    <a:pt x="24" y="91"/>
                  </a:cubicBezTo>
                  <a:cubicBezTo>
                    <a:pt x="68" y="91"/>
                    <a:pt x="68" y="91"/>
                    <a:pt x="68" y="91"/>
                  </a:cubicBezTo>
                  <a:cubicBezTo>
                    <a:pt x="71" y="91"/>
                    <a:pt x="74" y="90"/>
                    <a:pt x="76" y="89"/>
                  </a:cubicBezTo>
                  <a:cubicBezTo>
                    <a:pt x="85" y="86"/>
                    <a:pt x="92" y="77"/>
                    <a:pt x="92" y="67"/>
                  </a:cubicBezTo>
                  <a:cubicBezTo>
                    <a:pt x="92" y="45"/>
                    <a:pt x="92" y="45"/>
                    <a:pt x="92" y="45"/>
                  </a:cubicBezTo>
                  <a:cubicBezTo>
                    <a:pt x="92" y="43"/>
                    <a:pt x="90" y="41"/>
                    <a:pt x="87" y="41"/>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23" name="Freeform 16"/>
            <p:cNvSpPr>
              <a:spLocks noEditPoints="1"/>
            </p:cNvSpPr>
            <p:nvPr/>
          </p:nvSpPr>
          <p:spPr bwMode="auto">
            <a:xfrm>
              <a:off x="135" y="0"/>
              <a:ext cx="104" cy="104"/>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5 h 44"/>
                <a:gd name="T12" fmla="*/ 8 w 44"/>
                <a:gd name="T13" fmla="*/ 22 h 44"/>
                <a:gd name="T14" fmla="*/ 22 w 44"/>
                <a:gd name="T15" fmla="*/ 8 h 44"/>
                <a:gd name="T16" fmla="*/ 35 w 44"/>
                <a:gd name="T17" fmla="*/ 22 h 44"/>
                <a:gd name="T18" fmla="*/ 22 w 44"/>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9"/>
                    <a:pt x="0" y="22"/>
                  </a:cubicBezTo>
                  <a:cubicBezTo>
                    <a:pt x="0" y="34"/>
                    <a:pt x="10" y="44"/>
                    <a:pt x="22" y="44"/>
                  </a:cubicBezTo>
                  <a:cubicBezTo>
                    <a:pt x="34" y="44"/>
                    <a:pt x="44" y="34"/>
                    <a:pt x="44" y="22"/>
                  </a:cubicBezTo>
                  <a:cubicBezTo>
                    <a:pt x="44" y="9"/>
                    <a:pt x="34" y="0"/>
                    <a:pt x="22" y="0"/>
                  </a:cubicBezTo>
                  <a:moveTo>
                    <a:pt x="22" y="35"/>
                  </a:moveTo>
                  <a:cubicBezTo>
                    <a:pt x="14" y="35"/>
                    <a:pt x="8" y="29"/>
                    <a:pt x="8" y="22"/>
                  </a:cubicBezTo>
                  <a:cubicBezTo>
                    <a:pt x="8" y="14"/>
                    <a:pt x="14" y="8"/>
                    <a:pt x="22" y="8"/>
                  </a:cubicBezTo>
                  <a:cubicBezTo>
                    <a:pt x="29" y="8"/>
                    <a:pt x="35" y="14"/>
                    <a:pt x="35" y="22"/>
                  </a:cubicBezTo>
                  <a:cubicBezTo>
                    <a:pt x="35" y="29"/>
                    <a:pt x="29" y="35"/>
                    <a:pt x="22" y="3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24" name="Freeform 17"/>
            <p:cNvSpPr/>
            <p:nvPr/>
          </p:nvSpPr>
          <p:spPr bwMode="auto">
            <a:xfrm>
              <a:off x="80" y="97"/>
              <a:ext cx="57" cy="21"/>
            </a:xfrm>
            <a:custGeom>
              <a:avLst/>
              <a:gdLst>
                <a:gd name="T0" fmla="*/ 0 w 24"/>
                <a:gd name="T1" fmla="*/ 4 h 9"/>
                <a:gd name="T2" fmla="*/ 5 w 24"/>
                <a:gd name="T3" fmla="*/ 9 h 9"/>
                <a:gd name="T4" fmla="*/ 20 w 24"/>
                <a:gd name="T5" fmla="*/ 9 h 9"/>
                <a:gd name="T6" fmla="*/ 24 w 24"/>
                <a:gd name="T7" fmla="*/ 4 h 9"/>
                <a:gd name="T8" fmla="*/ 20 w 24"/>
                <a:gd name="T9" fmla="*/ 0 h 9"/>
                <a:gd name="T10" fmla="*/ 5 w 24"/>
                <a:gd name="T11" fmla="*/ 0 h 9"/>
                <a:gd name="T12" fmla="*/ 0 w 24"/>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0" y="4"/>
                  </a:moveTo>
                  <a:cubicBezTo>
                    <a:pt x="0" y="7"/>
                    <a:pt x="2" y="9"/>
                    <a:pt x="5" y="9"/>
                  </a:cubicBezTo>
                  <a:cubicBezTo>
                    <a:pt x="20" y="9"/>
                    <a:pt x="20" y="9"/>
                    <a:pt x="20" y="9"/>
                  </a:cubicBezTo>
                  <a:cubicBezTo>
                    <a:pt x="22" y="9"/>
                    <a:pt x="24" y="7"/>
                    <a:pt x="24" y="4"/>
                  </a:cubicBezTo>
                  <a:cubicBezTo>
                    <a:pt x="24" y="2"/>
                    <a:pt x="22" y="0"/>
                    <a:pt x="20" y="0"/>
                  </a:cubicBezTo>
                  <a:cubicBezTo>
                    <a:pt x="5" y="0"/>
                    <a:pt x="5" y="0"/>
                    <a:pt x="5" y="0"/>
                  </a:cubicBezTo>
                  <a:cubicBezTo>
                    <a:pt x="2" y="0"/>
                    <a:pt x="0" y="2"/>
                    <a:pt x="0" y="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25" name="Freeform 18"/>
            <p:cNvSpPr/>
            <p:nvPr/>
          </p:nvSpPr>
          <p:spPr bwMode="auto">
            <a:xfrm>
              <a:off x="80" y="140"/>
              <a:ext cx="57" cy="21"/>
            </a:xfrm>
            <a:custGeom>
              <a:avLst/>
              <a:gdLst>
                <a:gd name="T0" fmla="*/ 20 w 24"/>
                <a:gd name="T1" fmla="*/ 0 h 9"/>
                <a:gd name="T2" fmla="*/ 5 w 24"/>
                <a:gd name="T3" fmla="*/ 0 h 9"/>
                <a:gd name="T4" fmla="*/ 0 w 24"/>
                <a:gd name="T5" fmla="*/ 4 h 9"/>
                <a:gd name="T6" fmla="*/ 5 w 24"/>
                <a:gd name="T7" fmla="*/ 9 h 9"/>
                <a:gd name="T8" fmla="*/ 20 w 24"/>
                <a:gd name="T9" fmla="*/ 9 h 9"/>
                <a:gd name="T10" fmla="*/ 24 w 24"/>
                <a:gd name="T11" fmla="*/ 4 h 9"/>
                <a:gd name="T12" fmla="*/ 20 w 2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20" y="0"/>
                  </a:moveTo>
                  <a:cubicBezTo>
                    <a:pt x="5" y="0"/>
                    <a:pt x="5" y="0"/>
                    <a:pt x="5" y="0"/>
                  </a:cubicBezTo>
                  <a:cubicBezTo>
                    <a:pt x="2" y="0"/>
                    <a:pt x="0" y="2"/>
                    <a:pt x="0" y="4"/>
                  </a:cubicBezTo>
                  <a:cubicBezTo>
                    <a:pt x="0" y="7"/>
                    <a:pt x="2" y="9"/>
                    <a:pt x="5" y="9"/>
                  </a:cubicBezTo>
                  <a:cubicBezTo>
                    <a:pt x="20" y="9"/>
                    <a:pt x="20" y="9"/>
                    <a:pt x="20" y="9"/>
                  </a:cubicBezTo>
                  <a:cubicBezTo>
                    <a:pt x="22" y="9"/>
                    <a:pt x="24" y="7"/>
                    <a:pt x="24" y="4"/>
                  </a:cubicBezTo>
                  <a:cubicBezTo>
                    <a:pt x="24" y="2"/>
                    <a:pt x="22" y="0"/>
                    <a:pt x="20"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grpSp>
      <p:grpSp>
        <p:nvGrpSpPr>
          <p:cNvPr id="26" name="Group 19"/>
          <p:cNvGrpSpPr/>
          <p:nvPr/>
        </p:nvGrpSpPr>
        <p:grpSpPr bwMode="auto">
          <a:xfrm>
            <a:off x="1502569" y="2111216"/>
            <a:ext cx="291465" cy="292418"/>
            <a:chOff x="0" y="0"/>
            <a:chExt cx="236" cy="237"/>
          </a:xfrm>
          <a:solidFill>
            <a:srgbClr val="2B262C"/>
          </a:solidFill>
        </p:grpSpPr>
        <p:sp>
          <p:nvSpPr>
            <p:cNvPr id="27" name="Freeform 20"/>
            <p:cNvSpPr>
              <a:spLocks noEditPoints="1"/>
            </p:cNvSpPr>
            <p:nvPr/>
          </p:nvSpPr>
          <p:spPr bwMode="auto">
            <a:xfrm>
              <a:off x="63" y="64"/>
              <a:ext cx="109" cy="109"/>
            </a:xfrm>
            <a:custGeom>
              <a:avLst/>
              <a:gdLst>
                <a:gd name="T0" fmla="*/ 40 w 46"/>
                <a:gd name="T1" fmla="*/ 1 h 46"/>
                <a:gd name="T2" fmla="*/ 13 w 46"/>
                <a:gd name="T3" fmla="*/ 10 h 46"/>
                <a:gd name="T4" fmla="*/ 13 w 46"/>
                <a:gd name="T5" fmla="*/ 10 h 46"/>
                <a:gd name="T6" fmla="*/ 12 w 46"/>
                <a:gd name="T7" fmla="*/ 11 h 46"/>
                <a:gd name="T8" fmla="*/ 12 w 46"/>
                <a:gd name="T9" fmla="*/ 11 h 46"/>
                <a:gd name="T10" fmla="*/ 11 w 46"/>
                <a:gd name="T11" fmla="*/ 11 h 46"/>
                <a:gd name="T12" fmla="*/ 11 w 46"/>
                <a:gd name="T13" fmla="*/ 12 h 46"/>
                <a:gd name="T14" fmla="*/ 11 w 46"/>
                <a:gd name="T15" fmla="*/ 12 h 46"/>
                <a:gd name="T16" fmla="*/ 10 w 46"/>
                <a:gd name="T17" fmla="*/ 13 h 46"/>
                <a:gd name="T18" fmla="*/ 10 w 46"/>
                <a:gd name="T19" fmla="*/ 13 h 46"/>
                <a:gd name="T20" fmla="*/ 0 w 46"/>
                <a:gd name="T21" fmla="*/ 40 h 46"/>
                <a:gd name="T22" fmla="*/ 1 w 46"/>
                <a:gd name="T23" fmla="*/ 45 h 46"/>
                <a:gd name="T24" fmla="*/ 4 w 46"/>
                <a:gd name="T25" fmla="*/ 46 h 46"/>
                <a:gd name="T26" fmla="*/ 6 w 46"/>
                <a:gd name="T27" fmla="*/ 46 h 46"/>
                <a:gd name="T28" fmla="*/ 33 w 46"/>
                <a:gd name="T29" fmla="*/ 36 h 46"/>
                <a:gd name="T30" fmla="*/ 33 w 46"/>
                <a:gd name="T31" fmla="*/ 36 h 46"/>
                <a:gd name="T32" fmla="*/ 34 w 46"/>
                <a:gd name="T33" fmla="*/ 35 h 46"/>
                <a:gd name="T34" fmla="*/ 34 w 46"/>
                <a:gd name="T35" fmla="*/ 35 h 46"/>
                <a:gd name="T36" fmla="*/ 35 w 46"/>
                <a:gd name="T37" fmla="*/ 35 h 46"/>
                <a:gd name="T38" fmla="*/ 35 w 46"/>
                <a:gd name="T39" fmla="*/ 34 h 46"/>
                <a:gd name="T40" fmla="*/ 35 w 46"/>
                <a:gd name="T41" fmla="*/ 34 h 46"/>
                <a:gd name="T42" fmla="*/ 36 w 46"/>
                <a:gd name="T43" fmla="*/ 33 h 46"/>
                <a:gd name="T44" fmla="*/ 36 w 46"/>
                <a:gd name="T45" fmla="*/ 33 h 46"/>
                <a:gd name="T46" fmla="*/ 45 w 46"/>
                <a:gd name="T47" fmla="*/ 6 h 46"/>
                <a:gd name="T48" fmla="*/ 44 w 46"/>
                <a:gd name="T49" fmla="*/ 2 h 46"/>
                <a:gd name="T50" fmla="*/ 40 w 46"/>
                <a:gd name="T51" fmla="*/ 1 h 46"/>
                <a:gd name="T52" fmla="*/ 12 w 46"/>
                <a:gd name="T53" fmla="*/ 34 h 46"/>
                <a:gd name="T54" fmla="*/ 16 w 46"/>
                <a:gd name="T55" fmla="*/ 22 h 46"/>
                <a:gd name="T56" fmla="*/ 24 w 46"/>
                <a:gd name="T57" fmla="*/ 30 h 46"/>
                <a:gd name="T58" fmla="*/ 12 w 46"/>
                <a:gd name="T5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40" y="1"/>
                  </a:moveTo>
                  <a:cubicBezTo>
                    <a:pt x="13" y="10"/>
                    <a:pt x="13" y="10"/>
                    <a:pt x="13" y="10"/>
                  </a:cubicBezTo>
                  <a:cubicBezTo>
                    <a:pt x="13" y="10"/>
                    <a:pt x="13" y="10"/>
                    <a:pt x="13" y="10"/>
                  </a:cubicBezTo>
                  <a:cubicBezTo>
                    <a:pt x="12" y="10"/>
                    <a:pt x="12" y="11"/>
                    <a:pt x="12" y="11"/>
                  </a:cubicBezTo>
                  <a:cubicBezTo>
                    <a:pt x="12" y="11"/>
                    <a:pt x="12" y="11"/>
                    <a:pt x="12" y="11"/>
                  </a:cubicBezTo>
                  <a:cubicBezTo>
                    <a:pt x="12" y="11"/>
                    <a:pt x="11" y="11"/>
                    <a:pt x="11" y="11"/>
                  </a:cubicBezTo>
                  <a:cubicBezTo>
                    <a:pt x="11" y="11"/>
                    <a:pt x="11" y="12"/>
                    <a:pt x="11" y="12"/>
                  </a:cubicBezTo>
                  <a:cubicBezTo>
                    <a:pt x="11" y="12"/>
                    <a:pt x="11" y="12"/>
                    <a:pt x="11" y="12"/>
                  </a:cubicBezTo>
                  <a:cubicBezTo>
                    <a:pt x="11" y="12"/>
                    <a:pt x="10" y="12"/>
                    <a:pt x="10" y="13"/>
                  </a:cubicBezTo>
                  <a:cubicBezTo>
                    <a:pt x="10" y="13"/>
                    <a:pt x="10" y="13"/>
                    <a:pt x="10" y="13"/>
                  </a:cubicBezTo>
                  <a:cubicBezTo>
                    <a:pt x="0" y="40"/>
                    <a:pt x="0" y="40"/>
                    <a:pt x="0" y="40"/>
                  </a:cubicBezTo>
                  <a:cubicBezTo>
                    <a:pt x="0" y="42"/>
                    <a:pt x="0" y="43"/>
                    <a:pt x="1" y="45"/>
                  </a:cubicBezTo>
                  <a:cubicBezTo>
                    <a:pt x="2" y="45"/>
                    <a:pt x="3" y="46"/>
                    <a:pt x="4" y="46"/>
                  </a:cubicBezTo>
                  <a:cubicBezTo>
                    <a:pt x="5" y="46"/>
                    <a:pt x="5" y="46"/>
                    <a:pt x="6" y="46"/>
                  </a:cubicBezTo>
                  <a:cubicBezTo>
                    <a:pt x="33" y="36"/>
                    <a:pt x="33" y="36"/>
                    <a:pt x="33" y="36"/>
                  </a:cubicBezTo>
                  <a:cubicBezTo>
                    <a:pt x="33" y="36"/>
                    <a:pt x="33" y="36"/>
                    <a:pt x="33" y="36"/>
                  </a:cubicBezTo>
                  <a:cubicBezTo>
                    <a:pt x="34" y="36"/>
                    <a:pt x="34" y="35"/>
                    <a:pt x="34" y="35"/>
                  </a:cubicBezTo>
                  <a:cubicBezTo>
                    <a:pt x="34" y="35"/>
                    <a:pt x="34" y="35"/>
                    <a:pt x="34" y="35"/>
                  </a:cubicBezTo>
                  <a:cubicBezTo>
                    <a:pt x="34" y="35"/>
                    <a:pt x="35" y="35"/>
                    <a:pt x="35" y="35"/>
                  </a:cubicBezTo>
                  <a:cubicBezTo>
                    <a:pt x="35" y="35"/>
                    <a:pt x="35" y="34"/>
                    <a:pt x="35" y="34"/>
                  </a:cubicBezTo>
                  <a:cubicBezTo>
                    <a:pt x="35" y="34"/>
                    <a:pt x="35" y="34"/>
                    <a:pt x="35" y="34"/>
                  </a:cubicBezTo>
                  <a:cubicBezTo>
                    <a:pt x="35" y="34"/>
                    <a:pt x="35" y="34"/>
                    <a:pt x="36" y="33"/>
                  </a:cubicBezTo>
                  <a:cubicBezTo>
                    <a:pt x="36" y="33"/>
                    <a:pt x="36" y="33"/>
                    <a:pt x="36" y="33"/>
                  </a:cubicBezTo>
                  <a:cubicBezTo>
                    <a:pt x="45" y="6"/>
                    <a:pt x="45" y="6"/>
                    <a:pt x="45" y="6"/>
                  </a:cubicBezTo>
                  <a:cubicBezTo>
                    <a:pt x="46" y="4"/>
                    <a:pt x="46" y="3"/>
                    <a:pt x="44" y="2"/>
                  </a:cubicBezTo>
                  <a:cubicBezTo>
                    <a:pt x="43" y="0"/>
                    <a:pt x="42" y="0"/>
                    <a:pt x="40" y="1"/>
                  </a:cubicBezTo>
                  <a:moveTo>
                    <a:pt x="12" y="34"/>
                  </a:moveTo>
                  <a:cubicBezTo>
                    <a:pt x="16" y="22"/>
                    <a:pt x="16" y="22"/>
                    <a:pt x="16" y="22"/>
                  </a:cubicBezTo>
                  <a:cubicBezTo>
                    <a:pt x="24" y="30"/>
                    <a:pt x="24" y="30"/>
                    <a:pt x="24" y="30"/>
                  </a:cubicBezTo>
                  <a:lnTo>
                    <a:pt x="12" y="3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28" name="Freeform 21"/>
            <p:cNvSpPr>
              <a:spLocks noEditPoints="1"/>
            </p:cNvSpPr>
            <p:nvPr/>
          </p:nvSpPr>
          <p:spPr bwMode="auto">
            <a:xfrm>
              <a:off x="0" y="0"/>
              <a:ext cx="236" cy="237"/>
            </a:xfrm>
            <a:custGeom>
              <a:avLst/>
              <a:gdLst>
                <a:gd name="T0" fmla="*/ 81 w 100"/>
                <a:gd name="T1" fmla="*/ 0 h 100"/>
                <a:gd name="T2" fmla="*/ 18 w 100"/>
                <a:gd name="T3" fmla="*/ 0 h 100"/>
                <a:gd name="T4" fmla="*/ 0 w 100"/>
                <a:gd name="T5" fmla="*/ 18 h 100"/>
                <a:gd name="T6" fmla="*/ 0 w 100"/>
                <a:gd name="T7" fmla="*/ 82 h 100"/>
                <a:gd name="T8" fmla="*/ 18 w 100"/>
                <a:gd name="T9" fmla="*/ 100 h 100"/>
                <a:gd name="T10" fmla="*/ 81 w 100"/>
                <a:gd name="T11" fmla="*/ 100 h 100"/>
                <a:gd name="T12" fmla="*/ 85 w 100"/>
                <a:gd name="T13" fmla="*/ 100 h 100"/>
                <a:gd name="T14" fmla="*/ 100 w 100"/>
                <a:gd name="T15" fmla="*/ 82 h 100"/>
                <a:gd name="T16" fmla="*/ 100 w 100"/>
                <a:gd name="T17" fmla="*/ 18 h 100"/>
                <a:gd name="T18" fmla="*/ 81 w 100"/>
                <a:gd name="T19" fmla="*/ 0 h 100"/>
                <a:gd name="T20" fmla="*/ 92 w 100"/>
                <a:gd name="T21" fmla="*/ 82 h 100"/>
                <a:gd name="T22" fmla="*/ 84 w 100"/>
                <a:gd name="T23" fmla="*/ 91 h 100"/>
                <a:gd name="T24" fmla="*/ 81 w 100"/>
                <a:gd name="T25" fmla="*/ 92 h 100"/>
                <a:gd name="T26" fmla="*/ 18 w 100"/>
                <a:gd name="T27" fmla="*/ 92 h 100"/>
                <a:gd name="T28" fmla="*/ 8 w 100"/>
                <a:gd name="T29" fmla="*/ 82 h 100"/>
                <a:gd name="T30" fmla="*/ 8 w 100"/>
                <a:gd name="T31" fmla="*/ 18 h 100"/>
                <a:gd name="T32" fmla="*/ 18 w 100"/>
                <a:gd name="T33" fmla="*/ 8 h 100"/>
                <a:gd name="T34" fmla="*/ 81 w 100"/>
                <a:gd name="T35" fmla="*/ 8 h 100"/>
                <a:gd name="T36" fmla="*/ 92 w 100"/>
                <a:gd name="T37" fmla="*/ 18 h 100"/>
                <a:gd name="T38" fmla="*/ 92 w 100"/>
                <a:gd name="T3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100">
                  <a:moveTo>
                    <a:pt x="81" y="0"/>
                  </a:moveTo>
                  <a:cubicBezTo>
                    <a:pt x="18" y="0"/>
                    <a:pt x="18" y="0"/>
                    <a:pt x="18" y="0"/>
                  </a:cubicBezTo>
                  <a:cubicBezTo>
                    <a:pt x="8" y="0"/>
                    <a:pt x="0" y="8"/>
                    <a:pt x="0" y="18"/>
                  </a:cubicBezTo>
                  <a:cubicBezTo>
                    <a:pt x="0" y="82"/>
                    <a:pt x="0" y="82"/>
                    <a:pt x="0" y="82"/>
                  </a:cubicBezTo>
                  <a:cubicBezTo>
                    <a:pt x="0" y="92"/>
                    <a:pt x="8" y="100"/>
                    <a:pt x="18" y="100"/>
                  </a:cubicBezTo>
                  <a:cubicBezTo>
                    <a:pt x="81" y="100"/>
                    <a:pt x="81" y="100"/>
                    <a:pt x="81" y="100"/>
                  </a:cubicBezTo>
                  <a:cubicBezTo>
                    <a:pt x="83" y="100"/>
                    <a:pt x="84" y="100"/>
                    <a:pt x="85" y="100"/>
                  </a:cubicBezTo>
                  <a:cubicBezTo>
                    <a:pt x="94" y="98"/>
                    <a:pt x="100" y="90"/>
                    <a:pt x="100" y="82"/>
                  </a:cubicBezTo>
                  <a:cubicBezTo>
                    <a:pt x="100" y="18"/>
                    <a:pt x="100" y="18"/>
                    <a:pt x="100" y="18"/>
                  </a:cubicBezTo>
                  <a:cubicBezTo>
                    <a:pt x="100" y="8"/>
                    <a:pt x="92" y="0"/>
                    <a:pt x="81" y="0"/>
                  </a:cubicBezTo>
                  <a:moveTo>
                    <a:pt x="92" y="82"/>
                  </a:moveTo>
                  <a:cubicBezTo>
                    <a:pt x="92" y="86"/>
                    <a:pt x="88" y="90"/>
                    <a:pt x="84" y="91"/>
                  </a:cubicBezTo>
                  <a:cubicBezTo>
                    <a:pt x="83" y="92"/>
                    <a:pt x="82" y="92"/>
                    <a:pt x="81" y="92"/>
                  </a:cubicBezTo>
                  <a:cubicBezTo>
                    <a:pt x="18" y="92"/>
                    <a:pt x="18" y="92"/>
                    <a:pt x="18" y="92"/>
                  </a:cubicBezTo>
                  <a:cubicBezTo>
                    <a:pt x="13" y="92"/>
                    <a:pt x="8" y="87"/>
                    <a:pt x="8" y="82"/>
                  </a:cubicBezTo>
                  <a:cubicBezTo>
                    <a:pt x="8" y="18"/>
                    <a:pt x="8" y="18"/>
                    <a:pt x="8" y="18"/>
                  </a:cubicBezTo>
                  <a:cubicBezTo>
                    <a:pt x="8" y="13"/>
                    <a:pt x="13" y="8"/>
                    <a:pt x="18" y="8"/>
                  </a:cubicBezTo>
                  <a:cubicBezTo>
                    <a:pt x="81" y="8"/>
                    <a:pt x="81" y="8"/>
                    <a:pt x="81" y="8"/>
                  </a:cubicBezTo>
                  <a:cubicBezTo>
                    <a:pt x="87" y="8"/>
                    <a:pt x="92" y="13"/>
                    <a:pt x="92" y="18"/>
                  </a:cubicBezTo>
                  <a:lnTo>
                    <a:pt x="92" y="8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grpSp>
      <p:sp>
        <p:nvSpPr>
          <p:cNvPr id="29" name="文本框 6"/>
          <p:cNvSpPr txBox="1">
            <a:spLocks noChangeArrowheads="1"/>
          </p:cNvSpPr>
          <p:nvPr/>
        </p:nvSpPr>
        <p:spPr bwMode="auto">
          <a:xfrm>
            <a:off x="1041082" y="2999423"/>
            <a:ext cx="1214438" cy="88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685800">
              <a:lnSpc>
                <a:spcPct val="114000"/>
              </a:lnSpc>
              <a:spcBef>
                <a:spcPts val="0"/>
              </a:spcBef>
              <a:defRPr/>
            </a:pPr>
            <a:r>
              <a:rPr lang="en-US" altLang="zh-CN" sz="750" dirty="0">
                <a:solidFill>
                  <a:prstClr val="white"/>
                </a:solidFill>
                <a:latin typeface="等线" panose="02010600030101010101" charset="-122"/>
                <a:ea typeface="等线" panose="02010600030101010101" charset="-122"/>
                <a:cs typeface="等线" panose="02010600030101010101" charset="-122"/>
                <a:sym typeface="+mn-ea"/>
              </a:rPr>
              <a:t>1985年初，北京大学法律系“计算机辅助法律研究课题组”在全国率先开展法律数据库的研制工作，致力于法律检索软件的研发</a:t>
            </a:r>
            <a:endParaRPr lang="en-US" altLang="zh-CN" sz="750" dirty="0">
              <a:solidFill>
                <a:prstClr val="white"/>
              </a:solidFill>
              <a:latin typeface="等线" panose="02010600030101010101" charset="-122"/>
              <a:ea typeface="等线" panose="02010600030101010101" charset="-122"/>
              <a:cs typeface="等线" panose="02010600030101010101" charset="-122"/>
            </a:endParaRPr>
          </a:p>
        </p:txBody>
      </p:sp>
      <p:sp>
        <p:nvSpPr>
          <p:cNvPr id="30" name="文本框 6"/>
          <p:cNvSpPr txBox="1">
            <a:spLocks noChangeArrowheads="1"/>
          </p:cNvSpPr>
          <p:nvPr/>
        </p:nvSpPr>
        <p:spPr bwMode="auto">
          <a:xfrm>
            <a:off x="1246822" y="2706053"/>
            <a:ext cx="801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lvl="1" indent="-214313" algn="ctr" defTabSz="685800">
              <a:spcBef>
                <a:spcPct val="0"/>
              </a:spcBef>
              <a:buNone/>
              <a:defRPr/>
            </a:pPr>
            <a:r>
              <a:rPr lang="zh-CN" altLang="en-US" sz="1200" dirty="0">
                <a:solidFill>
                  <a:prstClr val="white"/>
                </a:solidFill>
                <a:latin typeface="等线" panose="02010600030101010101" pitchFamily="2" charset="-122"/>
                <a:ea typeface="等线" panose="02010600030101010101" pitchFamily="2" charset="-122"/>
                <a:sym typeface="+mn-ea"/>
              </a:rPr>
              <a:t>源起</a:t>
            </a:r>
            <a:endParaRPr lang="zh-CN" altLang="en-US" sz="1200" dirty="0">
              <a:solidFill>
                <a:prstClr val="white"/>
              </a:solidFill>
              <a:latin typeface="等线" panose="02010600030101010101" pitchFamily="2" charset="-122"/>
              <a:ea typeface="等线" panose="02010600030101010101" pitchFamily="2" charset="-122"/>
            </a:endParaRPr>
          </a:p>
        </p:txBody>
      </p:sp>
      <p:sp>
        <p:nvSpPr>
          <p:cNvPr id="31" name="文本框 6"/>
          <p:cNvSpPr txBox="1">
            <a:spLocks noChangeArrowheads="1"/>
          </p:cNvSpPr>
          <p:nvPr/>
        </p:nvSpPr>
        <p:spPr bwMode="auto">
          <a:xfrm>
            <a:off x="2373630" y="1949291"/>
            <a:ext cx="1280160" cy="75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685800">
              <a:lnSpc>
                <a:spcPct val="114000"/>
              </a:lnSpc>
              <a:spcBef>
                <a:spcPts val="0"/>
              </a:spcBef>
              <a:defRPr/>
            </a:pPr>
            <a:r>
              <a:rPr lang="en-US" altLang="zh-CN" sz="750" dirty="0">
                <a:solidFill>
                  <a:prstClr val="white"/>
                </a:solidFill>
                <a:latin typeface="等线" panose="02010600030101010101" charset="-122"/>
                <a:ea typeface="等线" panose="02010600030101010101" charset="-122"/>
                <a:cs typeface="等线" panose="02010600030101010101" charset="-122"/>
                <a:sym typeface="+mn-ea"/>
              </a:rPr>
              <a:t>1995年底，北京大学法制信息中心就开发成功综合性法律网站“北大法律信息网（www.chinalawinfo.com）</a:t>
            </a:r>
            <a:endParaRPr lang="en-US" altLang="zh-CN" sz="900" dirty="0">
              <a:solidFill>
                <a:prstClr val="white"/>
              </a:solidFill>
              <a:latin typeface="方正姚体" panose="02010601030101010101" pitchFamily="2" charset="-122"/>
              <a:ea typeface="方正姚体" panose="02010601030101010101" pitchFamily="2" charset="-122"/>
            </a:endParaRPr>
          </a:p>
        </p:txBody>
      </p:sp>
      <p:sp>
        <p:nvSpPr>
          <p:cNvPr id="32" name="文本框 6"/>
          <p:cNvSpPr txBox="1">
            <a:spLocks noChangeArrowheads="1"/>
          </p:cNvSpPr>
          <p:nvPr/>
        </p:nvSpPr>
        <p:spPr bwMode="auto">
          <a:xfrm>
            <a:off x="2378393" y="1668781"/>
            <a:ext cx="12749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lvl="1" indent="-214313" algn="ctr" defTabSz="685800">
              <a:spcBef>
                <a:spcPct val="0"/>
              </a:spcBef>
              <a:buNone/>
              <a:defRPr/>
            </a:pPr>
            <a:r>
              <a:rPr lang="zh-CN" altLang="en-US" sz="1200" dirty="0">
                <a:solidFill>
                  <a:prstClr val="white"/>
                </a:solidFill>
                <a:latin typeface="等线" panose="02010600030101010101" pitchFamily="2" charset="-122"/>
                <a:ea typeface="等线" panose="02010600030101010101" pitchFamily="2" charset="-122"/>
                <a:sym typeface="+mn-ea"/>
              </a:rPr>
              <a:t>北大法律信息网</a:t>
            </a:r>
            <a:endParaRPr lang="zh-CN" altLang="en-US" sz="1200" dirty="0">
              <a:solidFill>
                <a:prstClr val="white"/>
              </a:solidFill>
              <a:latin typeface="等线" panose="02010600030101010101" pitchFamily="2" charset="-122"/>
              <a:ea typeface="等线" panose="02010600030101010101" pitchFamily="2" charset="-122"/>
            </a:endParaRPr>
          </a:p>
        </p:txBody>
      </p:sp>
      <p:sp>
        <p:nvSpPr>
          <p:cNvPr id="33" name="文本框 6"/>
          <p:cNvSpPr txBox="1">
            <a:spLocks noChangeArrowheads="1"/>
          </p:cNvSpPr>
          <p:nvPr/>
        </p:nvSpPr>
        <p:spPr bwMode="auto">
          <a:xfrm>
            <a:off x="3785711" y="2999423"/>
            <a:ext cx="1214438" cy="88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685800">
              <a:lnSpc>
                <a:spcPct val="114000"/>
              </a:lnSpc>
              <a:spcBef>
                <a:spcPts val="0"/>
              </a:spcBef>
              <a:defRPr/>
            </a:pPr>
            <a:r>
              <a:rPr lang="en-US" altLang="zh-CN" sz="750" dirty="0">
                <a:solidFill>
                  <a:prstClr val="white"/>
                </a:solidFill>
                <a:latin typeface="等线" panose="02010600030101010101" charset="-122"/>
                <a:ea typeface="等线" panose="02010600030101010101" charset="-122"/>
                <a:cs typeface="等线" panose="02010600030101010101" charset="-122"/>
                <a:sym typeface="+mn-ea"/>
              </a:rPr>
              <a:t>1998年北京大学法制信息中心独立开发《中国法律检索系统》浏览器版，将新产品定名为“北大法宝”，中国第一套法律信息查询软件</a:t>
            </a:r>
            <a:endParaRPr lang="en-US" altLang="zh-CN" sz="750" dirty="0">
              <a:solidFill>
                <a:prstClr val="white"/>
              </a:solidFill>
              <a:latin typeface="等线" panose="02010600030101010101" charset="-122"/>
              <a:ea typeface="等线" panose="02010600030101010101" charset="-122"/>
              <a:cs typeface="等线" panose="02010600030101010101" charset="-122"/>
            </a:endParaRPr>
          </a:p>
        </p:txBody>
      </p:sp>
      <p:sp>
        <p:nvSpPr>
          <p:cNvPr id="34" name="文本框 6"/>
          <p:cNvSpPr txBox="1">
            <a:spLocks noChangeArrowheads="1"/>
          </p:cNvSpPr>
          <p:nvPr/>
        </p:nvSpPr>
        <p:spPr bwMode="auto">
          <a:xfrm>
            <a:off x="3890010" y="2706053"/>
            <a:ext cx="12887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685800">
              <a:spcBef>
                <a:spcPct val="0"/>
              </a:spcBef>
              <a:buNone/>
              <a:defRPr/>
            </a:pPr>
            <a:r>
              <a:rPr lang="zh-CN" altLang="en-US" sz="1200" dirty="0">
                <a:solidFill>
                  <a:prstClr val="white"/>
                </a:solidFill>
                <a:latin typeface="等线" panose="02010600030101010101" pitchFamily="2" charset="-122"/>
                <a:ea typeface="等线" panose="02010600030101010101" pitchFamily="2" charset="-122"/>
                <a:sym typeface="+mn-ea"/>
              </a:rPr>
              <a:t>北大法宝1.0</a:t>
            </a:r>
            <a:endParaRPr lang="zh-CN" altLang="en-US" sz="1200" dirty="0">
              <a:solidFill>
                <a:prstClr val="white"/>
              </a:solidFill>
              <a:latin typeface="等线" panose="02010600030101010101" pitchFamily="2" charset="-122"/>
              <a:ea typeface="等线" panose="02010600030101010101" pitchFamily="2" charset="-122"/>
            </a:endParaRPr>
          </a:p>
        </p:txBody>
      </p:sp>
      <p:sp>
        <p:nvSpPr>
          <p:cNvPr id="35" name="文本框 6"/>
          <p:cNvSpPr txBox="1">
            <a:spLocks noChangeArrowheads="1"/>
          </p:cNvSpPr>
          <p:nvPr/>
        </p:nvSpPr>
        <p:spPr bwMode="auto">
          <a:xfrm>
            <a:off x="5178742" y="1321594"/>
            <a:ext cx="1423988" cy="127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685800">
              <a:lnSpc>
                <a:spcPct val="114000"/>
              </a:lnSpc>
              <a:spcBef>
                <a:spcPts val="0"/>
              </a:spcBef>
              <a:defRPr/>
            </a:pPr>
            <a:endParaRPr lang="en-US" altLang="zh-CN" sz="750" dirty="0">
              <a:solidFill>
                <a:prstClr val="white"/>
              </a:solidFill>
              <a:latin typeface="等线" panose="02010600030101010101" charset="-122"/>
              <a:ea typeface="等线" panose="02010600030101010101" charset="-122"/>
              <a:cs typeface="等线" panose="02010600030101010101" charset="-122"/>
              <a:sym typeface="+mn-ea"/>
            </a:endParaRPr>
          </a:p>
          <a:p>
            <a:pPr algn="just" defTabSz="685800">
              <a:lnSpc>
                <a:spcPct val="114000"/>
              </a:lnSpc>
              <a:spcBef>
                <a:spcPts val="0"/>
              </a:spcBef>
              <a:defRPr/>
            </a:pPr>
            <a:r>
              <a:rPr lang="en-US" altLang="zh-CN" sz="750" dirty="0">
                <a:solidFill>
                  <a:prstClr val="white"/>
                </a:solidFill>
                <a:latin typeface="等线" panose="02010600030101010101" charset="-122"/>
                <a:ea typeface="等线" panose="02010600030101010101" charset="-122"/>
                <a:cs typeface="等线" panose="02010600030101010101" charset="-122"/>
                <a:sym typeface="+mn-ea"/>
              </a:rPr>
              <a:t>2016年成立法律大数据中心， 2017年与北大法学院联手成立法律人工智能实验室，推出北大法宝6.0产品，全面升级智能检索，对海量数据精细化、可视化分析，推出智能立法、法宝智刑、智能问答、智能翻译等法宝智能产品</a:t>
            </a:r>
          </a:p>
        </p:txBody>
      </p:sp>
      <p:sp>
        <p:nvSpPr>
          <p:cNvPr id="36" name="文本框 6"/>
          <p:cNvSpPr txBox="1">
            <a:spLocks noChangeArrowheads="1"/>
          </p:cNvSpPr>
          <p:nvPr/>
        </p:nvSpPr>
        <p:spPr bwMode="auto">
          <a:xfrm>
            <a:off x="5308283" y="1154431"/>
            <a:ext cx="1062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685800">
              <a:spcBef>
                <a:spcPct val="0"/>
              </a:spcBef>
              <a:buNone/>
              <a:defRPr/>
            </a:pPr>
            <a:r>
              <a:rPr lang="zh-CN" altLang="en-US" sz="1200" dirty="0">
                <a:solidFill>
                  <a:prstClr val="white"/>
                </a:solidFill>
                <a:latin typeface="等线" panose="02010600030101010101" pitchFamily="2" charset="-122"/>
                <a:ea typeface="等线" panose="02010600030101010101" pitchFamily="2" charset="-122"/>
                <a:sym typeface="+mn-ea"/>
              </a:rPr>
              <a:t>北大法宝6.0</a:t>
            </a:r>
            <a:endParaRPr lang="zh-CN" altLang="en-US" sz="1200" dirty="0">
              <a:solidFill>
                <a:prstClr val="white"/>
              </a:solidFill>
              <a:latin typeface="等线" panose="02010600030101010101" pitchFamily="2" charset="-122"/>
              <a:ea typeface="等线" panose="02010600030101010101" pitchFamily="2" charset="-122"/>
            </a:endParaRPr>
          </a:p>
        </p:txBody>
      </p:sp>
      <p:sp>
        <p:nvSpPr>
          <p:cNvPr id="38" name="Oval 4"/>
          <p:cNvSpPr>
            <a:spLocks noChangeArrowheads="1"/>
          </p:cNvSpPr>
          <p:nvPr/>
        </p:nvSpPr>
        <p:spPr bwMode="auto">
          <a:xfrm>
            <a:off x="6796564" y="1867376"/>
            <a:ext cx="755333" cy="759143"/>
          </a:xfrm>
          <a:prstGeom prst="ellipse">
            <a:avLst/>
          </a:prstGeom>
          <a:solidFill>
            <a:srgbClr val="00C7E1">
              <a:alpha val="65000"/>
            </a:srgbClr>
          </a:solidFill>
          <a:ln>
            <a:noFill/>
          </a:ln>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39" name="Freeform 5"/>
          <p:cNvSpPr/>
          <p:nvPr/>
        </p:nvSpPr>
        <p:spPr bwMode="auto">
          <a:xfrm>
            <a:off x="7181374" y="1706881"/>
            <a:ext cx="535781" cy="539591"/>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1" y="0"/>
                  <a:pt x="0" y="0"/>
                </a:cubicBezTo>
              </a:path>
            </a:pathLst>
          </a:custGeom>
          <a:noFill/>
          <a:ln w="6350" cap="flat" cmpd="sng">
            <a:solidFill>
              <a:schemeClr val="bg1"/>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grpSp>
        <p:nvGrpSpPr>
          <p:cNvPr id="40" name="Group 14"/>
          <p:cNvGrpSpPr/>
          <p:nvPr/>
        </p:nvGrpSpPr>
        <p:grpSpPr bwMode="auto">
          <a:xfrm>
            <a:off x="7032308" y="2100739"/>
            <a:ext cx="294799" cy="292418"/>
            <a:chOff x="0" y="0"/>
            <a:chExt cx="239" cy="237"/>
          </a:xfrm>
          <a:solidFill>
            <a:srgbClr val="2B262C"/>
          </a:solidFill>
        </p:grpSpPr>
        <p:sp>
          <p:nvSpPr>
            <p:cNvPr id="41" name="Freeform 15"/>
            <p:cNvSpPr/>
            <p:nvPr/>
          </p:nvSpPr>
          <p:spPr bwMode="auto">
            <a:xfrm>
              <a:off x="0" y="22"/>
              <a:ext cx="217" cy="215"/>
            </a:xfrm>
            <a:custGeom>
              <a:avLst/>
              <a:gdLst>
                <a:gd name="T0" fmla="*/ 87 w 92"/>
                <a:gd name="T1" fmla="*/ 41 h 91"/>
                <a:gd name="T2" fmla="*/ 83 w 92"/>
                <a:gd name="T3" fmla="*/ 45 h 91"/>
                <a:gd name="T4" fmla="*/ 83 w 92"/>
                <a:gd name="T5" fmla="*/ 67 h 91"/>
                <a:gd name="T6" fmla="*/ 73 w 92"/>
                <a:gd name="T7" fmla="*/ 81 h 91"/>
                <a:gd name="T8" fmla="*/ 68 w 92"/>
                <a:gd name="T9" fmla="*/ 82 h 91"/>
                <a:gd name="T10" fmla="*/ 24 w 92"/>
                <a:gd name="T11" fmla="*/ 82 h 91"/>
                <a:gd name="T12" fmla="*/ 9 w 92"/>
                <a:gd name="T13" fmla="*/ 67 h 91"/>
                <a:gd name="T14" fmla="*/ 9 w 92"/>
                <a:gd name="T15" fmla="*/ 24 h 91"/>
                <a:gd name="T16" fmla="*/ 24 w 92"/>
                <a:gd name="T17" fmla="*/ 8 h 91"/>
                <a:gd name="T18" fmla="*/ 46 w 92"/>
                <a:gd name="T19" fmla="*/ 8 h 91"/>
                <a:gd name="T20" fmla="*/ 50 w 92"/>
                <a:gd name="T21" fmla="*/ 4 h 91"/>
                <a:gd name="T22" fmla="*/ 46 w 92"/>
                <a:gd name="T23" fmla="*/ 0 h 91"/>
                <a:gd name="T24" fmla="*/ 24 w 92"/>
                <a:gd name="T25" fmla="*/ 0 h 91"/>
                <a:gd name="T26" fmla="*/ 0 w 92"/>
                <a:gd name="T27" fmla="*/ 24 h 91"/>
                <a:gd name="T28" fmla="*/ 0 w 92"/>
                <a:gd name="T29" fmla="*/ 67 h 91"/>
                <a:gd name="T30" fmla="*/ 24 w 92"/>
                <a:gd name="T31" fmla="*/ 91 h 91"/>
                <a:gd name="T32" fmla="*/ 68 w 92"/>
                <a:gd name="T33" fmla="*/ 91 h 91"/>
                <a:gd name="T34" fmla="*/ 76 w 92"/>
                <a:gd name="T35" fmla="*/ 89 h 91"/>
                <a:gd name="T36" fmla="*/ 92 w 92"/>
                <a:gd name="T37" fmla="*/ 67 h 91"/>
                <a:gd name="T38" fmla="*/ 92 w 92"/>
                <a:gd name="T39" fmla="*/ 45 h 91"/>
                <a:gd name="T40" fmla="*/ 87 w 92"/>
                <a:gd name="T41" fmla="*/ 4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1">
                  <a:moveTo>
                    <a:pt x="87" y="41"/>
                  </a:moveTo>
                  <a:cubicBezTo>
                    <a:pt x="85" y="41"/>
                    <a:pt x="83" y="43"/>
                    <a:pt x="83" y="45"/>
                  </a:cubicBezTo>
                  <a:cubicBezTo>
                    <a:pt x="83" y="67"/>
                    <a:pt x="83" y="67"/>
                    <a:pt x="83" y="67"/>
                  </a:cubicBezTo>
                  <a:cubicBezTo>
                    <a:pt x="83" y="73"/>
                    <a:pt x="79" y="79"/>
                    <a:pt x="73" y="81"/>
                  </a:cubicBezTo>
                  <a:cubicBezTo>
                    <a:pt x="71" y="82"/>
                    <a:pt x="70" y="82"/>
                    <a:pt x="68" y="82"/>
                  </a:cubicBezTo>
                  <a:cubicBezTo>
                    <a:pt x="24" y="82"/>
                    <a:pt x="24" y="82"/>
                    <a:pt x="24" y="82"/>
                  </a:cubicBezTo>
                  <a:cubicBezTo>
                    <a:pt x="16" y="82"/>
                    <a:pt x="9" y="75"/>
                    <a:pt x="9" y="67"/>
                  </a:cubicBezTo>
                  <a:cubicBezTo>
                    <a:pt x="9" y="24"/>
                    <a:pt x="9" y="24"/>
                    <a:pt x="9" y="24"/>
                  </a:cubicBezTo>
                  <a:cubicBezTo>
                    <a:pt x="9" y="15"/>
                    <a:pt x="16" y="8"/>
                    <a:pt x="24" y="8"/>
                  </a:cubicBezTo>
                  <a:cubicBezTo>
                    <a:pt x="46" y="8"/>
                    <a:pt x="46" y="8"/>
                    <a:pt x="46" y="8"/>
                  </a:cubicBezTo>
                  <a:cubicBezTo>
                    <a:pt x="48" y="8"/>
                    <a:pt x="50" y="6"/>
                    <a:pt x="50" y="4"/>
                  </a:cubicBezTo>
                  <a:cubicBezTo>
                    <a:pt x="50" y="2"/>
                    <a:pt x="48" y="0"/>
                    <a:pt x="46" y="0"/>
                  </a:cubicBezTo>
                  <a:cubicBezTo>
                    <a:pt x="24" y="0"/>
                    <a:pt x="24" y="0"/>
                    <a:pt x="24" y="0"/>
                  </a:cubicBezTo>
                  <a:cubicBezTo>
                    <a:pt x="11" y="0"/>
                    <a:pt x="0" y="10"/>
                    <a:pt x="0" y="24"/>
                  </a:cubicBezTo>
                  <a:cubicBezTo>
                    <a:pt x="0" y="67"/>
                    <a:pt x="0" y="67"/>
                    <a:pt x="0" y="67"/>
                  </a:cubicBezTo>
                  <a:cubicBezTo>
                    <a:pt x="0" y="80"/>
                    <a:pt x="11" y="91"/>
                    <a:pt x="24" y="91"/>
                  </a:cubicBezTo>
                  <a:cubicBezTo>
                    <a:pt x="68" y="91"/>
                    <a:pt x="68" y="91"/>
                    <a:pt x="68" y="91"/>
                  </a:cubicBezTo>
                  <a:cubicBezTo>
                    <a:pt x="71" y="91"/>
                    <a:pt x="74" y="90"/>
                    <a:pt x="76" y="89"/>
                  </a:cubicBezTo>
                  <a:cubicBezTo>
                    <a:pt x="85" y="86"/>
                    <a:pt x="92" y="77"/>
                    <a:pt x="92" y="67"/>
                  </a:cubicBezTo>
                  <a:cubicBezTo>
                    <a:pt x="92" y="45"/>
                    <a:pt x="92" y="45"/>
                    <a:pt x="92" y="45"/>
                  </a:cubicBezTo>
                  <a:cubicBezTo>
                    <a:pt x="92" y="43"/>
                    <a:pt x="90" y="41"/>
                    <a:pt x="87" y="41"/>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42" name="Freeform 16"/>
            <p:cNvSpPr>
              <a:spLocks noEditPoints="1"/>
            </p:cNvSpPr>
            <p:nvPr/>
          </p:nvSpPr>
          <p:spPr bwMode="auto">
            <a:xfrm>
              <a:off x="135" y="0"/>
              <a:ext cx="104" cy="104"/>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5 h 44"/>
                <a:gd name="T12" fmla="*/ 8 w 44"/>
                <a:gd name="T13" fmla="*/ 22 h 44"/>
                <a:gd name="T14" fmla="*/ 22 w 44"/>
                <a:gd name="T15" fmla="*/ 8 h 44"/>
                <a:gd name="T16" fmla="*/ 35 w 44"/>
                <a:gd name="T17" fmla="*/ 22 h 44"/>
                <a:gd name="T18" fmla="*/ 22 w 44"/>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9"/>
                    <a:pt x="0" y="22"/>
                  </a:cubicBezTo>
                  <a:cubicBezTo>
                    <a:pt x="0" y="34"/>
                    <a:pt x="10" y="44"/>
                    <a:pt x="22" y="44"/>
                  </a:cubicBezTo>
                  <a:cubicBezTo>
                    <a:pt x="34" y="44"/>
                    <a:pt x="44" y="34"/>
                    <a:pt x="44" y="22"/>
                  </a:cubicBezTo>
                  <a:cubicBezTo>
                    <a:pt x="44" y="9"/>
                    <a:pt x="34" y="0"/>
                    <a:pt x="22" y="0"/>
                  </a:cubicBezTo>
                  <a:moveTo>
                    <a:pt x="22" y="35"/>
                  </a:moveTo>
                  <a:cubicBezTo>
                    <a:pt x="14" y="35"/>
                    <a:pt x="8" y="29"/>
                    <a:pt x="8" y="22"/>
                  </a:cubicBezTo>
                  <a:cubicBezTo>
                    <a:pt x="8" y="14"/>
                    <a:pt x="14" y="8"/>
                    <a:pt x="22" y="8"/>
                  </a:cubicBezTo>
                  <a:cubicBezTo>
                    <a:pt x="29" y="8"/>
                    <a:pt x="35" y="14"/>
                    <a:pt x="35" y="22"/>
                  </a:cubicBezTo>
                  <a:cubicBezTo>
                    <a:pt x="35" y="29"/>
                    <a:pt x="29" y="35"/>
                    <a:pt x="22" y="3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43" name="Freeform 17"/>
            <p:cNvSpPr/>
            <p:nvPr/>
          </p:nvSpPr>
          <p:spPr bwMode="auto">
            <a:xfrm>
              <a:off x="80" y="97"/>
              <a:ext cx="57" cy="21"/>
            </a:xfrm>
            <a:custGeom>
              <a:avLst/>
              <a:gdLst>
                <a:gd name="T0" fmla="*/ 0 w 24"/>
                <a:gd name="T1" fmla="*/ 4 h 9"/>
                <a:gd name="T2" fmla="*/ 5 w 24"/>
                <a:gd name="T3" fmla="*/ 9 h 9"/>
                <a:gd name="T4" fmla="*/ 20 w 24"/>
                <a:gd name="T5" fmla="*/ 9 h 9"/>
                <a:gd name="T6" fmla="*/ 24 w 24"/>
                <a:gd name="T7" fmla="*/ 4 h 9"/>
                <a:gd name="T8" fmla="*/ 20 w 24"/>
                <a:gd name="T9" fmla="*/ 0 h 9"/>
                <a:gd name="T10" fmla="*/ 5 w 24"/>
                <a:gd name="T11" fmla="*/ 0 h 9"/>
                <a:gd name="T12" fmla="*/ 0 w 24"/>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0" y="4"/>
                  </a:moveTo>
                  <a:cubicBezTo>
                    <a:pt x="0" y="7"/>
                    <a:pt x="2" y="9"/>
                    <a:pt x="5" y="9"/>
                  </a:cubicBezTo>
                  <a:cubicBezTo>
                    <a:pt x="20" y="9"/>
                    <a:pt x="20" y="9"/>
                    <a:pt x="20" y="9"/>
                  </a:cubicBezTo>
                  <a:cubicBezTo>
                    <a:pt x="22" y="9"/>
                    <a:pt x="24" y="7"/>
                    <a:pt x="24" y="4"/>
                  </a:cubicBezTo>
                  <a:cubicBezTo>
                    <a:pt x="24" y="2"/>
                    <a:pt x="22" y="0"/>
                    <a:pt x="20" y="0"/>
                  </a:cubicBezTo>
                  <a:cubicBezTo>
                    <a:pt x="5" y="0"/>
                    <a:pt x="5" y="0"/>
                    <a:pt x="5" y="0"/>
                  </a:cubicBezTo>
                  <a:cubicBezTo>
                    <a:pt x="2" y="0"/>
                    <a:pt x="0" y="2"/>
                    <a:pt x="0" y="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sp>
          <p:nvSpPr>
            <p:cNvPr id="44" name="Freeform 18"/>
            <p:cNvSpPr/>
            <p:nvPr/>
          </p:nvSpPr>
          <p:spPr bwMode="auto">
            <a:xfrm>
              <a:off x="80" y="140"/>
              <a:ext cx="57" cy="21"/>
            </a:xfrm>
            <a:custGeom>
              <a:avLst/>
              <a:gdLst>
                <a:gd name="T0" fmla="*/ 20 w 24"/>
                <a:gd name="T1" fmla="*/ 0 h 9"/>
                <a:gd name="T2" fmla="*/ 5 w 24"/>
                <a:gd name="T3" fmla="*/ 0 h 9"/>
                <a:gd name="T4" fmla="*/ 0 w 24"/>
                <a:gd name="T5" fmla="*/ 4 h 9"/>
                <a:gd name="T6" fmla="*/ 5 w 24"/>
                <a:gd name="T7" fmla="*/ 9 h 9"/>
                <a:gd name="T8" fmla="*/ 20 w 24"/>
                <a:gd name="T9" fmla="*/ 9 h 9"/>
                <a:gd name="T10" fmla="*/ 24 w 24"/>
                <a:gd name="T11" fmla="*/ 4 h 9"/>
                <a:gd name="T12" fmla="*/ 20 w 2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20" y="0"/>
                  </a:moveTo>
                  <a:cubicBezTo>
                    <a:pt x="5" y="0"/>
                    <a:pt x="5" y="0"/>
                    <a:pt x="5" y="0"/>
                  </a:cubicBezTo>
                  <a:cubicBezTo>
                    <a:pt x="2" y="0"/>
                    <a:pt x="0" y="2"/>
                    <a:pt x="0" y="4"/>
                  </a:cubicBezTo>
                  <a:cubicBezTo>
                    <a:pt x="0" y="7"/>
                    <a:pt x="2" y="9"/>
                    <a:pt x="5" y="9"/>
                  </a:cubicBezTo>
                  <a:cubicBezTo>
                    <a:pt x="20" y="9"/>
                    <a:pt x="20" y="9"/>
                    <a:pt x="20" y="9"/>
                  </a:cubicBezTo>
                  <a:cubicBezTo>
                    <a:pt x="22" y="9"/>
                    <a:pt x="24" y="7"/>
                    <a:pt x="24" y="4"/>
                  </a:cubicBezTo>
                  <a:cubicBezTo>
                    <a:pt x="24" y="2"/>
                    <a:pt x="22" y="0"/>
                    <a:pt x="20"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1350">
                <a:solidFill>
                  <a:prstClr val="black"/>
                </a:solidFill>
                <a:latin typeface="等线"/>
                <a:ea typeface="等线" panose="02010600030101010101" pitchFamily="2" charset="-122"/>
              </a:endParaRPr>
            </a:p>
          </p:txBody>
        </p:sp>
      </p:grpSp>
      <p:sp>
        <p:nvSpPr>
          <p:cNvPr id="45" name="文本框 6"/>
          <p:cNvSpPr txBox="1">
            <a:spLocks noChangeArrowheads="1"/>
          </p:cNvSpPr>
          <p:nvPr/>
        </p:nvSpPr>
        <p:spPr bwMode="auto">
          <a:xfrm>
            <a:off x="6572726" y="2997518"/>
            <a:ext cx="12144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685800">
              <a:lnSpc>
                <a:spcPct val="120000"/>
              </a:lnSpc>
              <a:spcBef>
                <a:spcPts val="0"/>
              </a:spcBef>
              <a:defRPr/>
            </a:pPr>
            <a:r>
              <a:rPr lang="en-US" altLang="zh-CN" sz="750" dirty="0">
                <a:solidFill>
                  <a:prstClr val="white"/>
                </a:solidFill>
                <a:latin typeface="等线" panose="02010600030101010101" charset="-122"/>
                <a:ea typeface="等线" panose="02010600030101010101" charset="-122"/>
                <a:cs typeface="等线" panose="02010600030101010101" charset="-122"/>
                <a:sym typeface="+mn-ea"/>
              </a:rPr>
              <a:t>依托北大法宝的法律大数据资源，在立法、司法、执法与法务应用等领域，全面打造法宝智能产品</a:t>
            </a:r>
            <a:endParaRPr lang="en-US" altLang="zh-CN" sz="750" dirty="0">
              <a:solidFill>
                <a:prstClr val="white"/>
              </a:solidFill>
              <a:latin typeface="等线" panose="02010600030101010101" charset="-122"/>
              <a:ea typeface="等线" panose="02010600030101010101" charset="-122"/>
              <a:cs typeface="等线" panose="02010600030101010101" charset="-122"/>
            </a:endParaRPr>
          </a:p>
        </p:txBody>
      </p:sp>
      <p:sp>
        <p:nvSpPr>
          <p:cNvPr id="46" name="文本框 6"/>
          <p:cNvSpPr txBox="1">
            <a:spLocks noChangeArrowheads="1"/>
          </p:cNvSpPr>
          <p:nvPr/>
        </p:nvSpPr>
        <p:spPr bwMode="auto">
          <a:xfrm>
            <a:off x="6602730" y="2704148"/>
            <a:ext cx="1167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685800">
              <a:spcBef>
                <a:spcPct val="0"/>
              </a:spcBef>
              <a:buNone/>
              <a:defRPr/>
            </a:pPr>
            <a:r>
              <a:rPr lang="zh-CN" altLang="en-US" sz="1200" dirty="0">
                <a:solidFill>
                  <a:prstClr val="white"/>
                </a:solidFill>
                <a:latin typeface="等线" panose="02010600030101010101" pitchFamily="2" charset="-122"/>
                <a:ea typeface="等线" panose="02010600030101010101" pitchFamily="2" charset="-122"/>
                <a:sym typeface="+mn-ea"/>
              </a:rPr>
              <a:t>法宝智能产品</a:t>
            </a:r>
            <a:endParaRPr lang="zh-CN" altLang="en-US" sz="1200" dirty="0">
              <a:solidFill>
                <a:prstClr val="white"/>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09053237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30216" y="1144279"/>
            <a:ext cx="7066076" cy="3734368"/>
            <a:chOff x="-13536" y="361786"/>
            <a:chExt cx="9421435" cy="4979158"/>
          </a:xfrm>
        </p:grpSpPr>
        <p:sp>
          <p:nvSpPr>
            <p:cNvPr id="6" name="Rectangle 42"/>
            <p:cNvSpPr/>
            <p:nvPr/>
          </p:nvSpPr>
          <p:spPr bwMode="auto">
            <a:xfrm>
              <a:off x="-13536" y="4608153"/>
              <a:ext cx="7839075" cy="7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160973" indent="-160973" defTabSz="685800">
                <a:lnSpc>
                  <a:spcPct val="150000"/>
                </a:lnSpc>
                <a:spcBef>
                  <a:spcPct val="0"/>
                </a:spcBef>
                <a:spcAft>
                  <a:spcPct val="0"/>
                </a:spcAft>
                <a:buFont typeface="Wingdings" panose="05000000000000000000" charset="0"/>
                <a:buChar char=""/>
                <a:defRPr/>
              </a:pPr>
              <a:r>
                <a:rPr lang="en-US" altLang="zh-CN" sz="900" dirty="0">
                  <a:solidFill>
                    <a:prstClr val="white"/>
                  </a:solidFill>
                  <a:latin typeface="等线"/>
                  <a:ea typeface="等线"/>
                  <a:cs typeface="+mn-lt"/>
                  <a:sym typeface="+mn-lt"/>
                </a:rPr>
                <a:t> </a:t>
              </a:r>
              <a:r>
                <a:rPr lang="zh-CN" altLang="en-US" sz="900" dirty="0">
                  <a:solidFill>
                    <a:prstClr val="white"/>
                  </a:solidFill>
                  <a:latin typeface="等线"/>
                  <a:ea typeface="等线"/>
                  <a:cs typeface="+mn-lt"/>
                  <a:sym typeface="+mn-lt"/>
                </a:rPr>
                <a:t>专题式展现模式。</a:t>
              </a:r>
            </a:p>
            <a:p>
              <a:pPr marL="160973" indent="-160973" defTabSz="685800">
                <a:lnSpc>
                  <a:spcPct val="150000"/>
                </a:lnSpc>
                <a:spcBef>
                  <a:spcPct val="0"/>
                </a:spcBef>
                <a:spcAft>
                  <a:spcPct val="0"/>
                </a:spcAft>
                <a:buFont typeface="Wingdings" panose="05000000000000000000" charset="0"/>
                <a:buChar char=""/>
                <a:defRPr/>
              </a:pPr>
              <a:r>
                <a:rPr lang="zh-CN" altLang="en-US" sz="900" dirty="0">
                  <a:solidFill>
                    <a:prstClr val="white"/>
                  </a:solidFill>
                  <a:latin typeface="等线"/>
                  <a:ea typeface="等线"/>
                  <a:cs typeface="+mn-lt"/>
                  <a:sym typeface="+mn-lt"/>
                </a:rPr>
                <a:t>内容涵盖物权、合同、担保、侵权、交通事故、婚姻家庭、知识产权、公司、房地产等十余个专题，为从事法律实务工作的人士提供更专业的信息，满足专业人员对审判、律师实践工作经验的学习。</a:t>
              </a:r>
            </a:p>
          </p:txBody>
        </p:sp>
        <p:pic>
          <p:nvPicPr>
            <p:cNvPr id="7" name="图片 6"/>
            <p:cNvPicPr>
              <a:picLocks noChangeAspect="1"/>
            </p:cNvPicPr>
            <p:nvPr/>
          </p:nvPicPr>
          <p:blipFill>
            <a:blip r:embed="rId2"/>
            <a:stretch>
              <a:fillRect/>
            </a:stretch>
          </p:blipFill>
          <p:spPr>
            <a:xfrm>
              <a:off x="-13536" y="361786"/>
              <a:ext cx="9421435" cy="3907246"/>
            </a:xfrm>
            <a:prstGeom prst="rect">
              <a:avLst/>
            </a:prstGeom>
          </p:spPr>
        </p:pic>
      </p:grpSp>
      <p:sp>
        <p:nvSpPr>
          <p:cNvPr id="8" name="文本框 7"/>
          <p:cNvSpPr txBox="1"/>
          <p:nvPr/>
        </p:nvSpPr>
        <p:spPr>
          <a:xfrm>
            <a:off x="847732" y="738589"/>
            <a:ext cx="5794058" cy="253916"/>
          </a:xfrm>
          <a:prstGeom prst="rect">
            <a:avLst/>
          </a:prstGeom>
          <a:noFill/>
        </p:spPr>
        <p:txBody>
          <a:bodyPr wrap="square" rtlCol="0">
            <a:spAutoFit/>
          </a:bodyPr>
          <a:lstStyle/>
          <a:p>
            <a:pPr defTabSz="685800">
              <a:defRPr/>
            </a:pPr>
            <a:r>
              <a:rPr lang="zh-CN" altLang="en-US" sz="1050" dirty="0">
                <a:solidFill>
                  <a:prstClr val="white"/>
                </a:solidFill>
                <a:latin typeface="等线"/>
                <a:ea typeface="等线"/>
              </a:rPr>
              <a:t>收录多种分类实务资源，为学术、实务提供参考。是有体系的，出版物系列的专题内容。</a:t>
            </a:r>
          </a:p>
        </p:txBody>
      </p:sp>
      <p:grpSp>
        <p:nvGrpSpPr>
          <p:cNvPr id="12" name="组合 11"/>
          <p:cNvGrpSpPr/>
          <p:nvPr/>
        </p:nvGrpSpPr>
        <p:grpSpPr>
          <a:xfrm>
            <a:off x="450539" y="271463"/>
            <a:ext cx="4554379" cy="369213"/>
            <a:chOff x="600718" y="361950"/>
            <a:chExt cx="6072505" cy="492285"/>
          </a:xfrm>
        </p:grpSpPr>
        <p:sp>
          <p:nvSpPr>
            <p:cNvPr id="13" name="椭圆 12"/>
            <p:cNvSpPr/>
            <p:nvPr/>
          </p:nvSpPr>
          <p:spPr>
            <a:xfrm>
              <a:off x="600718" y="361950"/>
              <a:ext cx="453771" cy="453771"/>
            </a:xfrm>
            <a:prstGeom prst="ellipse">
              <a:avLst/>
            </a:prstGeom>
            <a:solidFill>
              <a:srgbClr val="00C7E1"/>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文本框 13"/>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一</a:t>
              </a:r>
              <a:r>
                <a:rPr kumimoji="0" lang="zh-CN" altLang="en-US"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、北大法宝</a:t>
              </a: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V6</a:t>
              </a:r>
              <a:r>
                <a:rPr kumimoji="0" lang="en-US" altLang="zh-CN" sz="1400" b="0" i="0" u="none" strike="noStrike" kern="1200" cap="none" spc="225"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a:t>
              </a:r>
              <a:r>
                <a:rPr kumimoji="0" lang="zh-CN" altLang="en-US" sz="1400" b="0" i="0" u="none" strike="noStrike" kern="1200" cap="none" spc="225"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专题参考库</a:t>
              </a:r>
              <a:endPar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mn-lt"/>
              </a:endParaRPr>
            </a:p>
          </p:txBody>
        </p:sp>
      </p:grpSp>
    </p:spTree>
    <p:extLst>
      <p:ext uri="{BB962C8B-B14F-4D97-AF65-F5344CB8AC3E}">
        <p14:creationId xmlns:p14="http://schemas.microsoft.com/office/powerpoint/2010/main" val="660535624"/>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741964" y="1210323"/>
            <a:ext cx="7564279" cy="3585686"/>
          </a:xfrm>
          <a:prstGeom prst="rect">
            <a:avLst/>
          </a:prstGeom>
        </p:spPr>
      </p:pic>
      <p:pic>
        <p:nvPicPr>
          <p:cNvPr id="6" name="图片 5"/>
          <p:cNvPicPr>
            <a:picLocks noChangeAspect="1"/>
          </p:cNvPicPr>
          <p:nvPr/>
        </p:nvPicPr>
        <p:blipFill>
          <a:blip r:embed="rId4" cstate="print"/>
          <a:stretch>
            <a:fillRect/>
          </a:stretch>
        </p:blipFill>
        <p:spPr>
          <a:xfrm>
            <a:off x="741964" y="1194427"/>
            <a:ext cx="7566184" cy="3535680"/>
          </a:xfrm>
          <a:prstGeom prst="rect">
            <a:avLst/>
          </a:prstGeom>
        </p:spPr>
      </p:pic>
      <p:pic>
        <p:nvPicPr>
          <p:cNvPr id="9" name="图片 8"/>
          <p:cNvPicPr>
            <a:picLocks noChangeAspect="1"/>
          </p:cNvPicPr>
          <p:nvPr/>
        </p:nvPicPr>
        <p:blipFill>
          <a:blip r:embed="rId5" cstate="print"/>
          <a:stretch>
            <a:fillRect/>
          </a:stretch>
        </p:blipFill>
        <p:spPr>
          <a:xfrm>
            <a:off x="859699" y="1185796"/>
            <a:ext cx="7682865" cy="3634740"/>
          </a:xfrm>
          <a:prstGeom prst="rect">
            <a:avLst/>
          </a:prstGeom>
        </p:spPr>
      </p:pic>
      <p:grpSp>
        <p:nvGrpSpPr>
          <p:cNvPr id="19" name="组合 18"/>
          <p:cNvGrpSpPr/>
          <p:nvPr/>
        </p:nvGrpSpPr>
        <p:grpSpPr>
          <a:xfrm>
            <a:off x="450539" y="271463"/>
            <a:ext cx="4554379" cy="369213"/>
            <a:chOff x="600718" y="361950"/>
            <a:chExt cx="6072505" cy="492285"/>
          </a:xfrm>
        </p:grpSpPr>
        <p:sp>
          <p:nvSpPr>
            <p:cNvPr id="20" name="椭圆 19"/>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1" name="文本框 20"/>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专题参考库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2693185408"/>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2"/>
          <p:cNvSpPr/>
          <p:nvPr/>
        </p:nvSpPr>
        <p:spPr bwMode="auto">
          <a:xfrm>
            <a:off x="750760" y="885302"/>
            <a:ext cx="7908209" cy="6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spcBef>
                <a:spcPct val="0"/>
              </a:spcBef>
              <a:spcAft>
                <a:spcPct val="0"/>
              </a:spcAft>
            </a:pPr>
            <a:r>
              <a:rPr lang="en-US" altLang="zh-CN" sz="1200" dirty="0">
                <a:solidFill>
                  <a:schemeClr val="bg1"/>
                </a:solidFill>
                <a:latin typeface="等线" panose="02010600030101010101" pitchFamily="2" charset="-122"/>
                <a:ea typeface="等线" panose="02010600030101010101" pitchFamily="2" charset="-122"/>
                <a:cs typeface="+mn-ea"/>
                <a:sym typeface="+mn-lt"/>
              </a:rPr>
              <a:t>1</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、北京大学法律翻译研究中心进行的人工翻译，多重校对，更符合中文原意</a:t>
            </a:r>
            <a:r>
              <a:rPr lang="zh-CN" altLang="en-US" sz="1200" dirty="0">
                <a:solidFill>
                  <a:schemeClr val="bg1"/>
                </a:solidFill>
                <a:latin typeface="等线" panose="02010600030101010101" pitchFamily="2" charset="-122"/>
                <a:ea typeface="等线" panose="02010600030101010101" pitchFamily="2" charset="-122"/>
                <a:cs typeface="+mn-ea"/>
                <a:sym typeface="+mn-lt"/>
              </a:rPr>
              <a:t>。支持中、英文关键词</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检索。</a:t>
            </a:r>
            <a:endParaRPr lang="en-US" altLang="zh-CN" sz="1200" dirty="0" smtClean="0">
              <a:solidFill>
                <a:schemeClr val="bg1"/>
              </a:solidFill>
              <a:latin typeface="等线" panose="02010600030101010101" pitchFamily="2" charset="-122"/>
              <a:ea typeface="等线" panose="02010600030101010101" pitchFamily="2" charset="-122"/>
              <a:cs typeface="+mn-ea"/>
              <a:sym typeface="+mn-lt"/>
            </a:endParaRPr>
          </a:p>
          <a:p>
            <a:pPr>
              <a:spcBef>
                <a:spcPct val="0"/>
              </a:spcBef>
              <a:spcAft>
                <a:spcPct val="0"/>
              </a:spcAft>
            </a:pPr>
            <a:endParaRPr lang="en-US" altLang="zh-CN" sz="1200" dirty="0">
              <a:solidFill>
                <a:schemeClr val="bg1"/>
              </a:solidFill>
              <a:latin typeface="等线" panose="02010600030101010101" pitchFamily="2" charset="-122"/>
              <a:ea typeface="等线" panose="02010600030101010101" pitchFamily="2" charset="-122"/>
              <a:cs typeface="+mn-ea"/>
              <a:sym typeface="+mn-lt"/>
            </a:endParaRPr>
          </a:p>
          <a:p>
            <a:pPr>
              <a:spcBef>
                <a:spcPct val="0"/>
              </a:spcBef>
              <a:spcAft>
                <a:spcPct val="0"/>
              </a:spcAft>
            </a:pPr>
            <a:r>
              <a:rPr lang="en-US" altLang="zh-CN" sz="1200" dirty="0" smtClean="0">
                <a:solidFill>
                  <a:schemeClr val="bg1"/>
                </a:solidFill>
                <a:latin typeface="等线" panose="02010600030101010101" pitchFamily="2" charset="-122"/>
                <a:ea typeface="等线" panose="02010600030101010101" pitchFamily="2" charset="-122"/>
                <a:cs typeface="+mn-ea"/>
                <a:sym typeface="+mn-lt"/>
              </a:rPr>
              <a:t>2</a:t>
            </a:r>
            <a:r>
              <a:rPr lang="zh-CN" altLang="en-US" sz="1200" dirty="0" smtClean="0">
                <a:solidFill>
                  <a:schemeClr val="bg1"/>
                </a:solidFill>
                <a:latin typeface="等线" panose="02010600030101010101" pitchFamily="2" charset="-122"/>
                <a:ea typeface="等线" panose="02010600030101010101" pitchFamily="2" charset="-122"/>
                <a:cs typeface="+mn-ea"/>
                <a:sym typeface="+mn-lt"/>
              </a:rPr>
              <a:t>、</a:t>
            </a:r>
            <a:r>
              <a:rPr lang="zh-CN" altLang="en-US" sz="1200" dirty="0">
                <a:solidFill>
                  <a:schemeClr val="bg1"/>
                </a:solidFill>
                <a:latin typeface="等线" panose="02010600030101010101" pitchFamily="2" charset="-122"/>
                <a:ea typeface="等线" panose="02010600030101010101" pitchFamily="2" charset="-122"/>
                <a:cs typeface="+mn-ea"/>
                <a:sym typeface="+mn-lt"/>
              </a:rPr>
              <a:t>检索</a:t>
            </a:r>
            <a:r>
              <a:rPr lang="en-US" altLang="zh-CN" sz="1200" dirty="0">
                <a:solidFill>
                  <a:schemeClr val="bg1"/>
                </a:solidFill>
                <a:latin typeface="等线" panose="02010600030101010101" pitchFamily="2" charset="-122"/>
                <a:ea typeface="等线" panose="02010600030101010101" pitchFamily="2" charset="-122"/>
                <a:cs typeface="+mn-ea"/>
                <a:sym typeface="+mn-lt"/>
              </a:rPr>
              <a:t>:</a:t>
            </a:r>
            <a:r>
              <a:rPr lang="zh-CN" altLang="en-US" sz="1200" dirty="0">
                <a:solidFill>
                  <a:schemeClr val="bg1"/>
                </a:solidFill>
                <a:latin typeface="等线" panose="02010600030101010101" pitchFamily="2" charset="-122"/>
                <a:ea typeface="等线" panose="02010600030101010101" pitchFamily="2" charset="-122"/>
                <a:cs typeface="+mn-ea"/>
                <a:sym typeface="+mn-lt"/>
              </a:rPr>
              <a:t>标题、全文、高级、结果中检索</a:t>
            </a:r>
          </a:p>
          <a:p>
            <a:pPr eaLnBrk="1" latinLnBrk="0" hangingPunct="1">
              <a:lnSpc>
                <a:spcPct val="100000"/>
              </a:lnSpc>
              <a:spcBef>
                <a:spcPct val="0"/>
              </a:spcBef>
              <a:spcAft>
                <a:spcPct val="0"/>
              </a:spcAft>
            </a:pPr>
            <a:endParaRPr lang="zh-CN" altLang="en-US" sz="1200" dirty="0">
              <a:solidFill>
                <a:schemeClr val="bg1"/>
              </a:solidFill>
              <a:latin typeface="等线" panose="02010600030101010101" pitchFamily="2" charset="-122"/>
              <a:ea typeface="等线" panose="02010600030101010101" pitchFamily="2" charset="-122"/>
              <a:cs typeface="+mn-ea"/>
              <a:sym typeface="+mn-lt"/>
            </a:endParaRPr>
          </a:p>
          <a:p>
            <a:pPr fontAlgn="base">
              <a:lnSpc>
                <a:spcPct val="70000"/>
              </a:lnSpc>
              <a:spcBef>
                <a:spcPct val="0"/>
              </a:spcBef>
              <a:spcAft>
                <a:spcPct val="0"/>
              </a:spcAft>
            </a:pPr>
            <a:endParaRPr lang="zh-CN" altLang="en-US" sz="1200" dirty="0">
              <a:solidFill>
                <a:srgbClr val="000000"/>
              </a:solidFill>
              <a:ea typeface="等线" panose="02010600030101010101" pitchFamily="2" charset="-122"/>
              <a:cs typeface="+mn-ea"/>
              <a:sym typeface="+mn-lt"/>
            </a:endParaRPr>
          </a:p>
        </p:txBody>
      </p:sp>
      <p:pic>
        <p:nvPicPr>
          <p:cNvPr id="5" name="图片 4"/>
          <p:cNvPicPr>
            <a:picLocks noChangeAspect="1"/>
          </p:cNvPicPr>
          <p:nvPr/>
        </p:nvPicPr>
        <p:blipFill>
          <a:blip r:embed="rId3"/>
          <a:stretch>
            <a:fillRect/>
          </a:stretch>
        </p:blipFill>
        <p:spPr>
          <a:xfrm>
            <a:off x="1182442" y="1437778"/>
            <a:ext cx="7026866" cy="3838156"/>
          </a:xfrm>
          <a:prstGeom prst="rect">
            <a:avLst/>
          </a:prstGeom>
        </p:spPr>
      </p:pic>
      <p:grpSp>
        <p:nvGrpSpPr>
          <p:cNvPr id="17" name="组合 16"/>
          <p:cNvGrpSpPr/>
          <p:nvPr/>
        </p:nvGrpSpPr>
        <p:grpSpPr>
          <a:xfrm>
            <a:off x="243806" y="209728"/>
            <a:ext cx="4554379" cy="369213"/>
            <a:chOff x="600718" y="361950"/>
            <a:chExt cx="6072505" cy="492285"/>
          </a:xfrm>
        </p:grpSpPr>
        <p:sp>
          <p:nvSpPr>
            <p:cNvPr id="18" name="椭圆 17"/>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19" name="文本框 18"/>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英文译本库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154233345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472597" y="1241905"/>
            <a:ext cx="8047289" cy="3464519"/>
          </a:xfrm>
          <a:prstGeom prst="rect">
            <a:avLst/>
          </a:prstGeom>
        </p:spPr>
      </p:pic>
      <p:pic>
        <p:nvPicPr>
          <p:cNvPr id="9" name="图片 8"/>
          <p:cNvPicPr>
            <a:picLocks noChangeAspect="1"/>
          </p:cNvPicPr>
          <p:nvPr/>
        </p:nvPicPr>
        <p:blipFill>
          <a:blip r:embed="rId4"/>
          <a:stretch>
            <a:fillRect/>
          </a:stretch>
        </p:blipFill>
        <p:spPr>
          <a:xfrm>
            <a:off x="957396" y="1410716"/>
            <a:ext cx="7097151" cy="1782427"/>
          </a:xfrm>
          <a:prstGeom prst="rect">
            <a:avLst/>
          </a:prstGeom>
        </p:spPr>
      </p:pic>
      <p:pic>
        <p:nvPicPr>
          <p:cNvPr id="10" name="图片 9"/>
          <p:cNvPicPr>
            <a:picLocks noChangeAspect="1"/>
          </p:cNvPicPr>
          <p:nvPr/>
        </p:nvPicPr>
        <p:blipFill>
          <a:blip r:embed="rId5"/>
          <a:stretch>
            <a:fillRect/>
          </a:stretch>
        </p:blipFill>
        <p:spPr>
          <a:xfrm>
            <a:off x="1142608" y="1234324"/>
            <a:ext cx="6911939" cy="2674852"/>
          </a:xfrm>
          <a:prstGeom prst="rect">
            <a:avLst/>
          </a:prstGeom>
        </p:spPr>
      </p:pic>
      <p:grpSp>
        <p:nvGrpSpPr>
          <p:cNvPr id="19" name="组合 18"/>
          <p:cNvGrpSpPr/>
          <p:nvPr/>
        </p:nvGrpSpPr>
        <p:grpSpPr>
          <a:xfrm>
            <a:off x="450539" y="271463"/>
            <a:ext cx="4554379" cy="369213"/>
            <a:chOff x="600718" y="361950"/>
            <a:chExt cx="6072505" cy="492285"/>
          </a:xfrm>
        </p:grpSpPr>
        <p:sp>
          <p:nvSpPr>
            <p:cNvPr id="20" name="椭圆 19"/>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1" name="文本框 20"/>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英文译本库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271094020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p:nvPr/>
        </p:nvSpPr>
        <p:spPr bwMode="auto">
          <a:xfrm>
            <a:off x="724516" y="787851"/>
            <a:ext cx="8419484" cy="31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685800" fontAlgn="base">
              <a:lnSpc>
                <a:spcPct val="150000"/>
              </a:lnSpc>
              <a:spcBef>
                <a:spcPct val="0"/>
              </a:spcBef>
              <a:spcAft>
                <a:spcPct val="0"/>
              </a:spcAft>
              <a:defRPr/>
            </a:pPr>
            <a:r>
              <a:rPr lang="zh-CN" altLang="en-US" sz="1050" dirty="0">
                <a:solidFill>
                  <a:prstClr val="white"/>
                </a:solidFill>
                <a:latin typeface="等线"/>
                <a:ea typeface="等线"/>
                <a:cs typeface="+mn-ea"/>
                <a:sym typeface="+mn-lt"/>
              </a:rPr>
              <a:t>汇集实习律师、执业律师执业素能、专业知识和实务操作、名校名师如陈兴良、张平等法学大咖的精讲视频。视频中有大纲简介可以方便学习。</a:t>
            </a:r>
            <a:endParaRPr lang="en-US" altLang="zh-CN" sz="750" dirty="0">
              <a:solidFill>
                <a:srgbClr val="000000"/>
              </a:solidFill>
              <a:latin typeface="等线"/>
              <a:ea typeface="等线" panose="02010600030101010101" pitchFamily="2" charset="-122"/>
              <a:cs typeface="+mn-ea"/>
              <a:sym typeface="+mn-lt"/>
            </a:endParaRPr>
          </a:p>
          <a:p>
            <a:pPr defTabSz="685800" fontAlgn="base">
              <a:lnSpc>
                <a:spcPct val="150000"/>
              </a:lnSpc>
              <a:spcBef>
                <a:spcPct val="0"/>
              </a:spcBef>
              <a:spcAft>
                <a:spcPct val="0"/>
              </a:spcAft>
              <a:defRPr/>
            </a:pPr>
            <a:endParaRPr lang="zh-CN" altLang="en-US" sz="788" dirty="0">
              <a:solidFill>
                <a:srgbClr val="000000"/>
              </a:solidFill>
              <a:latin typeface="等线"/>
              <a:ea typeface="等线" panose="02010600030101010101" pitchFamily="2" charset="-122"/>
              <a:cs typeface="+mn-ea"/>
              <a:sym typeface="+mn-lt"/>
            </a:endParaRPr>
          </a:p>
        </p:txBody>
      </p:sp>
      <p:pic>
        <p:nvPicPr>
          <p:cNvPr id="10" name="图片 9"/>
          <p:cNvPicPr>
            <a:picLocks noChangeAspect="1"/>
          </p:cNvPicPr>
          <p:nvPr/>
        </p:nvPicPr>
        <p:blipFill>
          <a:blip r:embed="rId2" cstate="print"/>
          <a:stretch>
            <a:fillRect/>
          </a:stretch>
        </p:blipFill>
        <p:spPr>
          <a:xfrm>
            <a:off x="913709" y="1603547"/>
            <a:ext cx="6783372" cy="2917949"/>
          </a:xfrm>
          <a:prstGeom prst="rect">
            <a:avLst/>
          </a:prstGeom>
        </p:spPr>
      </p:pic>
      <p:pic>
        <p:nvPicPr>
          <p:cNvPr id="5" name="图片 4"/>
          <p:cNvPicPr>
            <a:picLocks noChangeAspect="1"/>
          </p:cNvPicPr>
          <p:nvPr/>
        </p:nvPicPr>
        <p:blipFill>
          <a:blip r:embed="rId3"/>
          <a:stretch>
            <a:fillRect/>
          </a:stretch>
        </p:blipFill>
        <p:spPr>
          <a:xfrm>
            <a:off x="913708" y="1473306"/>
            <a:ext cx="7031126" cy="3291713"/>
          </a:xfrm>
          <a:prstGeom prst="rect">
            <a:avLst/>
          </a:prstGeom>
        </p:spPr>
      </p:pic>
      <p:grpSp>
        <p:nvGrpSpPr>
          <p:cNvPr id="8" name="组合 7"/>
          <p:cNvGrpSpPr/>
          <p:nvPr/>
        </p:nvGrpSpPr>
        <p:grpSpPr>
          <a:xfrm>
            <a:off x="291513" y="271463"/>
            <a:ext cx="4554379" cy="369213"/>
            <a:chOff x="600718" y="361950"/>
            <a:chExt cx="6072505" cy="492285"/>
          </a:xfrm>
        </p:grpSpPr>
        <p:sp>
          <p:nvSpPr>
            <p:cNvPr id="11" name="椭圆 10"/>
            <p:cNvSpPr/>
            <p:nvPr/>
          </p:nvSpPr>
          <p:spPr>
            <a:xfrm>
              <a:off x="600718" y="361950"/>
              <a:ext cx="453771" cy="453771"/>
            </a:xfrm>
            <a:prstGeom prst="ellipse">
              <a:avLst/>
            </a:prstGeom>
            <a:solidFill>
              <a:srgbClr val="00C7E1"/>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文本框 11"/>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一</a:t>
              </a:r>
              <a:r>
                <a:rPr kumimoji="0" lang="zh-CN" altLang="en-US"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、北大法宝</a:t>
              </a:r>
              <a:r>
                <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V6</a:t>
              </a:r>
              <a:r>
                <a:rPr kumimoji="0" lang="en-US" altLang="zh-CN" sz="1400" b="0" i="0" u="none" strike="noStrike" kern="1200" cap="none" spc="225"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a:t>
              </a:r>
              <a:r>
                <a:rPr kumimoji="0" lang="zh-CN" altLang="en-US" sz="1400" b="0" i="0" u="none" strike="noStrike" kern="1200" cap="none" spc="225"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微软雅黑" panose="020B0503020204020204" pitchFamily="34" charset="-122"/>
                </a:rPr>
                <a:t>法宝视频库</a:t>
              </a:r>
              <a:endParaRPr kumimoji="0" lang="en-US" altLang="zh-CN" sz="1400" b="0"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sym typeface="+mn-lt"/>
              </a:endParaRPr>
            </a:p>
          </p:txBody>
        </p:sp>
      </p:grpSp>
    </p:spTree>
    <p:extLst>
      <p:ext uri="{BB962C8B-B14F-4D97-AF65-F5344CB8AC3E}">
        <p14:creationId xmlns:p14="http://schemas.microsoft.com/office/powerpoint/2010/main" val="683967046"/>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3"/>
          <p:cNvSpPr/>
          <p:nvPr/>
        </p:nvSpPr>
        <p:spPr bwMode="auto">
          <a:xfrm>
            <a:off x="1273947" y="662327"/>
            <a:ext cx="4777264" cy="29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685800" fontAlgn="base">
              <a:lnSpc>
                <a:spcPct val="150000"/>
              </a:lnSpc>
              <a:spcBef>
                <a:spcPct val="0"/>
              </a:spcBef>
              <a:spcAft>
                <a:spcPct val="0"/>
              </a:spcAft>
              <a:defRPr/>
            </a:pPr>
            <a:r>
              <a:rPr lang="zh-CN" altLang="en-US" sz="1050" dirty="0">
                <a:solidFill>
                  <a:prstClr val="white"/>
                </a:solidFill>
                <a:latin typeface="等线"/>
                <a:ea typeface="等线" panose="02010600030101010101" pitchFamily="2" charset="-122"/>
                <a:cs typeface="+mn-ea"/>
                <a:sym typeface="+mn-lt"/>
              </a:rPr>
              <a:t>收录各级人民检察院陆续公布的检察文书和重要案件信息。涉及反贪、反渎、侦监、公诉、申诉、民行、死刑复核、铁路检察、刑事执行等九大类案件。</a:t>
            </a:r>
          </a:p>
        </p:txBody>
      </p:sp>
      <p:pic>
        <p:nvPicPr>
          <p:cNvPr id="6" name="图片 5"/>
          <p:cNvPicPr>
            <a:picLocks noChangeAspect="1"/>
          </p:cNvPicPr>
          <p:nvPr/>
        </p:nvPicPr>
        <p:blipFill>
          <a:blip r:embed="rId2"/>
          <a:stretch>
            <a:fillRect/>
          </a:stretch>
        </p:blipFill>
        <p:spPr>
          <a:xfrm>
            <a:off x="1570961" y="1340808"/>
            <a:ext cx="5886816" cy="3618093"/>
          </a:xfrm>
          <a:prstGeom prst="rect">
            <a:avLst/>
          </a:prstGeom>
        </p:spPr>
      </p:pic>
      <p:grpSp>
        <p:nvGrpSpPr>
          <p:cNvPr id="7" name="组合 6"/>
          <p:cNvGrpSpPr/>
          <p:nvPr/>
        </p:nvGrpSpPr>
        <p:grpSpPr>
          <a:xfrm>
            <a:off x="450539" y="271463"/>
            <a:ext cx="4554379" cy="369213"/>
            <a:chOff x="600718" y="361950"/>
            <a:chExt cx="6072505" cy="492285"/>
          </a:xfrm>
        </p:grpSpPr>
        <p:sp>
          <p:nvSpPr>
            <p:cNvPr id="11" name="椭圆 10"/>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12" name="文本框 11"/>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检察文书库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2259043239"/>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3"/>
          <p:cNvSpPr/>
          <p:nvPr/>
        </p:nvSpPr>
        <p:spPr bwMode="auto">
          <a:xfrm>
            <a:off x="6054101" y="376459"/>
            <a:ext cx="2464594" cy="29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50" dirty="0">
                <a:solidFill>
                  <a:srgbClr val="000000"/>
                </a:solidFill>
                <a:ea typeface="等线" panose="02010600030101010101" pitchFamily="2" charset="-122"/>
                <a:cs typeface="+mn-ea"/>
                <a:sym typeface="+mn-lt"/>
              </a:rPr>
              <a:t>收录各级人民检察院陆续公布的检察文书和重要案件信息。</a:t>
            </a:r>
          </a:p>
        </p:txBody>
      </p:sp>
      <p:pic>
        <p:nvPicPr>
          <p:cNvPr id="6" name="图片 5"/>
          <p:cNvPicPr>
            <a:picLocks noChangeAspect="1"/>
          </p:cNvPicPr>
          <p:nvPr/>
        </p:nvPicPr>
        <p:blipFill>
          <a:blip r:embed="rId3" cstate="print"/>
          <a:stretch>
            <a:fillRect/>
          </a:stretch>
        </p:blipFill>
        <p:spPr>
          <a:xfrm>
            <a:off x="253842" y="1155701"/>
            <a:ext cx="8550116" cy="3140393"/>
          </a:xfrm>
          <a:prstGeom prst="rect">
            <a:avLst/>
          </a:prstGeom>
        </p:spPr>
      </p:pic>
      <p:pic>
        <p:nvPicPr>
          <p:cNvPr id="7" name="图片 6"/>
          <p:cNvPicPr>
            <a:picLocks noChangeAspect="1"/>
          </p:cNvPicPr>
          <p:nvPr/>
        </p:nvPicPr>
        <p:blipFill>
          <a:blip r:embed="rId4" cstate="print"/>
          <a:stretch>
            <a:fillRect/>
          </a:stretch>
        </p:blipFill>
        <p:spPr>
          <a:xfrm>
            <a:off x="253842" y="1072980"/>
            <a:ext cx="8607266" cy="3824764"/>
          </a:xfrm>
          <a:prstGeom prst="rect">
            <a:avLst/>
          </a:prstGeom>
        </p:spPr>
      </p:pic>
      <p:grpSp>
        <p:nvGrpSpPr>
          <p:cNvPr id="21" name="组合 20"/>
          <p:cNvGrpSpPr/>
          <p:nvPr/>
        </p:nvGrpSpPr>
        <p:grpSpPr>
          <a:xfrm>
            <a:off x="450539" y="271463"/>
            <a:ext cx="4554379" cy="369213"/>
            <a:chOff x="600718" y="361950"/>
            <a:chExt cx="6072505" cy="492285"/>
          </a:xfrm>
        </p:grpSpPr>
        <p:sp>
          <p:nvSpPr>
            <p:cNvPr id="23" name="椭圆 22"/>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24" name="文本框 23"/>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检察文书库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3456857095"/>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928838" y="1144327"/>
            <a:ext cx="6875818" cy="3771262"/>
          </a:xfrm>
          <a:prstGeom prst="rect">
            <a:avLst/>
          </a:prstGeom>
        </p:spPr>
      </p:pic>
      <p:grpSp>
        <p:nvGrpSpPr>
          <p:cNvPr id="13" name="组合 12"/>
          <p:cNvGrpSpPr/>
          <p:nvPr/>
        </p:nvGrpSpPr>
        <p:grpSpPr>
          <a:xfrm>
            <a:off x="450539" y="271463"/>
            <a:ext cx="4554379" cy="369213"/>
            <a:chOff x="600718" y="361950"/>
            <a:chExt cx="6072505" cy="492285"/>
          </a:xfrm>
        </p:grpSpPr>
        <p:sp>
          <p:nvSpPr>
            <p:cNvPr id="14" name="椭圆 13"/>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15" name="文本框 14"/>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法考系统</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271870119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34589" y="990405"/>
            <a:ext cx="7174596" cy="4069259"/>
            <a:chOff x="995470" y="1005258"/>
            <a:chExt cx="7174596" cy="4069259"/>
          </a:xfrm>
        </p:grpSpPr>
        <p:pic>
          <p:nvPicPr>
            <p:cNvPr id="22530" name="Picture 2"/>
            <p:cNvPicPr>
              <a:picLocks noChangeAspect="1" noChangeArrowheads="1"/>
            </p:cNvPicPr>
            <p:nvPr/>
          </p:nvPicPr>
          <p:blipFill>
            <a:blip r:embed="rId3" cstate="print"/>
            <a:srcRect/>
            <a:stretch>
              <a:fillRect/>
            </a:stretch>
          </p:blipFill>
          <p:spPr bwMode="auto">
            <a:xfrm>
              <a:off x="1006076" y="1005258"/>
              <a:ext cx="7163990" cy="2064544"/>
            </a:xfrm>
            <a:prstGeom prst="rect">
              <a:avLst/>
            </a:prstGeom>
            <a:noFill/>
            <a:ln w="9525">
              <a:noFill/>
              <a:miter lim="800000"/>
              <a:headEnd/>
              <a:tailEnd/>
            </a:ln>
            <a:effectLst/>
          </p:spPr>
        </p:pic>
        <p:pic>
          <p:nvPicPr>
            <p:cNvPr id="22531" name="Picture 3"/>
            <p:cNvPicPr>
              <a:picLocks noChangeAspect="1" noChangeArrowheads="1"/>
            </p:cNvPicPr>
            <p:nvPr/>
          </p:nvPicPr>
          <p:blipFill>
            <a:blip r:embed="rId4" cstate="print"/>
            <a:srcRect/>
            <a:stretch>
              <a:fillRect/>
            </a:stretch>
          </p:blipFill>
          <p:spPr bwMode="auto">
            <a:xfrm>
              <a:off x="995470" y="3145704"/>
              <a:ext cx="7128272" cy="1928813"/>
            </a:xfrm>
            <a:prstGeom prst="rect">
              <a:avLst/>
            </a:prstGeom>
            <a:noFill/>
            <a:ln w="9525">
              <a:noFill/>
              <a:miter lim="800000"/>
              <a:headEnd/>
              <a:tailEnd/>
            </a:ln>
            <a:effectLst/>
          </p:spPr>
        </p:pic>
      </p:grpSp>
      <p:pic>
        <p:nvPicPr>
          <p:cNvPr id="22532" name="Picture 4"/>
          <p:cNvPicPr>
            <a:picLocks noChangeAspect="1" noChangeArrowheads="1"/>
          </p:cNvPicPr>
          <p:nvPr/>
        </p:nvPicPr>
        <p:blipFill>
          <a:blip r:embed="rId5" cstate="print"/>
          <a:srcRect/>
          <a:stretch>
            <a:fillRect/>
          </a:stretch>
        </p:blipFill>
        <p:spPr bwMode="auto">
          <a:xfrm>
            <a:off x="957396" y="1014580"/>
            <a:ext cx="7135415" cy="3571875"/>
          </a:xfrm>
          <a:prstGeom prst="rect">
            <a:avLst/>
          </a:prstGeom>
          <a:noFill/>
          <a:ln w="9525">
            <a:noFill/>
            <a:miter lim="800000"/>
            <a:headEnd/>
            <a:tailEnd/>
          </a:ln>
          <a:effectLst/>
        </p:spPr>
      </p:pic>
      <p:pic>
        <p:nvPicPr>
          <p:cNvPr id="22535" name="Picture 7"/>
          <p:cNvPicPr>
            <a:picLocks noChangeAspect="1" noChangeArrowheads="1"/>
          </p:cNvPicPr>
          <p:nvPr/>
        </p:nvPicPr>
        <p:blipFill>
          <a:blip r:embed="rId6" cstate="print"/>
          <a:srcRect/>
          <a:stretch>
            <a:fillRect/>
          </a:stretch>
        </p:blipFill>
        <p:spPr bwMode="auto">
          <a:xfrm>
            <a:off x="1180962" y="1058444"/>
            <a:ext cx="7121128" cy="3907631"/>
          </a:xfrm>
          <a:prstGeom prst="rect">
            <a:avLst/>
          </a:prstGeom>
          <a:noFill/>
          <a:ln w="9525">
            <a:noFill/>
            <a:miter lim="800000"/>
            <a:headEnd/>
            <a:tailEnd/>
          </a:ln>
          <a:effectLst/>
        </p:spPr>
      </p:pic>
      <p:grpSp>
        <p:nvGrpSpPr>
          <p:cNvPr id="17" name="组合 16"/>
          <p:cNvGrpSpPr/>
          <p:nvPr/>
        </p:nvGrpSpPr>
        <p:grpSpPr>
          <a:xfrm>
            <a:off x="450539" y="271463"/>
            <a:ext cx="4554379" cy="369213"/>
            <a:chOff x="600718" y="361950"/>
            <a:chExt cx="6072505" cy="492285"/>
          </a:xfrm>
        </p:grpSpPr>
        <p:sp>
          <p:nvSpPr>
            <p:cNvPr id="18" name="椭圆 17"/>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19" name="文本框 18"/>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法考系统</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Tree>
    <p:extLst>
      <p:ext uri="{BB962C8B-B14F-4D97-AF65-F5344CB8AC3E}">
        <p14:creationId xmlns:p14="http://schemas.microsoft.com/office/powerpoint/2010/main" val="94276040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5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2532"/>
                                        </p:tgtEl>
                                      </p:cBhvr>
                                    </p:animEffect>
                                    <p:set>
                                      <p:cBhvr>
                                        <p:cTn id="20" dur="1" fill="hold">
                                          <p:stCondLst>
                                            <p:cond delay="499"/>
                                          </p:stCondLst>
                                        </p:cTn>
                                        <p:tgtEl>
                                          <p:spTgt spid="225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5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2535"/>
                                        </p:tgtEl>
                                      </p:cBhvr>
                                    </p:animEffect>
                                    <p:set>
                                      <p:cBhvr>
                                        <p:cTn id="29" dur="1" fill="hold">
                                          <p:stCondLst>
                                            <p:cond delay="499"/>
                                          </p:stCondLst>
                                        </p:cTn>
                                        <p:tgtEl>
                                          <p:spTgt spid="225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3"/>
          <p:cNvSpPr/>
          <p:nvPr/>
        </p:nvSpPr>
        <p:spPr bwMode="auto">
          <a:xfrm>
            <a:off x="1273947" y="662327"/>
            <a:ext cx="4777264" cy="29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685800" fontAlgn="base">
              <a:lnSpc>
                <a:spcPct val="150000"/>
              </a:lnSpc>
              <a:spcBef>
                <a:spcPct val="0"/>
              </a:spcBef>
              <a:spcAft>
                <a:spcPct val="0"/>
              </a:spcAft>
              <a:defRPr/>
            </a:pPr>
            <a:endParaRPr lang="zh-CN" altLang="en-US" sz="1050" dirty="0">
              <a:solidFill>
                <a:prstClr val="white"/>
              </a:solidFill>
              <a:latin typeface="等线"/>
              <a:ea typeface="等线" panose="02010600030101010101" pitchFamily="2" charset="-122"/>
              <a:cs typeface="+mn-ea"/>
              <a:sym typeface="+mn-lt"/>
            </a:endParaRPr>
          </a:p>
        </p:txBody>
      </p:sp>
      <p:grpSp>
        <p:nvGrpSpPr>
          <p:cNvPr id="7" name="组合 6"/>
          <p:cNvGrpSpPr/>
          <p:nvPr/>
        </p:nvGrpSpPr>
        <p:grpSpPr>
          <a:xfrm>
            <a:off x="450539" y="271463"/>
            <a:ext cx="4554379" cy="369213"/>
            <a:chOff x="600718" y="361950"/>
            <a:chExt cx="6072505" cy="492285"/>
          </a:xfrm>
        </p:grpSpPr>
        <p:sp>
          <p:nvSpPr>
            <p:cNvPr id="11" name="椭圆 10"/>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12" name="文本框 11"/>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行政处罚库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
        <p:nvSpPr>
          <p:cNvPr id="2" name="矩形 1"/>
          <p:cNvSpPr/>
          <p:nvPr/>
        </p:nvSpPr>
        <p:spPr>
          <a:xfrm>
            <a:off x="847732" y="802475"/>
            <a:ext cx="8192901" cy="461665"/>
          </a:xfrm>
          <a:prstGeom prst="rect">
            <a:avLst/>
          </a:prstGeom>
        </p:spPr>
        <p:txBody>
          <a:bodyPr wrap="square">
            <a:spAutoFit/>
          </a:bodyPr>
          <a:lstStyle/>
          <a:p>
            <a:r>
              <a:rPr lang="zh-CN" altLang="en-US" sz="1200" dirty="0">
                <a:solidFill>
                  <a:schemeClr val="bg1"/>
                </a:solidFill>
                <a:latin typeface="等线" panose="02010600030101010101" pitchFamily="2" charset="-122"/>
                <a:ea typeface="等线" panose="02010600030101010101" pitchFamily="2" charset="-122"/>
              </a:rPr>
              <a:t>收录中央及除港澳台外</a:t>
            </a:r>
            <a:r>
              <a:rPr lang="en-US" altLang="zh-CN" sz="1200" dirty="0">
                <a:solidFill>
                  <a:schemeClr val="bg1"/>
                </a:solidFill>
                <a:latin typeface="等线" panose="02010600030101010101" pitchFamily="2" charset="-122"/>
                <a:ea typeface="等线" panose="02010600030101010101" pitchFamily="2" charset="-122"/>
              </a:rPr>
              <a:t>31</a:t>
            </a:r>
            <a:r>
              <a:rPr lang="zh-CN" altLang="en-US" sz="1200" dirty="0">
                <a:solidFill>
                  <a:schemeClr val="bg1"/>
                </a:solidFill>
                <a:latin typeface="等线" panose="02010600030101010101" pitchFamily="2" charset="-122"/>
                <a:ea typeface="等线" panose="02010600030101010101" pitchFamily="2" charset="-122"/>
              </a:rPr>
              <a:t>个省、直辖市、自治区的行政处罚信息</a:t>
            </a:r>
            <a:r>
              <a:rPr lang="zh-CN" altLang="en-US" sz="1200" dirty="0" smtClean="0">
                <a:solidFill>
                  <a:schemeClr val="bg1"/>
                </a:solidFill>
                <a:latin typeface="等线" panose="02010600030101010101" pitchFamily="2" charset="-122"/>
                <a:ea typeface="等线" panose="02010600030101010101" pitchFamily="2" charset="-122"/>
              </a:rPr>
              <a:t>，设置</a:t>
            </a:r>
            <a:r>
              <a:rPr lang="zh-CN" altLang="en-US" sz="1200" dirty="0">
                <a:solidFill>
                  <a:schemeClr val="bg1"/>
                </a:solidFill>
                <a:latin typeface="等线" panose="02010600030101010101" pitchFamily="2" charset="-122"/>
                <a:ea typeface="等线" panose="02010600030101010101" pitchFamily="2" charset="-122"/>
              </a:rPr>
              <a:t>包括主题分类、处罚种类、执法级别、处罚机关、处罚对象在内的七个聚类维度，辅助筛选，使用户能够快速、准确地检索到所需信息。</a:t>
            </a:r>
          </a:p>
        </p:txBody>
      </p:sp>
      <p:pic>
        <p:nvPicPr>
          <p:cNvPr id="3" name="图片 2"/>
          <p:cNvPicPr>
            <a:picLocks noChangeAspect="1"/>
          </p:cNvPicPr>
          <p:nvPr/>
        </p:nvPicPr>
        <p:blipFill>
          <a:blip r:embed="rId2"/>
          <a:stretch>
            <a:fillRect/>
          </a:stretch>
        </p:blipFill>
        <p:spPr>
          <a:xfrm>
            <a:off x="1290095" y="1404288"/>
            <a:ext cx="6297430" cy="3645600"/>
          </a:xfrm>
          <a:prstGeom prst="rect">
            <a:avLst/>
          </a:prstGeom>
        </p:spPr>
      </p:pic>
    </p:spTree>
    <p:extLst>
      <p:ext uri="{BB962C8B-B14F-4D97-AF65-F5344CB8AC3E}">
        <p14:creationId xmlns:p14="http://schemas.microsoft.com/office/powerpoint/2010/main" val="1060681347"/>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6929914" y="1951672"/>
            <a:ext cx="934403" cy="934403"/>
          </a:xfrm>
          <a:prstGeom prst="ellipse">
            <a:avLst/>
          </a:prstGeom>
          <a:solidFill>
            <a:srgbClr val="007089"/>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685800">
              <a:defRPr/>
            </a:pPr>
            <a:endParaRPr lang="zh-CN" altLang="en-US" sz="900" kern="0">
              <a:solidFill>
                <a:srgbClr val="70AD47">
                  <a:lumMod val="75000"/>
                </a:srgbClr>
              </a:solidFill>
              <a:latin typeface="等线" panose="02010600030101010101" pitchFamily="2" charset="-122"/>
              <a:ea typeface="等线" panose="02010600030101010101" pitchFamily="2" charset="-122"/>
            </a:endParaRPr>
          </a:p>
        </p:txBody>
      </p:sp>
      <p:sp>
        <p:nvSpPr>
          <p:cNvPr id="2" name="TextBox 49"/>
          <p:cNvSpPr txBox="1"/>
          <p:nvPr/>
        </p:nvSpPr>
        <p:spPr>
          <a:xfrm>
            <a:off x="555566" y="749450"/>
            <a:ext cx="7992689" cy="675178"/>
          </a:xfrm>
          <a:prstGeom prst="rect">
            <a:avLst/>
          </a:prstGeom>
          <a:noFill/>
        </p:spPr>
        <p:txBody>
          <a:bodyPr wrap="square" lIns="51428" tIns="25714" rIns="51428" bIns="25714" rtlCol="0">
            <a:spAutoFit/>
          </a:bodyPr>
          <a:lstStyle/>
          <a:p>
            <a:pPr defTabSz="685800">
              <a:lnSpc>
                <a:spcPct val="150000"/>
              </a:lnSpc>
              <a:defRPr/>
            </a:pPr>
            <a:r>
              <a:rPr lang="zh-CN" altLang="en-US" sz="900" kern="0" dirty="0">
                <a:solidFill>
                  <a:prstClr val="white"/>
                </a:solidFill>
                <a:latin typeface="微软雅黑" panose="020B0503020204020204" pitchFamily="34" charset="-122"/>
                <a:ea typeface="微软雅黑" panose="020B0503020204020204" pitchFamily="34" charset="-122"/>
              </a:rPr>
              <a:t>      “北大法宝”是由北京大学法制信息中心与北大英华公司联合推出的智能型法律信息数据库，</a:t>
            </a:r>
            <a:r>
              <a:rPr lang="en-US" altLang="zh-CN" sz="900" kern="0" dirty="0">
                <a:solidFill>
                  <a:prstClr val="white"/>
                </a:solidFill>
                <a:latin typeface="微软雅黑" panose="020B0503020204020204" pitchFamily="34" charset="-122"/>
                <a:ea typeface="微软雅黑" panose="020B0503020204020204" pitchFamily="34" charset="-122"/>
              </a:rPr>
              <a:t>1985</a:t>
            </a:r>
            <a:r>
              <a:rPr lang="zh-CN" altLang="en-US" sz="900" kern="0" dirty="0">
                <a:solidFill>
                  <a:prstClr val="white"/>
                </a:solidFill>
                <a:latin typeface="微软雅黑" panose="020B0503020204020204" pitchFamily="34" charset="-122"/>
                <a:ea typeface="微软雅黑" panose="020B0503020204020204" pitchFamily="34" charset="-122"/>
              </a:rPr>
              <a:t>年诞生于北京大学法律系。通过法宝联想功能关联法律法规、司法案例、法学期刊、律所实务、专题参考、英文译本、检察文书、法宝视频、法考系统</a:t>
            </a:r>
            <a:r>
              <a:rPr lang="en-US" altLang="zh-CN" sz="900" kern="0" dirty="0">
                <a:solidFill>
                  <a:prstClr val="white"/>
                </a:solidFill>
                <a:latin typeface="微软雅黑" panose="020B0503020204020204" pitchFamily="34" charset="-122"/>
                <a:ea typeface="微软雅黑" panose="020B0503020204020204" pitchFamily="34" charset="-122"/>
              </a:rPr>
              <a:t>9</a:t>
            </a:r>
            <a:r>
              <a:rPr lang="zh-CN" altLang="en-US" sz="900" kern="0" dirty="0">
                <a:solidFill>
                  <a:prstClr val="white"/>
                </a:solidFill>
                <a:latin typeface="微软雅黑" panose="020B0503020204020204" pitchFamily="34" charset="-122"/>
                <a:ea typeface="微软雅黑" panose="020B0503020204020204" pitchFamily="34" charset="-122"/>
              </a:rPr>
              <a:t>个大库，为用户提供一站式检索平台。北大法宝作为北大英华核心产品，已成为法律信息服务领域的引领性品牌。</a:t>
            </a:r>
          </a:p>
        </p:txBody>
      </p:sp>
      <p:grpSp>
        <p:nvGrpSpPr>
          <p:cNvPr id="3" name="组合 2"/>
          <p:cNvGrpSpPr/>
          <p:nvPr/>
        </p:nvGrpSpPr>
        <p:grpSpPr>
          <a:xfrm>
            <a:off x="450539" y="271463"/>
            <a:ext cx="4554379" cy="340328"/>
            <a:chOff x="600718" y="361950"/>
            <a:chExt cx="6072505" cy="453771"/>
          </a:xfrm>
        </p:grpSpPr>
        <p:sp>
          <p:nvSpPr>
            <p:cNvPr id="4" name="椭圆 3"/>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5" name="文本框 8"/>
            <p:cNvSpPr txBox="1"/>
            <p:nvPr/>
          </p:nvSpPr>
          <p:spPr>
            <a:xfrm>
              <a:off x="1130309" y="443865"/>
              <a:ext cx="5542914" cy="33855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05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05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05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endParaRPr lang="en-US" altLang="zh-CN" sz="105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
        <p:nvSpPr>
          <p:cNvPr id="7" name="Freeform 7"/>
          <p:cNvSpPr/>
          <p:nvPr/>
        </p:nvSpPr>
        <p:spPr>
          <a:xfrm>
            <a:off x="1214914" y="2207419"/>
            <a:ext cx="5143976" cy="919163"/>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Lst>
            <a:ahLst/>
            <a:cxnLst>
              <a:cxn ang="0">
                <a:pos x="connsiteX0-1" y="connsiteY0-2"/>
              </a:cxn>
              <a:cxn ang="0">
                <a:pos x="connsiteX1-3" y="connsiteY1-4"/>
              </a:cxn>
              <a:cxn ang="0">
                <a:pos x="connsiteX2-5" y="connsiteY2-6"/>
              </a:cxn>
              <a:cxn ang="0">
                <a:pos x="connsiteX3-7" y="connsiteY3-8"/>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rgbClr val="007089"/>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defTabSz="685800">
              <a:defRPr/>
            </a:pPr>
            <a:endParaRPr lang="en-US" sz="900" dirty="0">
              <a:solidFill>
                <a:srgbClr val="70AD47">
                  <a:lumMod val="75000"/>
                </a:srgbClr>
              </a:solidFill>
              <a:latin typeface="等线"/>
            </a:endParaRPr>
          </a:p>
        </p:txBody>
      </p:sp>
      <p:grpSp>
        <p:nvGrpSpPr>
          <p:cNvPr id="8" name="组合 7"/>
          <p:cNvGrpSpPr/>
          <p:nvPr/>
        </p:nvGrpSpPr>
        <p:grpSpPr>
          <a:xfrm>
            <a:off x="6270017" y="2517864"/>
            <a:ext cx="637366" cy="476611"/>
            <a:chOff x="6054436" y="2405136"/>
            <a:chExt cx="849821" cy="635481"/>
          </a:xfrm>
          <a:effectLst>
            <a:outerShdw blurRad="50800" dist="38100" dir="5400000" algn="t" rotWithShape="0">
              <a:prstClr val="black">
                <a:alpha val="40000"/>
              </a:prstClr>
            </a:outerShdw>
          </a:effectLst>
        </p:grpSpPr>
        <p:sp>
          <p:nvSpPr>
            <p:cNvPr id="9" name="Freeform 133"/>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en-US" sz="900" dirty="0">
                <a:solidFill>
                  <a:srgbClr val="70AD47">
                    <a:lumMod val="75000"/>
                  </a:srgbClr>
                </a:solidFill>
                <a:latin typeface="等线"/>
              </a:endParaRPr>
            </a:p>
          </p:txBody>
        </p:sp>
        <p:sp>
          <p:nvSpPr>
            <p:cNvPr id="10" name="Freeform 134"/>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en-US" sz="900" dirty="0">
                <a:solidFill>
                  <a:srgbClr val="70AD47">
                    <a:lumMod val="75000"/>
                  </a:srgbClr>
                </a:solidFill>
                <a:latin typeface="等线"/>
              </a:endParaRPr>
            </a:p>
          </p:txBody>
        </p:sp>
        <p:sp>
          <p:nvSpPr>
            <p:cNvPr id="11" name="Freeform 135"/>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en-US" sz="900" dirty="0">
                <a:solidFill>
                  <a:srgbClr val="70AD47">
                    <a:lumMod val="75000"/>
                  </a:srgbClr>
                </a:solidFill>
                <a:latin typeface="等线"/>
              </a:endParaRPr>
            </a:p>
          </p:txBody>
        </p:sp>
        <p:sp>
          <p:nvSpPr>
            <p:cNvPr id="12" name="Freeform 107"/>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pPr defTabSz="685800">
                <a:defRPr/>
              </a:pPr>
              <a:endParaRPr lang="en-US" sz="900" dirty="0">
                <a:solidFill>
                  <a:srgbClr val="70AD47">
                    <a:lumMod val="75000"/>
                  </a:srgbClr>
                </a:solidFill>
                <a:latin typeface="等线"/>
              </a:endParaRPr>
            </a:p>
          </p:txBody>
        </p:sp>
        <p:sp>
          <p:nvSpPr>
            <p:cNvPr id="13" name="Freeform 107"/>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pPr defTabSz="685800">
                <a:defRPr/>
              </a:pPr>
              <a:endParaRPr lang="en-US" sz="900" dirty="0">
                <a:solidFill>
                  <a:srgbClr val="70AD47">
                    <a:lumMod val="75000"/>
                  </a:srgbClr>
                </a:solidFill>
                <a:latin typeface="等线"/>
              </a:endParaRPr>
            </a:p>
          </p:txBody>
        </p:sp>
        <p:sp>
          <p:nvSpPr>
            <p:cNvPr id="14" name="Freeform 108"/>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007089"/>
            </a:solidFill>
            <a:ln>
              <a:noFill/>
            </a:ln>
          </p:spPr>
          <p:txBody>
            <a:bodyPr/>
            <a:lstStyle/>
            <a:p>
              <a:pPr defTabSz="685800">
                <a:defRPr/>
              </a:pPr>
              <a:endParaRPr lang="en-US" sz="900" dirty="0">
                <a:solidFill>
                  <a:srgbClr val="70AD47">
                    <a:lumMod val="75000"/>
                  </a:srgbClr>
                </a:solidFill>
                <a:latin typeface="等线"/>
              </a:endParaRPr>
            </a:p>
          </p:txBody>
        </p:sp>
        <p:sp>
          <p:nvSpPr>
            <p:cNvPr id="15"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defTabSz="685800">
                <a:defRPr/>
              </a:pPr>
              <a:endParaRPr lang="en-US" sz="900" dirty="0">
                <a:solidFill>
                  <a:srgbClr val="70AD47">
                    <a:lumMod val="75000"/>
                  </a:srgbClr>
                </a:solidFill>
                <a:latin typeface="等线"/>
              </a:endParaRPr>
            </a:p>
          </p:txBody>
        </p:sp>
        <p:sp>
          <p:nvSpPr>
            <p:cNvPr id="16"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defTabSz="685800">
                <a:defRPr/>
              </a:pPr>
              <a:endParaRPr lang="en-US" sz="900" dirty="0">
                <a:solidFill>
                  <a:srgbClr val="70AD47">
                    <a:lumMod val="75000"/>
                  </a:srgbClr>
                </a:solidFill>
                <a:latin typeface="等线"/>
              </a:endParaRPr>
            </a:p>
          </p:txBody>
        </p:sp>
        <p:sp>
          <p:nvSpPr>
            <p:cNvPr id="17"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defTabSz="685800">
                <a:defRPr/>
              </a:pPr>
              <a:endParaRPr lang="en-US" sz="900" dirty="0">
                <a:solidFill>
                  <a:srgbClr val="70AD47">
                    <a:lumMod val="75000"/>
                  </a:srgbClr>
                </a:solidFill>
                <a:latin typeface="等线"/>
              </a:endParaRPr>
            </a:p>
          </p:txBody>
        </p:sp>
        <p:sp>
          <p:nvSpPr>
            <p:cNvPr id="18"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900" dirty="0">
                <a:solidFill>
                  <a:srgbClr val="70AD47">
                    <a:lumMod val="75000"/>
                  </a:srgbClr>
                </a:solidFill>
                <a:latin typeface="等线"/>
              </a:endParaRPr>
            </a:p>
          </p:txBody>
        </p:sp>
      </p:grpSp>
      <p:grpSp>
        <p:nvGrpSpPr>
          <p:cNvPr id="19" name="组合 18"/>
          <p:cNvGrpSpPr/>
          <p:nvPr/>
        </p:nvGrpSpPr>
        <p:grpSpPr>
          <a:xfrm>
            <a:off x="3183836" y="1944822"/>
            <a:ext cx="718602" cy="718600"/>
            <a:chOff x="304800" y="673100"/>
            <a:chExt cx="4000500" cy="4000500"/>
          </a:xfrm>
          <a:solidFill>
            <a:srgbClr val="007089"/>
          </a:solidFill>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algn="ctr" defTabSz="685800">
                <a:defRPr/>
              </a:pPr>
              <a:endParaRPr lang="zh-CN" altLang="en-US" sz="900" kern="0">
                <a:solidFill>
                  <a:srgbClr val="70AD47">
                    <a:lumMod val="75000"/>
                  </a:srgbClr>
                </a:solidFill>
                <a:latin typeface="等线" panose="02010600030101010101" pitchFamily="2" charset="-122"/>
                <a:ea typeface="等线" panose="02010600030101010101" pitchFamily="2" charset="-122"/>
              </a:endParaRPr>
            </a:p>
          </p:txBody>
        </p:sp>
        <p:sp>
          <p:nvSpPr>
            <p:cNvPr id="21" name="椭圆 20"/>
            <p:cNvSpPr/>
            <p:nvPr/>
          </p:nvSpPr>
          <p:spPr>
            <a:xfrm>
              <a:off x="392112" y="760412"/>
              <a:ext cx="3825874" cy="3825874"/>
            </a:xfrm>
            <a:prstGeom prst="ellipse">
              <a:avLst/>
            </a:prstGeom>
            <a:grpFill/>
            <a:ln w="25400" cap="flat" cmpd="sng" algn="ctr">
              <a:noFill/>
              <a:prstDash val="solid"/>
            </a:ln>
            <a:effectLst/>
          </p:spPr>
          <p:txBody>
            <a:bodyPr rtlCol="0" anchor="ctr"/>
            <a:lstStyle/>
            <a:p>
              <a:pPr algn="ctr" defTabSz="685800">
                <a:defRPr/>
              </a:pPr>
              <a:endParaRPr lang="zh-CN" altLang="en-US" sz="900" kern="0">
                <a:solidFill>
                  <a:srgbClr val="70AD47">
                    <a:lumMod val="75000"/>
                  </a:srgbClr>
                </a:solidFill>
                <a:latin typeface="等线" panose="02010600030101010101" pitchFamily="2" charset="-122"/>
                <a:ea typeface="等线" panose="02010600030101010101" pitchFamily="2" charset="-122"/>
              </a:endParaRPr>
            </a:p>
          </p:txBody>
        </p:sp>
      </p:grpSp>
      <p:grpSp>
        <p:nvGrpSpPr>
          <p:cNvPr id="22" name="Group 30"/>
          <p:cNvGrpSpPr/>
          <p:nvPr/>
        </p:nvGrpSpPr>
        <p:grpSpPr>
          <a:xfrm>
            <a:off x="5227414" y="3398953"/>
            <a:ext cx="238018" cy="208747"/>
            <a:chOff x="3175" y="-1587"/>
            <a:chExt cx="490538" cy="430212"/>
          </a:xfrm>
          <a:solidFill>
            <a:schemeClr val="bg2">
              <a:lumMod val="90000"/>
            </a:schemeClr>
          </a:solidFill>
        </p:grpSpPr>
        <p:sp>
          <p:nvSpPr>
            <p:cNvPr id="23"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id-ID" sz="900">
                <a:solidFill>
                  <a:srgbClr val="70AD47">
                    <a:lumMod val="75000"/>
                  </a:srgbClr>
                </a:solidFill>
                <a:latin typeface="等线"/>
              </a:endParaRPr>
            </a:p>
          </p:txBody>
        </p:sp>
        <p:sp>
          <p:nvSpPr>
            <p:cNvPr id="24"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id-ID" sz="900">
                <a:solidFill>
                  <a:srgbClr val="70AD47">
                    <a:lumMod val="75000"/>
                  </a:srgbClr>
                </a:solidFill>
                <a:latin typeface="等线"/>
              </a:endParaRPr>
            </a:p>
          </p:txBody>
        </p:sp>
      </p:grpSp>
      <p:sp>
        <p:nvSpPr>
          <p:cNvPr id="25" name="Freeform 50"/>
          <p:cNvSpPr>
            <a:spLocks noEditPoints="1"/>
          </p:cNvSpPr>
          <p:nvPr/>
        </p:nvSpPr>
        <p:spPr bwMode="auto">
          <a:xfrm>
            <a:off x="1899187" y="2759728"/>
            <a:ext cx="196367" cy="247331"/>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bg2">
              <a:lumMod val="90000"/>
            </a:schemeClr>
          </a:solidFill>
          <a:ln w="9525">
            <a:noFill/>
            <a:round/>
          </a:ln>
        </p:spPr>
        <p:txBody>
          <a:bodyPr vert="horz" wrap="square" lIns="68580" tIns="34290" rIns="68580" bIns="34290" numCol="1" anchor="t" anchorCtr="0" compatLnSpc="1"/>
          <a:lstStyle/>
          <a:p>
            <a:pPr defTabSz="685800">
              <a:defRPr/>
            </a:pPr>
            <a:endParaRPr lang="ko-KR" altLang="en-US" sz="900">
              <a:solidFill>
                <a:srgbClr val="70AD47">
                  <a:lumMod val="75000"/>
                </a:srgbClr>
              </a:solidFill>
              <a:latin typeface="맑은 고딕" panose="020B0503020000020004" pitchFamily="34" charset="-127"/>
              <a:ea typeface="맑은 고딕" panose="020B0503020000020004" pitchFamily="34" charset="-127"/>
            </a:endParaRPr>
          </a:p>
        </p:txBody>
      </p:sp>
      <p:sp>
        <p:nvSpPr>
          <p:cNvPr id="26" name="Freeform 48"/>
          <p:cNvSpPr>
            <a:spLocks noEditPoints="1"/>
          </p:cNvSpPr>
          <p:nvPr/>
        </p:nvSpPr>
        <p:spPr bwMode="auto">
          <a:xfrm>
            <a:off x="3452555" y="2984459"/>
            <a:ext cx="181594" cy="26571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bg2">
              <a:lumMod val="90000"/>
            </a:schemeClr>
          </a:solidFill>
          <a:ln w="9525">
            <a:noFill/>
            <a:round/>
          </a:ln>
        </p:spPr>
        <p:txBody>
          <a:bodyPr vert="horz" wrap="square" lIns="68580" tIns="34290" rIns="68580" bIns="34290" numCol="1" anchor="t" anchorCtr="0" compatLnSpc="1"/>
          <a:lstStyle/>
          <a:p>
            <a:pPr defTabSz="685800">
              <a:defRPr/>
            </a:pPr>
            <a:endParaRPr lang="ko-KR" altLang="en-US" sz="900">
              <a:solidFill>
                <a:srgbClr val="70AD47">
                  <a:lumMod val="75000"/>
                </a:srgbClr>
              </a:solidFill>
              <a:latin typeface="맑은 고딕" panose="020B0503020000020004" pitchFamily="34" charset="-127"/>
              <a:ea typeface="맑은 고딕" panose="020B0503020000020004" pitchFamily="34" charset="-127"/>
            </a:endParaRPr>
          </a:p>
        </p:txBody>
      </p:sp>
      <p:grpSp>
        <p:nvGrpSpPr>
          <p:cNvPr id="27" name="Group 18"/>
          <p:cNvGrpSpPr/>
          <p:nvPr/>
        </p:nvGrpSpPr>
        <p:grpSpPr>
          <a:xfrm>
            <a:off x="7301555" y="3106932"/>
            <a:ext cx="234201" cy="234201"/>
            <a:chOff x="6350" y="4763"/>
            <a:chExt cx="492125" cy="492125"/>
          </a:xfrm>
          <a:solidFill>
            <a:schemeClr val="bg2">
              <a:lumMod val="90000"/>
            </a:schemeClr>
          </a:solidFill>
        </p:grpSpPr>
        <p:sp>
          <p:nvSpPr>
            <p:cNvPr id="28"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id-ID" sz="900">
                <a:solidFill>
                  <a:srgbClr val="70AD47">
                    <a:lumMod val="75000"/>
                  </a:srgbClr>
                </a:solidFill>
                <a:latin typeface="等线"/>
                <a:cs typeface="Roboto Condensed" panose="02000000000000000000"/>
              </a:endParaRPr>
            </a:p>
          </p:txBody>
        </p:sp>
        <p:sp>
          <p:nvSpPr>
            <p:cNvPr id="29"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id-ID" sz="900">
                <a:solidFill>
                  <a:srgbClr val="70AD47">
                    <a:lumMod val="75000"/>
                  </a:srgbClr>
                </a:solidFill>
                <a:latin typeface="等线"/>
                <a:cs typeface="Roboto Condensed" panose="02000000000000000000"/>
              </a:endParaRPr>
            </a:p>
          </p:txBody>
        </p:sp>
        <p:sp>
          <p:nvSpPr>
            <p:cNvPr id="30"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id-ID" sz="900">
                <a:solidFill>
                  <a:srgbClr val="70AD47">
                    <a:lumMod val="75000"/>
                  </a:srgbClr>
                </a:solidFill>
                <a:latin typeface="等线"/>
                <a:cs typeface="Roboto Condensed" panose="02000000000000000000"/>
              </a:endParaRPr>
            </a:p>
          </p:txBody>
        </p:sp>
      </p:grpSp>
      <p:sp>
        <p:nvSpPr>
          <p:cNvPr id="31" name="TextBox 26"/>
          <p:cNvSpPr txBox="1"/>
          <p:nvPr/>
        </p:nvSpPr>
        <p:spPr>
          <a:xfrm>
            <a:off x="1386885" y="3107067"/>
            <a:ext cx="1220972" cy="1132246"/>
          </a:xfrm>
          <a:prstGeom prst="rect">
            <a:avLst/>
          </a:prstGeom>
          <a:noFill/>
        </p:spPr>
        <p:txBody>
          <a:bodyPr wrap="square" lIns="51449" tIns="25724" rIns="51449" bIns="25724" rtlCol="0">
            <a:spAutoFit/>
          </a:bodyPr>
          <a:lstStyle/>
          <a:p>
            <a:pPr defTabSz="685800">
              <a:lnSpc>
                <a:spcPct val="130000"/>
              </a:lnSpc>
              <a:defRPr/>
            </a:pPr>
            <a:r>
              <a:rPr lang="zh-CN" altLang="en-US" sz="900" b="1" kern="0" dirty="0">
                <a:solidFill>
                  <a:prstClr val="white"/>
                </a:solidFill>
                <a:latin typeface="等线" panose="02010600030101010101" pitchFamily="2" charset="-122"/>
                <a:ea typeface="等线" panose="02010600030101010101" pitchFamily="2" charset="-122"/>
              </a:rPr>
              <a:t>研发团队   专业可靠</a:t>
            </a:r>
            <a:endParaRPr lang="en-US" altLang="zh-CN" sz="900" b="1" kern="0" dirty="0">
              <a:solidFill>
                <a:prstClr val="white"/>
              </a:solidFill>
              <a:latin typeface="等线" panose="02010600030101010101" pitchFamily="2" charset="-122"/>
              <a:ea typeface="等线" panose="02010600030101010101" pitchFamily="2" charset="-122"/>
            </a:endParaRPr>
          </a:p>
          <a:p>
            <a:pPr defTabSz="685800">
              <a:lnSpc>
                <a:spcPct val="130000"/>
              </a:lnSpc>
              <a:defRPr/>
            </a:pPr>
            <a:r>
              <a:rPr lang="zh-CN" altLang="en-US" sz="900" kern="0" dirty="0">
                <a:solidFill>
                  <a:prstClr val="white"/>
                </a:solidFill>
                <a:latin typeface="等线" panose="02010600030101010101" pitchFamily="2" charset="-122"/>
                <a:ea typeface="等线" panose="02010600030101010101" pitchFamily="2" charset="-122"/>
              </a:rPr>
              <a:t>北大法宝</a:t>
            </a:r>
            <a:r>
              <a:rPr lang="en-US" altLang="zh-CN" sz="900" kern="0" dirty="0">
                <a:solidFill>
                  <a:prstClr val="white"/>
                </a:solidFill>
                <a:latin typeface="等线" panose="02010600030101010101" pitchFamily="2" charset="-122"/>
                <a:ea typeface="等线" panose="02010600030101010101" pitchFamily="2" charset="-122"/>
              </a:rPr>
              <a:t>30</a:t>
            </a:r>
            <a:r>
              <a:rPr lang="zh-CN" altLang="en-US" sz="900" kern="0" dirty="0">
                <a:solidFill>
                  <a:prstClr val="white"/>
                </a:solidFill>
                <a:latin typeface="等线" panose="02010600030101010101" pitchFamily="2" charset="-122"/>
                <a:ea typeface="等线" panose="02010600030101010101" pitchFamily="2" charset="-122"/>
              </a:rPr>
              <a:t>年产品经验，研发团队拥有法律信息处理，法律工作流程开发的丰富经验。</a:t>
            </a:r>
          </a:p>
        </p:txBody>
      </p:sp>
      <p:sp>
        <p:nvSpPr>
          <p:cNvPr id="32" name="TextBox 27"/>
          <p:cNvSpPr txBox="1"/>
          <p:nvPr/>
        </p:nvSpPr>
        <p:spPr>
          <a:xfrm>
            <a:off x="2874169" y="3369945"/>
            <a:ext cx="1337310" cy="1312295"/>
          </a:xfrm>
          <a:prstGeom prst="rect">
            <a:avLst/>
          </a:prstGeom>
          <a:noFill/>
        </p:spPr>
        <p:txBody>
          <a:bodyPr wrap="square" lIns="51449" tIns="25724" rIns="51449" bIns="25724" rtlCol="0">
            <a:spAutoFit/>
          </a:bodyPr>
          <a:lstStyle/>
          <a:p>
            <a:pPr defTabSz="685800">
              <a:lnSpc>
                <a:spcPct val="130000"/>
              </a:lnSpc>
              <a:defRPr/>
            </a:pPr>
            <a:r>
              <a:rPr lang="zh-CN" altLang="en-US" sz="900" b="1" kern="0" dirty="0">
                <a:solidFill>
                  <a:prstClr val="white"/>
                </a:solidFill>
                <a:latin typeface="等线" panose="02010600030101010101" pitchFamily="2" charset="-122"/>
                <a:ea typeface="等线" panose="02010600030101010101" pitchFamily="2" charset="-122"/>
              </a:rPr>
              <a:t>   采编队伍   经验丰富</a:t>
            </a:r>
            <a:endParaRPr lang="en-US" altLang="zh-CN" sz="900" b="1" kern="0" dirty="0">
              <a:solidFill>
                <a:prstClr val="white"/>
              </a:solidFill>
              <a:latin typeface="等线" panose="02010600030101010101" pitchFamily="2" charset="-122"/>
              <a:ea typeface="等线" panose="02010600030101010101" pitchFamily="2" charset="-122"/>
            </a:endParaRPr>
          </a:p>
          <a:p>
            <a:pPr algn="just" defTabSz="685800">
              <a:lnSpc>
                <a:spcPct val="130000"/>
              </a:lnSpc>
              <a:defRPr/>
            </a:pPr>
            <a:r>
              <a:rPr lang="zh-CN" altLang="en-US" sz="900" kern="0" dirty="0">
                <a:solidFill>
                  <a:prstClr val="white"/>
                </a:solidFill>
                <a:latin typeface="等线" panose="02010600030101010101" pitchFamily="2" charset="-122"/>
                <a:ea typeface="等线" panose="02010600030101010101" pitchFamily="2" charset="-122"/>
              </a:rPr>
              <a:t>采编工作人员皆为法律专业，</a:t>
            </a:r>
            <a:r>
              <a:rPr lang="en-US" altLang="zh-CN" sz="900" kern="0" dirty="0">
                <a:solidFill>
                  <a:prstClr val="white"/>
                </a:solidFill>
                <a:latin typeface="等线" panose="02010600030101010101" pitchFamily="2" charset="-122"/>
                <a:ea typeface="等线" panose="02010600030101010101" pitchFamily="2" charset="-122"/>
              </a:rPr>
              <a:t>80%</a:t>
            </a:r>
            <a:r>
              <a:rPr lang="zh-CN" altLang="en-US" sz="900" kern="0" dirty="0">
                <a:solidFill>
                  <a:prstClr val="white"/>
                </a:solidFill>
                <a:latin typeface="等线" panose="02010600030101010101" pitchFamily="2" charset="-122"/>
                <a:ea typeface="等线" panose="02010600030101010101" pitchFamily="2" charset="-122"/>
              </a:rPr>
              <a:t>的成员具有硕士以上学历，平均采编经验达到</a:t>
            </a:r>
            <a:r>
              <a:rPr lang="en-US" altLang="zh-CN" sz="900" kern="0" dirty="0">
                <a:solidFill>
                  <a:prstClr val="white"/>
                </a:solidFill>
                <a:latin typeface="等线" panose="02010600030101010101" pitchFamily="2" charset="-122"/>
                <a:ea typeface="等线" panose="02010600030101010101" pitchFamily="2" charset="-122"/>
              </a:rPr>
              <a:t>5</a:t>
            </a:r>
            <a:r>
              <a:rPr lang="zh-CN" altLang="en-US" sz="900" kern="0" dirty="0">
                <a:solidFill>
                  <a:prstClr val="white"/>
                </a:solidFill>
                <a:latin typeface="等线" panose="02010600030101010101" pitchFamily="2" charset="-122"/>
                <a:ea typeface="等线" panose="02010600030101010101" pitchFamily="2" charset="-122"/>
              </a:rPr>
              <a:t>年以上，能从法律专业角度对法律信息进行细腻加工。</a:t>
            </a:r>
          </a:p>
        </p:txBody>
      </p:sp>
      <p:sp>
        <p:nvSpPr>
          <p:cNvPr id="33" name="TextBox 28"/>
          <p:cNvSpPr txBox="1"/>
          <p:nvPr/>
        </p:nvSpPr>
        <p:spPr>
          <a:xfrm>
            <a:off x="4547235" y="3647599"/>
            <a:ext cx="1640205" cy="1312295"/>
          </a:xfrm>
          <a:prstGeom prst="rect">
            <a:avLst/>
          </a:prstGeom>
          <a:noFill/>
        </p:spPr>
        <p:txBody>
          <a:bodyPr wrap="square" lIns="51449" tIns="25724" rIns="51449" bIns="25724" rtlCol="0">
            <a:spAutoFit/>
          </a:bodyPr>
          <a:lstStyle/>
          <a:p>
            <a:pPr defTabSz="685800">
              <a:lnSpc>
                <a:spcPct val="130000"/>
              </a:lnSpc>
              <a:defRPr/>
            </a:pPr>
            <a:r>
              <a:rPr lang="zh-CN" altLang="en-US" sz="900" b="1" kern="0" dirty="0">
                <a:solidFill>
                  <a:prstClr val="white"/>
                </a:solidFill>
                <a:latin typeface="等线" panose="02010600030101010101" pitchFamily="2" charset="-122"/>
                <a:ea typeface="等线" panose="02010600030101010101" pitchFamily="2" charset="-122"/>
              </a:rPr>
              <a:t>        审控程序   严格执行</a:t>
            </a:r>
            <a:endParaRPr lang="en-US" altLang="zh-CN" sz="900" b="1" kern="0" dirty="0">
              <a:solidFill>
                <a:prstClr val="white"/>
              </a:solidFill>
              <a:latin typeface="等线" panose="02010600030101010101" pitchFamily="2" charset="-122"/>
              <a:ea typeface="等线" panose="02010600030101010101" pitchFamily="2" charset="-122"/>
            </a:endParaRPr>
          </a:p>
          <a:p>
            <a:pPr algn="just" defTabSz="685800">
              <a:lnSpc>
                <a:spcPct val="130000"/>
              </a:lnSpc>
              <a:defRPr/>
            </a:pPr>
            <a:r>
              <a:rPr lang="zh-CN" altLang="en-US" sz="900" kern="0" dirty="0">
                <a:solidFill>
                  <a:prstClr val="white"/>
                </a:solidFill>
                <a:latin typeface="等线" panose="02010600030101010101" pitchFamily="2" charset="-122"/>
                <a:ea typeface="等线" panose="02010600030101010101" pitchFamily="2" charset="-122"/>
              </a:rPr>
              <a:t>北大法宝有严格的校对程序保证了法律的严肃性和文本可靠性，所有数据都要通过收录编辑、机器校对、人工校对三重核查，文本错误率控制在万分之二。</a:t>
            </a:r>
          </a:p>
        </p:txBody>
      </p:sp>
      <p:sp>
        <p:nvSpPr>
          <p:cNvPr id="34" name="TextBox 29"/>
          <p:cNvSpPr txBox="1"/>
          <p:nvPr/>
        </p:nvSpPr>
        <p:spPr>
          <a:xfrm>
            <a:off x="6637973" y="3398996"/>
            <a:ext cx="1501140" cy="1312295"/>
          </a:xfrm>
          <a:prstGeom prst="rect">
            <a:avLst/>
          </a:prstGeom>
          <a:noFill/>
        </p:spPr>
        <p:txBody>
          <a:bodyPr wrap="square" lIns="51449" tIns="25724" rIns="51449" bIns="25724" rtlCol="0">
            <a:spAutoFit/>
          </a:bodyPr>
          <a:lstStyle/>
          <a:p>
            <a:pPr algn="just" defTabSz="685800">
              <a:lnSpc>
                <a:spcPct val="130000"/>
              </a:lnSpc>
              <a:defRPr/>
            </a:pPr>
            <a:r>
              <a:rPr lang="zh-CN" altLang="en-US" sz="900" kern="0" dirty="0">
                <a:solidFill>
                  <a:prstClr val="white"/>
                </a:solidFill>
                <a:latin typeface="等线" panose="02010600030101010101" pitchFamily="2" charset="-122"/>
                <a:ea typeface="等线" panose="02010600030101010101" pitchFamily="2" charset="-122"/>
              </a:rPr>
              <a:t>北大法宝通过</a:t>
            </a:r>
            <a:r>
              <a:rPr lang="en-US" altLang="zh-CN" sz="900" kern="0" dirty="0">
                <a:solidFill>
                  <a:prstClr val="white"/>
                </a:solidFill>
                <a:latin typeface="等线" panose="02010600030101010101" pitchFamily="2" charset="-122"/>
                <a:ea typeface="等线" panose="02010600030101010101" pitchFamily="2" charset="-122"/>
              </a:rPr>
              <a:t>ISO9000</a:t>
            </a:r>
            <a:r>
              <a:rPr lang="zh-CN" altLang="en-US" sz="900" kern="0" dirty="0">
                <a:solidFill>
                  <a:prstClr val="white"/>
                </a:solidFill>
                <a:latin typeface="等线" panose="02010600030101010101" pitchFamily="2" charset="-122"/>
                <a:ea typeface="等线" panose="02010600030101010101" pitchFamily="2" charset="-122"/>
              </a:rPr>
              <a:t>质量管理体系认证，产品从需求调研、数据整理、产品开发到验收交付、售后服务等按过程严格按照质量管理标准执行，确保每一环节严格无误。</a:t>
            </a:r>
          </a:p>
        </p:txBody>
      </p:sp>
      <p:sp>
        <p:nvSpPr>
          <p:cNvPr id="36" name="椭圆 35"/>
          <p:cNvSpPr/>
          <p:nvPr/>
        </p:nvSpPr>
        <p:spPr>
          <a:xfrm>
            <a:off x="5042535" y="2665095"/>
            <a:ext cx="607219" cy="607219"/>
          </a:xfrm>
          <a:prstGeom prst="ellipse">
            <a:avLst/>
          </a:prstGeom>
          <a:solidFill>
            <a:srgbClr val="007089"/>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685800">
              <a:defRPr/>
            </a:pPr>
            <a:r>
              <a:rPr lang="en-US" altLang="zh-CN" sz="900" kern="0">
                <a:solidFill>
                  <a:srgbClr val="70AD47">
                    <a:lumMod val="75000"/>
                  </a:srgbClr>
                </a:solidFill>
                <a:latin typeface="等线" panose="02010600030101010101" pitchFamily="2" charset="-122"/>
                <a:ea typeface="等线" panose="02010600030101010101" pitchFamily="2" charset="-122"/>
              </a:rPr>
              <a:t>  </a:t>
            </a:r>
          </a:p>
        </p:txBody>
      </p:sp>
      <p:sp>
        <p:nvSpPr>
          <p:cNvPr id="39" name="椭圆 38"/>
          <p:cNvSpPr/>
          <p:nvPr/>
        </p:nvSpPr>
        <p:spPr>
          <a:xfrm>
            <a:off x="1694498" y="1951673"/>
            <a:ext cx="607219" cy="607219"/>
          </a:xfrm>
          <a:prstGeom prst="ellipse">
            <a:avLst/>
          </a:prstGeom>
          <a:solidFill>
            <a:srgbClr val="007089"/>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685800">
              <a:defRPr/>
            </a:pPr>
            <a:endParaRPr lang="zh-CN" altLang="en-US" sz="900" kern="0">
              <a:solidFill>
                <a:srgbClr val="70AD47">
                  <a:lumMod val="75000"/>
                </a:srgbClr>
              </a:solidFill>
              <a:latin typeface="等线" panose="02010600030101010101" pitchFamily="2" charset="-122"/>
              <a:ea typeface="等线" panose="02010600030101010101" pitchFamily="2" charset="-122"/>
            </a:endParaRPr>
          </a:p>
        </p:txBody>
      </p:sp>
      <p:sp>
        <p:nvSpPr>
          <p:cNvPr id="43" name="矩形 42"/>
          <p:cNvSpPr/>
          <p:nvPr/>
        </p:nvSpPr>
        <p:spPr>
          <a:xfrm>
            <a:off x="6973055" y="2296272"/>
            <a:ext cx="951537" cy="245844"/>
          </a:xfrm>
          <a:prstGeom prst="rect">
            <a:avLst/>
          </a:prstGeom>
        </p:spPr>
        <p:txBody>
          <a:bodyPr wrap="square" lIns="51442" tIns="25721" rIns="51442" bIns="25721">
            <a:spAutoFit/>
          </a:bodyPr>
          <a:lstStyle/>
          <a:p>
            <a:pPr defTabSz="685800">
              <a:lnSpc>
                <a:spcPct val="120000"/>
              </a:lnSpc>
              <a:defRPr/>
            </a:pPr>
            <a:r>
              <a:rPr lang="zh-CN" altLang="en-US" sz="1050" b="1" dirty="0">
                <a:solidFill>
                  <a:prstClr val="white"/>
                </a:solidFill>
                <a:latin typeface="等线" panose="02010600030101010101" pitchFamily="2" charset="-122"/>
                <a:ea typeface="等线" panose="02010600030101010101" pitchFamily="2" charset="-122"/>
              </a:rPr>
              <a:t>“质量” 保证</a:t>
            </a:r>
          </a:p>
        </p:txBody>
      </p:sp>
      <p:sp>
        <p:nvSpPr>
          <p:cNvPr id="45" name="文本框 44"/>
          <p:cNvSpPr txBox="1"/>
          <p:nvPr/>
        </p:nvSpPr>
        <p:spPr>
          <a:xfrm>
            <a:off x="1783556" y="2129314"/>
            <a:ext cx="624364" cy="286232"/>
          </a:xfrm>
          <a:prstGeom prst="rect">
            <a:avLst/>
          </a:prstGeom>
          <a:noFill/>
        </p:spPr>
        <p:txBody>
          <a:bodyPr wrap="square" rtlCol="0">
            <a:spAutoFit/>
          </a:bodyPr>
          <a:lstStyle/>
          <a:p>
            <a:pPr defTabSz="685800">
              <a:lnSpc>
                <a:spcPct val="120000"/>
              </a:lnSpc>
              <a:defRPr/>
            </a:pPr>
            <a:r>
              <a:rPr lang="zh-CN" altLang="en-US" sz="1050" b="1" dirty="0">
                <a:solidFill>
                  <a:prstClr val="white"/>
                </a:solidFill>
                <a:latin typeface="等线" panose="02010600030101010101" pitchFamily="2" charset="-122"/>
                <a:ea typeface="等线" panose="02010600030101010101" pitchFamily="2" charset="-122"/>
              </a:rPr>
              <a:t>团队</a:t>
            </a:r>
          </a:p>
        </p:txBody>
      </p:sp>
      <p:sp>
        <p:nvSpPr>
          <p:cNvPr id="46" name="文本框 45"/>
          <p:cNvSpPr txBox="1"/>
          <p:nvPr/>
        </p:nvSpPr>
        <p:spPr>
          <a:xfrm>
            <a:off x="3338989" y="2173605"/>
            <a:ext cx="461486" cy="286232"/>
          </a:xfrm>
          <a:prstGeom prst="rect">
            <a:avLst/>
          </a:prstGeom>
          <a:noFill/>
        </p:spPr>
        <p:txBody>
          <a:bodyPr wrap="square" rtlCol="0">
            <a:spAutoFit/>
          </a:bodyPr>
          <a:lstStyle/>
          <a:p>
            <a:pPr defTabSz="685800">
              <a:lnSpc>
                <a:spcPct val="120000"/>
              </a:lnSpc>
              <a:defRPr/>
            </a:pPr>
            <a:r>
              <a:rPr lang="zh-CN" altLang="en-US" sz="1050" b="1" dirty="0">
                <a:solidFill>
                  <a:prstClr val="white"/>
                </a:solidFill>
                <a:latin typeface="等线" panose="02010600030101010101" pitchFamily="2" charset="-122"/>
                <a:ea typeface="等线" panose="02010600030101010101" pitchFamily="2" charset="-122"/>
              </a:rPr>
              <a:t>经验</a:t>
            </a:r>
          </a:p>
        </p:txBody>
      </p:sp>
      <p:sp>
        <p:nvSpPr>
          <p:cNvPr id="47" name="文本框 46"/>
          <p:cNvSpPr txBox="1"/>
          <p:nvPr/>
        </p:nvSpPr>
        <p:spPr>
          <a:xfrm>
            <a:off x="5130641" y="2845118"/>
            <a:ext cx="473393" cy="286232"/>
          </a:xfrm>
          <a:prstGeom prst="rect">
            <a:avLst/>
          </a:prstGeom>
          <a:noFill/>
        </p:spPr>
        <p:txBody>
          <a:bodyPr wrap="square" rtlCol="0">
            <a:spAutoFit/>
          </a:bodyPr>
          <a:lstStyle/>
          <a:p>
            <a:pPr defTabSz="685800">
              <a:lnSpc>
                <a:spcPct val="120000"/>
              </a:lnSpc>
              <a:defRPr/>
            </a:pPr>
            <a:r>
              <a:rPr lang="zh-CN" altLang="en-US" sz="1050" b="1" dirty="0">
                <a:solidFill>
                  <a:prstClr val="white"/>
                </a:solidFill>
                <a:latin typeface="等线" panose="02010600030101010101" pitchFamily="2" charset="-122"/>
                <a:ea typeface="等线" panose="02010600030101010101" pitchFamily="2" charset="-122"/>
              </a:rPr>
              <a:t>程序 </a:t>
            </a:r>
          </a:p>
        </p:txBody>
      </p:sp>
    </p:spTree>
    <p:extLst>
      <p:ext uri="{BB962C8B-B14F-4D97-AF65-F5344CB8AC3E}">
        <p14:creationId xmlns:p14="http://schemas.microsoft.com/office/powerpoint/2010/main" val="60489806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3"/>
          <p:cNvSpPr/>
          <p:nvPr/>
        </p:nvSpPr>
        <p:spPr bwMode="auto">
          <a:xfrm>
            <a:off x="1273947" y="662327"/>
            <a:ext cx="4777264" cy="29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685800" fontAlgn="base">
              <a:lnSpc>
                <a:spcPct val="150000"/>
              </a:lnSpc>
              <a:spcBef>
                <a:spcPct val="0"/>
              </a:spcBef>
              <a:spcAft>
                <a:spcPct val="0"/>
              </a:spcAft>
              <a:defRPr/>
            </a:pPr>
            <a:endParaRPr lang="zh-CN" altLang="en-US" sz="1050" dirty="0">
              <a:solidFill>
                <a:prstClr val="white"/>
              </a:solidFill>
              <a:latin typeface="等线"/>
              <a:ea typeface="等线" panose="02010600030101010101" pitchFamily="2" charset="-122"/>
              <a:cs typeface="+mn-ea"/>
              <a:sym typeface="+mn-lt"/>
            </a:endParaRPr>
          </a:p>
        </p:txBody>
      </p:sp>
      <p:grpSp>
        <p:nvGrpSpPr>
          <p:cNvPr id="7" name="组合 6"/>
          <p:cNvGrpSpPr/>
          <p:nvPr/>
        </p:nvGrpSpPr>
        <p:grpSpPr>
          <a:xfrm>
            <a:off x="450539" y="271463"/>
            <a:ext cx="4554379" cy="369213"/>
            <a:chOff x="600718" y="361950"/>
            <a:chExt cx="6072505" cy="492285"/>
          </a:xfrm>
        </p:grpSpPr>
        <p:sp>
          <p:nvSpPr>
            <p:cNvPr id="11" name="椭圆 10"/>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a:ea typeface="等线" panose="02010600030101010101" pitchFamily="2" charset="-122"/>
              </a:endParaRPr>
            </a:p>
          </p:txBody>
        </p:sp>
        <p:sp>
          <p:nvSpPr>
            <p:cNvPr id="12" name="文本框 11"/>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一</a:t>
              </a:r>
              <a:r>
                <a:rPr lang="zh-CN" altLang="en-US"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、北大法宝</a:t>
              </a:r>
              <a:r>
                <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V6</a:t>
              </a:r>
              <a:r>
                <a:rPr lang="en-US" altLang="zh-CN"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a:t>
              </a:r>
              <a:r>
                <a:rPr lang="zh-CN" altLang="en-US" sz="1400" spc="225" dirty="0" smtClean="0">
                  <a:solidFill>
                    <a:prstClr val="white"/>
                  </a:solidFill>
                  <a:effectLst>
                    <a:outerShdw blurRad="38100" dist="38100" dir="2700000" algn="tl">
                      <a:srgbClr val="000000">
                        <a:alpha val="43137"/>
                      </a:srgbClr>
                    </a:outerShdw>
                  </a:effectLst>
                  <a:latin typeface="等线"/>
                  <a:ea typeface="等线" panose="02010600030101010101" pitchFamily="2" charset="-122"/>
                  <a:sym typeface="微软雅黑" panose="020B0503020204020204" pitchFamily="34" charset="-122"/>
                </a:rPr>
                <a:t>企业信息数据库</a:t>
              </a:r>
              <a:endParaRPr lang="en-US" altLang="zh-CN" sz="1400" spc="225" dirty="0">
                <a:solidFill>
                  <a:prstClr val="white"/>
                </a:solidFill>
                <a:effectLst>
                  <a:outerShdw blurRad="38100" dist="38100" dir="2700000" algn="tl">
                    <a:srgbClr val="000000">
                      <a:alpha val="43137"/>
                    </a:srgbClr>
                  </a:outerShdw>
                </a:effectLst>
                <a:latin typeface="等线"/>
                <a:ea typeface="等线" panose="02010600030101010101" pitchFamily="2" charset="-122"/>
                <a:sym typeface="+mn-lt"/>
              </a:endParaRPr>
            </a:p>
          </p:txBody>
        </p:sp>
      </p:grpSp>
      <p:sp>
        <p:nvSpPr>
          <p:cNvPr id="2" name="矩形 1"/>
          <p:cNvSpPr/>
          <p:nvPr/>
        </p:nvSpPr>
        <p:spPr>
          <a:xfrm>
            <a:off x="847732" y="707614"/>
            <a:ext cx="8192901" cy="276999"/>
          </a:xfrm>
          <a:prstGeom prst="rect">
            <a:avLst/>
          </a:prstGeom>
        </p:spPr>
        <p:txBody>
          <a:bodyPr wrap="square">
            <a:spAutoFit/>
          </a:bodyPr>
          <a:lstStyle/>
          <a:p>
            <a:r>
              <a:rPr lang="zh-CN" altLang="en-US" sz="1200" dirty="0" smtClean="0">
                <a:solidFill>
                  <a:schemeClr val="bg1"/>
                </a:solidFill>
                <a:latin typeface="等线" panose="02010600030101010101" pitchFamily="2" charset="-122"/>
                <a:ea typeface="等线" panose="02010600030101010101" pitchFamily="2" charset="-122"/>
              </a:rPr>
              <a:t>收录全国社会实体信息，实现企业信息、发展、司法风险、经营风险、经营状况、知识产权等</a:t>
            </a:r>
            <a:r>
              <a:rPr lang="en-US" altLang="zh-CN" sz="1200" dirty="0" smtClean="0">
                <a:solidFill>
                  <a:schemeClr val="bg1"/>
                </a:solidFill>
                <a:latin typeface="等线" panose="02010600030101010101" pitchFamily="2" charset="-122"/>
                <a:ea typeface="等线" panose="02010600030101010101" pitchFamily="2" charset="-122"/>
              </a:rPr>
              <a:t>100</a:t>
            </a:r>
            <a:r>
              <a:rPr lang="zh-CN" altLang="en-US" sz="1200" dirty="0" smtClean="0">
                <a:solidFill>
                  <a:schemeClr val="bg1"/>
                </a:solidFill>
                <a:latin typeface="等线" panose="02010600030101010101" pitchFamily="2" charset="-122"/>
                <a:ea typeface="等线" panose="02010600030101010101" pitchFamily="2" charset="-122"/>
              </a:rPr>
              <a:t>多种数据维度。</a:t>
            </a:r>
            <a:endParaRPr lang="zh-CN" altLang="en-US" sz="1200" dirty="0">
              <a:solidFill>
                <a:schemeClr val="bg1"/>
              </a:solidFill>
              <a:latin typeface="等线" panose="02010600030101010101" pitchFamily="2" charset="-122"/>
              <a:ea typeface="等线" panose="02010600030101010101" pitchFamily="2" charset="-122"/>
            </a:endParaRPr>
          </a:p>
        </p:txBody>
      </p:sp>
      <p:pic>
        <p:nvPicPr>
          <p:cNvPr id="4" name="图片 3"/>
          <p:cNvPicPr>
            <a:picLocks noChangeAspect="1"/>
          </p:cNvPicPr>
          <p:nvPr/>
        </p:nvPicPr>
        <p:blipFill>
          <a:blip r:embed="rId2"/>
          <a:stretch>
            <a:fillRect/>
          </a:stretch>
        </p:blipFill>
        <p:spPr>
          <a:xfrm>
            <a:off x="1770110" y="1123687"/>
            <a:ext cx="5746904" cy="4076078"/>
          </a:xfrm>
          <a:prstGeom prst="rect">
            <a:avLst/>
          </a:prstGeom>
        </p:spPr>
      </p:pic>
    </p:spTree>
    <p:extLst>
      <p:ext uri="{BB962C8B-B14F-4D97-AF65-F5344CB8AC3E}">
        <p14:creationId xmlns:p14="http://schemas.microsoft.com/office/powerpoint/2010/main" val="3514606780"/>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785938" y="1889762"/>
            <a:ext cx="6848470" cy="1154431"/>
            <a:chOff x="2828953" y="2519979"/>
            <a:chExt cx="9131292" cy="1539241"/>
          </a:xfrm>
        </p:grpSpPr>
        <p:sp>
          <p:nvSpPr>
            <p:cNvPr id="4" name="文本框 4"/>
            <p:cNvSpPr txBox="1"/>
            <p:nvPr/>
          </p:nvSpPr>
          <p:spPr>
            <a:xfrm>
              <a:off x="4585333" y="3424634"/>
              <a:ext cx="4756989" cy="4924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defTabSz="342900">
                <a:defRPr/>
              </a:pPr>
              <a:endParaRPr kumimoji="1" lang="en-US" altLang="zh-CN" dirty="0">
                <a:solidFill>
                  <a:prstClr val="white"/>
                </a:solidFill>
                <a:latin typeface="等线"/>
                <a:ea typeface="等线" panose="02010600030101010101" pitchFamily="2" charset="-122"/>
                <a:cs typeface="+mn-ea"/>
                <a:sym typeface="+mn-lt"/>
              </a:endParaRPr>
            </a:p>
          </p:txBody>
        </p:sp>
        <p:sp>
          <p:nvSpPr>
            <p:cNvPr id="5" name="文本框 8"/>
            <p:cNvSpPr txBox="1"/>
            <p:nvPr/>
          </p:nvSpPr>
          <p:spPr>
            <a:xfrm>
              <a:off x="4472727" y="2932190"/>
              <a:ext cx="7487518" cy="80021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kumimoji="1" lang="zh-CN" altLang="en-US" sz="3300" b="1" dirty="0">
                  <a:solidFill>
                    <a:prstClr val="white"/>
                  </a:solidFill>
                  <a:latin typeface="等线"/>
                  <a:ea typeface="等线" panose="02010600030101010101" pitchFamily="2" charset="-122"/>
                  <a:cs typeface="+mn-ea"/>
                  <a:sym typeface="+mn-ea"/>
                </a:rPr>
                <a:t>北大</a:t>
              </a:r>
              <a:r>
                <a:rPr kumimoji="1" lang="zh-CN" altLang="en-US" sz="3300" b="1" dirty="0" smtClean="0">
                  <a:solidFill>
                    <a:prstClr val="white"/>
                  </a:solidFill>
                  <a:latin typeface="等线"/>
                  <a:ea typeface="等线" panose="02010600030101010101" pitchFamily="2" charset="-122"/>
                  <a:cs typeface="+mn-ea"/>
                  <a:sym typeface="+mn-ea"/>
                </a:rPr>
                <a:t>法宝智能专题产品</a:t>
              </a:r>
              <a:endParaRPr kumimoji="1" lang="zh-CN" altLang="en-US" sz="3300" b="1" dirty="0">
                <a:solidFill>
                  <a:prstClr val="white"/>
                </a:solidFill>
                <a:latin typeface="等线"/>
                <a:ea typeface="等线" panose="02010600030101010101" pitchFamily="2" charset="-122"/>
                <a:cs typeface="+mn-ea"/>
                <a:sym typeface="+mn-lt"/>
              </a:endParaRPr>
            </a:p>
          </p:txBody>
        </p:sp>
        <p:cxnSp>
          <p:nvCxnSpPr>
            <p:cNvPr id="6" name="直接连接符 5"/>
            <p:cNvCxnSpPr/>
            <p:nvPr/>
          </p:nvCxnSpPr>
          <p:spPr>
            <a:xfrm>
              <a:off x="4416441" y="2757714"/>
              <a:ext cx="0" cy="112858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828953" y="2519979"/>
              <a:ext cx="1345587" cy="1539241"/>
              <a:chOff x="2644791" y="2350267"/>
              <a:chExt cx="1520272" cy="1739066"/>
            </a:xfrm>
          </p:grpSpPr>
          <p:sp>
            <p:nvSpPr>
              <p:cNvPr id="8" name="椭圆 7"/>
              <p:cNvSpPr/>
              <p:nvPr/>
            </p:nvSpPr>
            <p:spPr>
              <a:xfrm>
                <a:off x="2644792" y="2457549"/>
                <a:ext cx="1456676" cy="1456676"/>
              </a:xfrm>
              <a:prstGeom prst="ellipse">
                <a:avLst/>
              </a:prstGeom>
              <a:solidFill>
                <a:srgbClr val="00C7E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r>
                  <a:rPr lang="en-US" sz="6000" dirty="0" smtClean="0">
                    <a:solidFill>
                      <a:prstClr val="white"/>
                    </a:solidFill>
                    <a:latin typeface="Century Gothic" panose="020B0502020202020204" pitchFamily="34" charset="0"/>
                  </a:rPr>
                  <a:t>4</a:t>
                </a:r>
                <a:endParaRPr lang="en-US" sz="6000" dirty="0">
                  <a:solidFill>
                    <a:prstClr val="white"/>
                  </a:solidFill>
                  <a:latin typeface="Century Gothic" panose="020B0502020202020204" pitchFamily="34" charset="0"/>
                </a:endParaRPr>
              </a:p>
            </p:txBody>
          </p:sp>
          <p:sp>
            <p:nvSpPr>
              <p:cNvPr id="10" name="椭圆 9"/>
              <p:cNvSpPr/>
              <p:nvPr/>
            </p:nvSpPr>
            <p:spPr>
              <a:xfrm>
                <a:off x="3758995" y="3683265"/>
                <a:ext cx="406068" cy="4060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a:ea typeface="等线" panose="02010600030101010101" pitchFamily="2" charset="-122"/>
                  <a:cs typeface="+mn-ea"/>
                  <a:sym typeface="+mn-lt"/>
                </a:endParaRPr>
              </a:p>
            </p:txBody>
          </p:sp>
          <p:sp>
            <p:nvSpPr>
              <p:cNvPr id="11" name="椭圆 10"/>
              <p:cNvSpPr/>
              <p:nvPr/>
            </p:nvSpPr>
            <p:spPr>
              <a:xfrm>
                <a:off x="2644791" y="2350267"/>
                <a:ext cx="255468" cy="2554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a:ea typeface="等线" panose="02010600030101010101" pitchFamily="2" charset="-122"/>
                  <a:cs typeface="+mn-ea"/>
                  <a:sym typeface="+mn-lt"/>
                </a:endParaRPr>
              </a:p>
            </p:txBody>
          </p:sp>
        </p:grpSp>
      </p:grpSp>
      <p:pic>
        <p:nvPicPr>
          <p:cNvPr id="2" name="图片 1" descr="白"/>
          <p:cNvPicPr>
            <a:picLocks noChangeAspect="1"/>
          </p:cNvPicPr>
          <p:nvPr/>
        </p:nvPicPr>
        <p:blipFill>
          <a:blip r:embed="rId3"/>
          <a:stretch>
            <a:fillRect/>
          </a:stretch>
        </p:blipFill>
        <p:spPr>
          <a:xfrm>
            <a:off x="385763" y="318612"/>
            <a:ext cx="1141571" cy="238601"/>
          </a:xfrm>
          <a:prstGeom prst="rect">
            <a:avLst/>
          </a:prstGeom>
        </p:spPr>
      </p:pic>
    </p:spTree>
    <p:extLst>
      <p:ext uri="{BB962C8B-B14F-4D97-AF65-F5344CB8AC3E}">
        <p14:creationId xmlns:p14="http://schemas.microsoft.com/office/powerpoint/2010/main" val="144766386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0539" y="271463"/>
            <a:ext cx="4554379" cy="369213"/>
            <a:chOff x="600718" y="361950"/>
            <a:chExt cx="6072505" cy="492285"/>
          </a:xfrm>
        </p:grpSpPr>
        <p:sp>
          <p:nvSpPr>
            <p:cNvPr id="3" name="椭圆 2"/>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8"/>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微软雅黑" panose="020B0503020204020204" pitchFamily="34" charset="-122"/>
                </a:rPr>
                <a:t>一</a:t>
              </a:r>
              <a:r>
                <a:rPr lang="zh-CN" altLang="en-US"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微软雅黑" panose="020B0503020204020204" pitchFamily="34" charset="-122"/>
                </a:rPr>
                <a:t>、北大法宝专题产品</a:t>
              </a:r>
              <a:r>
                <a:rPr lang="en-US" altLang="zh-CN"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微软雅黑" panose="020B0503020204020204" pitchFamily="34" charset="-122"/>
                </a:rPr>
                <a:t>—IP</a:t>
              </a:r>
              <a:r>
                <a:rPr lang="zh-CN" altLang="en-US"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微软雅黑" panose="020B0503020204020204" pitchFamily="34" charset="-122"/>
                </a:rPr>
                <a:t>法宝</a:t>
              </a:r>
              <a:endParaRPr lang="en-US" altLang="zh-CN"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mn-lt"/>
              </a:endParaRPr>
            </a:p>
          </p:txBody>
        </p:sp>
      </p:grpSp>
      <p:sp>
        <p:nvSpPr>
          <p:cNvPr id="5" name="矩形 4"/>
          <p:cNvSpPr/>
          <p:nvPr/>
        </p:nvSpPr>
        <p:spPr>
          <a:xfrm>
            <a:off x="790867" y="792008"/>
            <a:ext cx="7423686" cy="646331"/>
          </a:xfrm>
          <a:prstGeom prst="rect">
            <a:avLst/>
          </a:prstGeom>
        </p:spPr>
        <p:txBody>
          <a:bodyPr wrap="square">
            <a:spAutoFit/>
          </a:bodyPr>
          <a:lstStyle/>
          <a:p>
            <a:pPr indent="200025" algn="just"/>
            <a:r>
              <a:rPr lang="en-US" altLang="zh-CN" sz="1200" kern="100" dirty="0">
                <a:solidFill>
                  <a:schemeClr val="bg1"/>
                </a:solidFill>
                <a:latin typeface="等线" panose="02010600030101010101" pitchFamily="2" charset="-122"/>
                <a:ea typeface="等线" panose="02010600030101010101" pitchFamily="2" charset="-122"/>
                <a:cs typeface="等线" panose="02010600030101010101" charset="-122"/>
              </a:rPr>
              <a:t>  IP</a:t>
            </a:r>
            <a:r>
              <a:rPr lang="zh-CN" altLang="zh-CN" sz="1200" kern="100" dirty="0">
                <a:solidFill>
                  <a:schemeClr val="bg1"/>
                </a:solidFill>
                <a:latin typeface="等线" panose="02010600030101010101" pitchFamily="2" charset="-122"/>
                <a:ea typeface="等线" panose="02010600030101010101" pitchFamily="2" charset="-122"/>
                <a:cs typeface="等线" panose="02010600030101010101" charset="-122"/>
              </a:rPr>
              <a:t>法宝，是与专家团队合作开发的知产及垂直领域的法律信息数据平台，利用法宝码将相关法规、案例、期刊集中展示，借助于“人工智能”、“大数据”对案例数据进行智能分析与对比，为知产领域理论和实务工作者提供专业的法律信息检索、案例数据分析、法律知识等综合性数据服务</a:t>
            </a:r>
            <a:r>
              <a:rPr lang="zh-CN" altLang="zh-CN" sz="1200" kern="100" dirty="0">
                <a:solidFill>
                  <a:schemeClr val="bg1"/>
                </a:solidFill>
                <a:latin typeface="等线" panose="02010600030101010101" pitchFamily="2" charset="-122"/>
                <a:ea typeface="等线" panose="02010600030101010101" pitchFamily="2" charset="-122"/>
                <a:cs typeface="宋体" panose="02010600030101010101" pitchFamily="2" charset="-122"/>
              </a:rPr>
              <a:t>。</a:t>
            </a:r>
            <a:endParaRPr lang="zh-CN" altLang="zh-CN" sz="1200" kern="100" dirty="0">
              <a:solidFill>
                <a:schemeClr val="bg1"/>
              </a:solidFill>
              <a:latin typeface="等线" panose="02010600030101010101" pitchFamily="2" charset="-122"/>
              <a:ea typeface="等线" panose="02010600030101010101" pitchFamily="2" charset="-122"/>
              <a:cs typeface="Times New Roman" panose="02020603050405020304" pitchFamily="18" charset="0"/>
            </a:endParaRPr>
          </a:p>
        </p:txBody>
      </p:sp>
      <p:pic>
        <p:nvPicPr>
          <p:cNvPr id="6" name="图片 5"/>
          <p:cNvPicPr/>
          <p:nvPr/>
        </p:nvPicPr>
        <p:blipFill>
          <a:blip r:embed="rId2"/>
          <a:stretch>
            <a:fillRect/>
          </a:stretch>
        </p:blipFill>
        <p:spPr>
          <a:xfrm>
            <a:off x="930494" y="1576891"/>
            <a:ext cx="2960474" cy="3388162"/>
          </a:xfrm>
          <a:prstGeom prst="rect">
            <a:avLst/>
          </a:prstGeom>
        </p:spPr>
      </p:pic>
      <p:pic>
        <p:nvPicPr>
          <p:cNvPr id="8" name="图片 7"/>
          <p:cNvPicPr>
            <a:picLocks noChangeAspect="1"/>
          </p:cNvPicPr>
          <p:nvPr/>
        </p:nvPicPr>
        <p:blipFill>
          <a:blip r:embed="rId3"/>
          <a:stretch>
            <a:fillRect/>
          </a:stretch>
        </p:blipFill>
        <p:spPr>
          <a:xfrm>
            <a:off x="4023151" y="1576891"/>
            <a:ext cx="4097725" cy="3388162"/>
          </a:xfrm>
          <a:prstGeom prst="rect">
            <a:avLst/>
          </a:prstGeom>
        </p:spPr>
      </p:pic>
    </p:spTree>
    <p:extLst>
      <p:ext uri="{BB962C8B-B14F-4D97-AF65-F5344CB8AC3E}">
        <p14:creationId xmlns:p14="http://schemas.microsoft.com/office/powerpoint/2010/main" val="190246330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0539" y="271463"/>
            <a:ext cx="4554379" cy="369213"/>
            <a:chOff x="600718" y="361950"/>
            <a:chExt cx="6072505" cy="492285"/>
          </a:xfrm>
        </p:grpSpPr>
        <p:sp>
          <p:nvSpPr>
            <p:cNvPr id="3" name="椭圆 2"/>
            <p:cNvSpPr/>
            <p:nvPr/>
          </p:nvSpPr>
          <p:spPr>
            <a:xfrm>
              <a:off x="600718" y="361950"/>
              <a:ext cx="453771" cy="453771"/>
            </a:xfrm>
            <a:prstGeom prst="ellipse">
              <a:avLst/>
            </a:prstGeom>
            <a:solidFill>
              <a:srgbClr val="00C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8"/>
            <p:cNvSpPr txBox="1"/>
            <p:nvPr/>
          </p:nvSpPr>
          <p:spPr>
            <a:xfrm>
              <a:off x="1130309" y="443865"/>
              <a:ext cx="5542914" cy="4103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微软雅黑" panose="020B0503020204020204" pitchFamily="34" charset="-122"/>
                </a:rPr>
                <a:t>一</a:t>
              </a:r>
              <a:r>
                <a:rPr lang="zh-CN" altLang="en-US"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微软雅黑" panose="020B0503020204020204" pitchFamily="34" charset="-122"/>
                </a:rPr>
                <a:t>、北大法宝专题产品</a:t>
              </a:r>
              <a:r>
                <a:rPr lang="en-US" altLang="zh-CN"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微软雅黑" panose="020B0503020204020204" pitchFamily="34" charset="-122"/>
                </a:rPr>
                <a:t>—</a:t>
              </a:r>
              <a:r>
                <a:rPr lang="zh-CN" altLang="en-US"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微软雅黑" panose="020B0503020204020204" pitchFamily="34" charset="-122"/>
                </a:rPr>
                <a:t>刑事法宝</a:t>
              </a:r>
              <a:endParaRPr lang="en-US" altLang="zh-CN" sz="1400" spc="225" dirty="0">
                <a:solidFill>
                  <a:schemeClr val="bg1"/>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sym typeface="+mn-lt"/>
              </a:endParaRPr>
            </a:p>
          </p:txBody>
        </p:sp>
      </p:gr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67" y="1337471"/>
            <a:ext cx="2369674" cy="3712747"/>
          </a:xfrm>
          <a:prstGeom prst="rect">
            <a:avLst/>
          </a:prstGeom>
        </p:spPr>
      </p:pic>
      <p:pic>
        <p:nvPicPr>
          <p:cNvPr id="8" name="图片 7"/>
          <p:cNvPicPr>
            <a:picLocks noChangeAspect="1"/>
          </p:cNvPicPr>
          <p:nvPr/>
        </p:nvPicPr>
        <p:blipFill>
          <a:blip r:embed="rId3"/>
          <a:stretch>
            <a:fillRect/>
          </a:stretch>
        </p:blipFill>
        <p:spPr>
          <a:xfrm>
            <a:off x="3217322" y="1337472"/>
            <a:ext cx="5256467" cy="3712747"/>
          </a:xfrm>
          <a:prstGeom prst="rect">
            <a:avLst/>
          </a:prstGeom>
        </p:spPr>
      </p:pic>
      <p:sp>
        <p:nvSpPr>
          <p:cNvPr id="5" name="矩形 4"/>
          <p:cNvSpPr/>
          <p:nvPr/>
        </p:nvSpPr>
        <p:spPr>
          <a:xfrm>
            <a:off x="834171" y="758241"/>
            <a:ext cx="7639618" cy="461665"/>
          </a:xfrm>
          <a:prstGeom prst="rect">
            <a:avLst/>
          </a:prstGeom>
        </p:spPr>
        <p:txBody>
          <a:bodyPr wrap="square">
            <a:spAutoFit/>
          </a:bodyPr>
          <a:lstStyle/>
          <a:p>
            <a:r>
              <a:rPr lang="zh-CN" altLang="en-US" sz="1200" dirty="0" smtClean="0">
                <a:solidFill>
                  <a:schemeClr val="bg1"/>
                </a:solidFill>
                <a:latin typeface="等线" panose="02010600030101010101" pitchFamily="2" charset="-122"/>
                <a:ea typeface="等线" panose="02010600030101010101" pitchFamily="2" charset="-122"/>
              </a:rPr>
              <a:t>刑事法宝，是以罪名为核心，集中提供权威类案、穷尽相关法条、汇集学说观点、特邀刑法学界权威专家组队对实务疑难问题按阶层理论撰写专家精释，为刑事办案各环节提供实用、系统、权威的内容支持。</a:t>
            </a:r>
            <a:endParaRPr lang="zh-CN" altLang="en-US" sz="1200" dirty="0">
              <a:solidFill>
                <a:schemeClr val="bg1"/>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69463853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 y="-1"/>
            <a:ext cx="9141099" cy="5145133"/>
          </a:xfrm>
          <a:prstGeom prst="rect">
            <a:avLst/>
          </a:prstGeom>
        </p:spPr>
      </p:pic>
      <p:grpSp>
        <p:nvGrpSpPr>
          <p:cNvPr id="5" name="组合 4"/>
          <p:cNvGrpSpPr/>
          <p:nvPr/>
        </p:nvGrpSpPr>
        <p:grpSpPr>
          <a:xfrm>
            <a:off x="1141154" y="2944227"/>
            <a:ext cx="7108183" cy="1399937"/>
            <a:chOff x="2515671" y="2971269"/>
            <a:chExt cx="7404496" cy="1458295"/>
          </a:xfrm>
        </p:grpSpPr>
        <p:sp>
          <p:nvSpPr>
            <p:cNvPr id="6" name="TextBox 6"/>
            <p:cNvSpPr txBox="1"/>
            <p:nvPr/>
          </p:nvSpPr>
          <p:spPr>
            <a:xfrm>
              <a:off x="4376681" y="4169205"/>
              <a:ext cx="3579295" cy="260359"/>
            </a:xfrm>
            <a:prstGeom prst="rect">
              <a:avLst/>
            </a:prstGeom>
            <a:noFill/>
          </p:spPr>
          <p:txBody>
            <a:bodyPr wrap="square" rtlCol="0">
              <a:spAutoFit/>
            </a:bodyPr>
            <a:lstStyle/>
            <a:p>
              <a:pPr algn="ctr">
                <a:lnSpc>
                  <a:spcPct val="130000"/>
                </a:lnSpc>
              </a:pPr>
              <a:r>
                <a:rPr lang="en-US" altLang="zh-CN" sz="788" b="1" dirty="0">
                  <a:solidFill>
                    <a:schemeClr val="bg1"/>
                  </a:solidFill>
                  <a:cs typeface="+mn-ea"/>
                  <a:sym typeface="+mn-ea"/>
                </a:rPr>
                <a:t>北京北大英华科技有限公司</a:t>
              </a:r>
              <a:endParaRPr lang="zh-CN" altLang="en-US" sz="788" dirty="0">
                <a:solidFill>
                  <a:schemeClr val="bg1"/>
                </a:solidFill>
                <a:cs typeface="+mn-ea"/>
                <a:sym typeface="+mn-lt"/>
              </a:endParaRPr>
            </a:p>
          </p:txBody>
        </p:sp>
        <p:sp>
          <p:nvSpPr>
            <p:cNvPr id="7" name="矩形 259"/>
            <p:cNvSpPr>
              <a:spLocks noChangeArrowheads="1"/>
            </p:cNvSpPr>
            <p:nvPr/>
          </p:nvSpPr>
          <p:spPr bwMode="auto">
            <a:xfrm>
              <a:off x="3657635" y="3842579"/>
              <a:ext cx="5018158" cy="25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50000"/>
                </a:lnSpc>
                <a:buNone/>
              </a:pPr>
              <a:r>
                <a:rPr sz="675">
                  <a:solidFill>
                    <a:schemeClr val="bg1"/>
                  </a:solidFill>
                  <a:cs typeface="+mn-ea"/>
                  <a:sym typeface="+mn-lt"/>
                </a:rPr>
                <a:t>Thank you for watching</a:t>
              </a:r>
            </a:p>
          </p:txBody>
        </p:sp>
        <p:sp>
          <p:nvSpPr>
            <p:cNvPr id="8" name="矩形 259"/>
            <p:cNvSpPr>
              <a:spLocks noChangeArrowheads="1"/>
            </p:cNvSpPr>
            <p:nvPr/>
          </p:nvSpPr>
          <p:spPr bwMode="auto">
            <a:xfrm>
              <a:off x="2515671" y="2971269"/>
              <a:ext cx="7404496" cy="88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950" cap="all" spc="450" dirty="0">
                  <a:solidFill>
                    <a:schemeClr val="bg1"/>
                  </a:solidFill>
                  <a:latin typeface="+mn-ea"/>
                  <a:ea typeface="+mn-ea"/>
                  <a:cs typeface="+mn-ea"/>
                  <a:sym typeface="+mn-lt"/>
                </a:rPr>
                <a:t>感谢您的观看</a:t>
              </a:r>
            </a:p>
          </p:txBody>
        </p:sp>
      </p:grpSp>
      <p:pic>
        <p:nvPicPr>
          <p:cNvPr id="3" name="图片 2" descr="白"/>
          <p:cNvPicPr>
            <a:picLocks noChangeAspect="1"/>
          </p:cNvPicPr>
          <p:nvPr/>
        </p:nvPicPr>
        <p:blipFill>
          <a:blip r:embed="rId4"/>
          <a:stretch>
            <a:fillRect/>
          </a:stretch>
        </p:blipFill>
        <p:spPr>
          <a:xfrm>
            <a:off x="385763" y="318612"/>
            <a:ext cx="1141571" cy="238601"/>
          </a:xfrm>
          <a:prstGeom prst="rect">
            <a:avLst/>
          </a:prstGeom>
        </p:spPr>
      </p:pic>
      <p:sp>
        <p:nvSpPr>
          <p:cNvPr id="9" name="文本框 8"/>
          <p:cNvSpPr txBox="1"/>
          <p:nvPr/>
        </p:nvSpPr>
        <p:spPr>
          <a:xfrm>
            <a:off x="4244515" y="880657"/>
            <a:ext cx="704039" cy="300082"/>
          </a:xfrm>
          <a:prstGeom prst="rect">
            <a:avLst/>
          </a:prstGeom>
          <a:noFill/>
        </p:spPr>
        <p:txBody>
          <a:bodyPr wrap="none" rtlCol="0">
            <a:spAutoFit/>
          </a:bodyPr>
          <a:lstStyle/>
          <a:p>
            <a:pPr algn="l"/>
            <a:r>
              <a:rPr lang="zh-CN" altLang="en-US" sz="1350" dirty="0">
                <a:solidFill>
                  <a:schemeClr val="bg1"/>
                </a:solidFill>
                <a:sym typeface="+mn-ea"/>
              </a:rPr>
              <a:t>法小宝</a:t>
            </a:r>
            <a:endParaRPr lang="zh-CN" altLang="en-US" sz="1350" dirty="0">
              <a:solidFill>
                <a:schemeClr val="bg1"/>
              </a:solidFill>
            </a:endParaRPr>
          </a:p>
        </p:txBody>
      </p:sp>
      <p:pic>
        <p:nvPicPr>
          <p:cNvPr id="10" name="图片 9"/>
          <p:cNvPicPr>
            <a:picLocks noChangeAspect="1"/>
          </p:cNvPicPr>
          <p:nvPr/>
        </p:nvPicPr>
        <p:blipFill>
          <a:blip r:embed="rId5"/>
          <a:stretch>
            <a:fillRect/>
          </a:stretch>
        </p:blipFill>
        <p:spPr>
          <a:xfrm>
            <a:off x="3816793" y="1246897"/>
            <a:ext cx="1657853" cy="1652190"/>
          </a:xfrm>
          <a:prstGeom prst="rect">
            <a:avLst/>
          </a:prstGeom>
        </p:spPr>
      </p:pic>
    </p:spTree>
    <p:extLst>
      <p:ext uri="{BB962C8B-B14F-4D97-AF65-F5344CB8AC3E}">
        <p14:creationId xmlns:p14="http://schemas.microsoft.com/office/powerpoint/2010/main" val="1057059729"/>
      </p:ext>
    </p:extLst>
  </p:cSld>
  <p:clrMapOvr>
    <a:masterClrMapping/>
  </p:clrMapOvr>
  <mc:AlternateContent xmlns:mc="http://schemas.openxmlformats.org/markup-compatibility/2006" xmlns:p14="http://schemas.microsoft.com/office/powerpoint/2010/main">
    <mc:Choice Requires="p14">
      <p:transition spd="slow" p14:dur="850" advTm="4000"/>
    </mc:Choice>
    <mc:Fallback xmlns="">
      <p:transition spd="slow" advTm="4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079784" y="1889760"/>
            <a:ext cx="6526532" cy="1154430"/>
            <a:chOff x="2828953" y="2519979"/>
            <a:chExt cx="8702042" cy="1539241"/>
          </a:xfrm>
        </p:grpSpPr>
        <p:sp>
          <p:nvSpPr>
            <p:cNvPr id="5" name="文本框 8"/>
            <p:cNvSpPr txBox="1"/>
            <p:nvPr/>
          </p:nvSpPr>
          <p:spPr>
            <a:xfrm>
              <a:off x="4585364" y="2899591"/>
              <a:ext cx="6945631" cy="80021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kumimoji="1" lang="zh-CN" altLang="en-US" sz="3300" b="1" dirty="0" smtClean="0">
                  <a:solidFill>
                    <a:prstClr val="white"/>
                  </a:solidFill>
                  <a:latin typeface="等线"/>
                  <a:ea typeface="等线" panose="02010600030101010101" pitchFamily="2" charset="-122"/>
                  <a:cs typeface="+mn-ea"/>
                  <a:sym typeface="+mn-ea"/>
                </a:rPr>
                <a:t>北大法宝新增功能</a:t>
              </a:r>
              <a:endParaRPr kumimoji="1" lang="zh-CN" altLang="en-US" sz="3300" b="1" dirty="0">
                <a:solidFill>
                  <a:prstClr val="white"/>
                </a:solidFill>
                <a:latin typeface="等线"/>
                <a:ea typeface="等线" panose="02010600030101010101" pitchFamily="2" charset="-122"/>
                <a:cs typeface="+mn-ea"/>
                <a:sym typeface="+mn-lt"/>
              </a:endParaRPr>
            </a:p>
          </p:txBody>
        </p:sp>
        <p:cxnSp>
          <p:nvCxnSpPr>
            <p:cNvPr id="6" name="直接连接符 5"/>
            <p:cNvCxnSpPr/>
            <p:nvPr/>
          </p:nvCxnSpPr>
          <p:spPr>
            <a:xfrm>
              <a:off x="4416441" y="2757714"/>
              <a:ext cx="0" cy="112858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828953" y="2519979"/>
              <a:ext cx="1345587" cy="1539241"/>
              <a:chOff x="2644791" y="2350267"/>
              <a:chExt cx="1520272" cy="1739066"/>
            </a:xfrm>
          </p:grpSpPr>
          <p:sp>
            <p:nvSpPr>
              <p:cNvPr id="8" name="椭圆 7"/>
              <p:cNvSpPr/>
              <p:nvPr/>
            </p:nvSpPr>
            <p:spPr>
              <a:xfrm>
                <a:off x="2644792" y="2457549"/>
                <a:ext cx="1456676" cy="1456676"/>
              </a:xfrm>
              <a:prstGeom prst="ellipse">
                <a:avLst/>
              </a:prstGeom>
              <a:solidFill>
                <a:srgbClr val="00C7E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r>
                  <a:rPr lang="en-US" sz="6000" dirty="0" smtClean="0">
                    <a:solidFill>
                      <a:prstClr val="white"/>
                    </a:solidFill>
                    <a:latin typeface="Century Gothic" panose="020B0502020202020204" pitchFamily="34" charset="0"/>
                  </a:rPr>
                  <a:t>2</a:t>
                </a:r>
                <a:endParaRPr lang="en-US" sz="6000" dirty="0">
                  <a:solidFill>
                    <a:prstClr val="white"/>
                  </a:solidFill>
                  <a:latin typeface="Century Gothic" panose="020B0502020202020204" pitchFamily="34" charset="0"/>
                </a:endParaRPr>
              </a:p>
            </p:txBody>
          </p:sp>
          <p:sp>
            <p:nvSpPr>
              <p:cNvPr id="10" name="椭圆 9"/>
              <p:cNvSpPr/>
              <p:nvPr/>
            </p:nvSpPr>
            <p:spPr>
              <a:xfrm>
                <a:off x="3758995" y="3683265"/>
                <a:ext cx="406068" cy="4060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a:ea typeface="等线" panose="02010600030101010101" pitchFamily="2" charset="-122"/>
                  <a:cs typeface="+mn-ea"/>
                  <a:sym typeface="+mn-lt"/>
                </a:endParaRPr>
              </a:p>
            </p:txBody>
          </p:sp>
          <p:sp>
            <p:nvSpPr>
              <p:cNvPr id="11" name="椭圆 10"/>
              <p:cNvSpPr/>
              <p:nvPr/>
            </p:nvSpPr>
            <p:spPr>
              <a:xfrm>
                <a:off x="2644791" y="2350267"/>
                <a:ext cx="255468" cy="2554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a:ea typeface="等线" panose="02010600030101010101" pitchFamily="2" charset="-122"/>
                  <a:cs typeface="+mn-ea"/>
                  <a:sym typeface="+mn-lt"/>
                </a:endParaRPr>
              </a:p>
            </p:txBody>
          </p:sp>
        </p:grpSp>
      </p:grpSp>
      <p:pic>
        <p:nvPicPr>
          <p:cNvPr id="2" name="图片 1" descr="白"/>
          <p:cNvPicPr>
            <a:picLocks noChangeAspect="1"/>
          </p:cNvPicPr>
          <p:nvPr/>
        </p:nvPicPr>
        <p:blipFill>
          <a:blip r:embed="rId3"/>
          <a:stretch>
            <a:fillRect/>
          </a:stretch>
        </p:blipFill>
        <p:spPr>
          <a:xfrm>
            <a:off x="385763" y="318612"/>
            <a:ext cx="1141571" cy="238601"/>
          </a:xfrm>
          <a:prstGeom prst="rect">
            <a:avLst/>
          </a:prstGeom>
        </p:spPr>
      </p:pic>
    </p:spTree>
    <p:extLst>
      <p:ext uri="{BB962C8B-B14F-4D97-AF65-F5344CB8AC3E}">
        <p14:creationId xmlns:p14="http://schemas.microsoft.com/office/powerpoint/2010/main" val="3692357633"/>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3379" y="504497"/>
            <a:ext cx="7159114" cy="461665"/>
          </a:xfrm>
          <a:prstGeom prst="rect">
            <a:avLst/>
          </a:prstGeom>
          <a:noFill/>
        </p:spPr>
        <p:txBody>
          <a:bodyPr wrap="square" rtlCol="0">
            <a:spAutoFit/>
          </a:bodyPr>
          <a:lstStyle/>
          <a:p>
            <a:r>
              <a:rPr lang="zh-CN" altLang="en-US" sz="2400" dirty="0">
                <a:solidFill>
                  <a:schemeClr val="bg1"/>
                </a:solidFill>
                <a:latin typeface="等线" panose="02010600030101010101" pitchFamily="2" charset="-122"/>
                <a:ea typeface="等线" panose="02010600030101010101" pitchFamily="2" charset="-122"/>
              </a:rPr>
              <a:t>北大法宝</a:t>
            </a:r>
            <a:r>
              <a:rPr lang="en-US" altLang="zh-CN" sz="2400" dirty="0">
                <a:solidFill>
                  <a:schemeClr val="bg1"/>
                </a:solidFill>
                <a:latin typeface="等线" panose="02010600030101010101" pitchFamily="2" charset="-122"/>
                <a:ea typeface="等线" panose="02010600030101010101" pitchFamily="2" charset="-122"/>
              </a:rPr>
              <a:t>V6</a:t>
            </a:r>
            <a:r>
              <a:rPr lang="zh-CN" altLang="en-US" sz="2400" dirty="0">
                <a:solidFill>
                  <a:schemeClr val="bg1"/>
                </a:solidFill>
                <a:latin typeface="等线" panose="02010600030101010101" pitchFamily="2" charset="-122"/>
                <a:ea typeface="等线" panose="02010600030101010101" pitchFamily="2" charset="-122"/>
              </a:rPr>
              <a:t>常用功能：</a:t>
            </a:r>
            <a:r>
              <a:rPr lang="en-US" altLang="zh-CN" sz="2400" dirty="0">
                <a:solidFill>
                  <a:schemeClr val="bg1"/>
                </a:solidFill>
                <a:latin typeface="等线" panose="02010600030101010101" pitchFamily="2" charset="-122"/>
                <a:ea typeface="等线" panose="02010600030101010101" pitchFamily="2" charset="-122"/>
              </a:rPr>
              <a:t>www.pkulaw.com</a:t>
            </a:r>
          </a:p>
        </p:txBody>
      </p:sp>
      <p:sp>
        <p:nvSpPr>
          <p:cNvPr id="5" name="文本框 4"/>
          <p:cNvSpPr txBox="1"/>
          <p:nvPr/>
        </p:nvSpPr>
        <p:spPr>
          <a:xfrm>
            <a:off x="283006" y="1151703"/>
            <a:ext cx="6138041" cy="4247317"/>
          </a:xfrm>
          <a:prstGeom prst="rect">
            <a:avLst/>
          </a:prstGeom>
          <a:noFill/>
        </p:spPr>
        <p:txBody>
          <a:bodyPr wrap="square" rtlCol="0">
            <a:spAutoFit/>
          </a:bodyPr>
          <a:lstStyle/>
          <a:p>
            <a:r>
              <a:rPr lang="en-US" altLang="zh-CN" dirty="0">
                <a:solidFill>
                  <a:schemeClr val="bg1"/>
                </a:solidFill>
                <a:latin typeface="等线" panose="02010600030101010101" pitchFamily="2" charset="-122"/>
                <a:ea typeface="等线" panose="02010600030101010101" pitchFamily="2" charset="-122"/>
              </a:rPr>
              <a:t>1.</a:t>
            </a:r>
            <a:r>
              <a:rPr lang="zh-CN" altLang="en-US" dirty="0">
                <a:solidFill>
                  <a:schemeClr val="bg1"/>
                </a:solidFill>
                <a:latin typeface="等线" panose="02010600030101010101" pitchFamily="2" charset="-122"/>
                <a:ea typeface="等线" panose="02010600030101010101" pitchFamily="2" charset="-122"/>
              </a:rPr>
              <a:t>全库检索</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2.</a:t>
            </a:r>
            <a:r>
              <a:rPr lang="zh-CN" altLang="en-US" dirty="0">
                <a:solidFill>
                  <a:schemeClr val="bg1"/>
                </a:solidFill>
                <a:latin typeface="等线" panose="02010600030101010101" pitchFamily="2" charset="-122"/>
                <a:ea typeface="等线" panose="02010600030101010101" pitchFamily="2" charset="-122"/>
              </a:rPr>
              <a:t>高级检索</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3.</a:t>
            </a:r>
            <a:r>
              <a:rPr lang="zh-CN" altLang="en-US" dirty="0">
                <a:solidFill>
                  <a:schemeClr val="bg1"/>
                </a:solidFill>
                <a:latin typeface="等线" panose="02010600030101010101" pitchFamily="2" charset="-122"/>
                <a:ea typeface="等线" panose="02010600030101010101" pitchFamily="2" charset="-122"/>
              </a:rPr>
              <a:t>检索条件</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4.</a:t>
            </a:r>
            <a:r>
              <a:rPr lang="zh-CN" altLang="en-US" dirty="0">
                <a:solidFill>
                  <a:schemeClr val="bg1"/>
                </a:solidFill>
                <a:latin typeface="等线" panose="02010600030101010101" pitchFamily="2" charset="-122"/>
                <a:ea typeface="等线" panose="02010600030101010101" pitchFamily="2" charset="-122"/>
              </a:rPr>
              <a:t>文本下载</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5.</a:t>
            </a:r>
            <a:r>
              <a:rPr lang="zh-CN" altLang="en-US" dirty="0">
                <a:solidFill>
                  <a:schemeClr val="bg1"/>
                </a:solidFill>
                <a:latin typeface="等线" panose="02010600030101010101" pitchFamily="2" charset="-122"/>
                <a:ea typeface="等线" panose="02010600030101010101" pitchFamily="2" charset="-122"/>
              </a:rPr>
              <a:t>词间间隔</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6.</a:t>
            </a:r>
            <a:r>
              <a:rPr lang="zh-CN" altLang="en-US" dirty="0">
                <a:solidFill>
                  <a:schemeClr val="bg1"/>
                </a:solidFill>
                <a:latin typeface="等线" panose="02010600030101010101" pitchFamily="2" charset="-122"/>
                <a:ea typeface="等线" panose="02010600030101010101" pitchFamily="2" charset="-122"/>
              </a:rPr>
              <a:t>页面内左侧聚类分组</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7.</a:t>
            </a:r>
            <a:r>
              <a:rPr lang="zh-CN" altLang="en-US" dirty="0">
                <a:solidFill>
                  <a:schemeClr val="bg1"/>
                </a:solidFill>
                <a:latin typeface="等线" panose="02010600030101010101" pitchFamily="2" charset="-122"/>
                <a:ea typeface="等线" panose="02010600030101010101" pitchFamily="2" charset="-122"/>
              </a:rPr>
              <a:t>全文页面左侧显示目录导航</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8.</a:t>
            </a:r>
            <a:r>
              <a:rPr lang="zh-CN" altLang="en-US" dirty="0">
                <a:solidFill>
                  <a:schemeClr val="bg1"/>
                </a:solidFill>
                <a:latin typeface="等线" panose="02010600030101010101" pitchFamily="2" charset="-122"/>
                <a:ea typeface="等线" panose="02010600030101010101" pitchFamily="2" charset="-122"/>
              </a:rPr>
              <a:t>案例可视化</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9.</a:t>
            </a:r>
            <a:r>
              <a:rPr lang="zh-CN" altLang="en-US" dirty="0">
                <a:solidFill>
                  <a:schemeClr val="bg1"/>
                </a:solidFill>
                <a:latin typeface="等线" panose="02010600030101010101" pitchFamily="2" charset="-122"/>
                <a:ea typeface="等线" panose="02010600030101010101" pitchFamily="2" charset="-122"/>
              </a:rPr>
              <a:t>裁判规则</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10.</a:t>
            </a:r>
            <a:r>
              <a:rPr lang="zh-CN" altLang="en-US" dirty="0">
                <a:solidFill>
                  <a:schemeClr val="bg1"/>
                </a:solidFill>
                <a:latin typeface="等线" panose="02010600030101010101" pitchFamily="2" charset="-122"/>
                <a:ea typeface="等线" panose="02010600030101010101" pitchFamily="2" charset="-122"/>
              </a:rPr>
              <a:t>历史沿革（整理、对照、编注版）</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11.</a:t>
            </a:r>
            <a:r>
              <a:rPr lang="zh-CN" altLang="en-US" dirty="0">
                <a:solidFill>
                  <a:schemeClr val="bg1"/>
                </a:solidFill>
                <a:latin typeface="等线" panose="02010600030101010101" pitchFamily="2" charset="-122"/>
                <a:ea typeface="等线" panose="02010600030101010101" pitchFamily="2" charset="-122"/>
              </a:rPr>
              <a:t>法宝之窗</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12.</a:t>
            </a:r>
            <a:r>
              <a:rPr lang="zh-CN" altLang="en-US" dirty="0">
                <a:solidFill>
                  <a:schemeClr val="bg1"/>
                </a:solidFill>
                <a:latin typeface="等线" panose="02010600030101010101" pitchFamily="2" charset="-122"/>
                <a:ea typeface="等线" panose="02010600030101010101" pitchFamily="2" charset="-122"/>
              </a:rPr>
              <a:t>法宝联想</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13.</a:t>
            </a:r>
            <a:r>
              <a:rPr lang="zh-CN" altLang="en-US" dirty="0">
                <a:solidFill>
                  <a:schemeClr val="bg1"/>
                </a:solidFill>
                <a:latin typeface="等线" panose="02010600030101010101" pitchFamily="2" charset="-122"/>
                <a:ea typeface="等线" panose="02010600030101010101" pitchFamily="2" charset="-122"/>
              </a:rPr>
              <a:t>合同范本（法律法规库</a:t>
            </a:r>
            <a:r>
              <a:rPr lang="en-US" altLang="zh-CN" dirty="0">
                <a:solidFill>
                  <a:schemeClr val="bg1"/>
                </a:solidFill>
                <a:latin typeface="等线" panose="02010600030101010101" pitchFamily="2" charset="-122"/>
                <a:ea typeface="等线" panose="02010600030101010101" pitchFamily="2" charset="-122"/>
              </a:rPr>
              <a:t>VS</a:t>
            </a:r>
            <a:r>
              <a:rPr lang="zh-CN" altLang="en-US" dirty="0">
                <a:solidFill>
                  <a:schemeClr val="bg1"/>
                </a:solidFill>
                <a:latin typeface="等线" panose="02010600030101010101" pitchFamily="2" charset="-122"/>
                <a:ea typeface="等线" panose="02010600030101010101" pitchFamily="2" charset="-122"/>
              </a:rPr>
              <a:t>专题参考库）</a:t>
            </a:r>
            <a:endParaRPr lang="en-US" altLang="zh-CN" dirty="0">
              <a:solidFill>
                <a:schemeClr val="bg1"/>
              </a:solidFill>
              <a:latin typeface="等线" panose="02010600030101010101" pitchFamily="2" charset="-122"/>
              <a:ea typeface="等线" panose="02010600030101010101" pitchFamily="2" charset="-122"/>
            </a:endParaRPr>
          </a:p>
          <a:p>
            <a:endParaRPr lang="en-US" altLang="zh-CN" b="1" dirty="0">
              <a:solidFill>
                <a:schemeClr val="bg1"/>
              </a:solidFill>
              <a:latin typeface="等线" panose="02010600030101010101" pitchFamily="2" charset="-122"/>
              <a:ea typeface="等线" panose="02010600030101010101" pitchFamily="2" charset="-122"/>
            </a:endParaRPr>
          </a:p>
          <a:p>
            <a:endParaRPr lang="en-US" altLang="zh-CN" b="1" dirty="0">
              <a:solidFill>
                <a:schemeClr val="bg1"/>
              </a:solidFill>
              <a:latin typeface="等线" panose="02010600030101010101" pitchFamily="2" charset="-122"/>
              <a:ea typeface="等线" panose="02010600030101010101" pitchFamily="2" charset="-122"/>
            </a:endParaRPr>
          </a:p>
        </p:txBody>
      </p:sp>
      <p:sp>
        <p:nvSpPr>
          <p:cNvPr id="11" name="五角星 10"/>
          <p:cNvSpPr/>
          <p:nvPr/>
        </p:nvSpPr>
        <p:spPr>
          <a:xfrm>
            <a:off x="5533743"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12" name="五角星 11"/>
          <p:cNvSpPr/>
          <p:nvPr/>
        </p:nvSpPr>
        <p:spPr>
          <a:xfrm>
            <a:off x="5307357"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13" name="五角星 12"/>
          <p:cNvSpPr/>
          <p:nvPr/>
        </p:nvSpPr>
        <p:spPr>
          <a:xfrm>
            <a:off x="5080971"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14" name="五角星 13"/>
          <p:cNvSpPr/>
          <p:nvPr/>
        </p:nvSpPr>
        <p:spPr>
          <a:xfrm>
            <a:off x="4854585"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15" name="五角星 14"/>
          <p:cNvSpPr/>
          <p:nvPr/>
        </p:nvSpPr>
        <p:spPr>
          <a:xfrm>
            <a:off x="4628199" y="4568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17" name="五角星 16"/>
          <p:cNvSpPr/>
          <p:nvPr/>
        </p:nvSpPr>
        <p:spPr>
          <a:xfrm>
            <a:off x="2666718"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18" name="五角星 17"/>
          <p:cNvSpPr/>
          <p:nvPr/>
        </p:nvSpPr>
        <p:spPr>
          <a:xfrm>
            <a:off x="2440332"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19" name="五角星 18"/>
          <p:cNvSpPr/>
          <p:nvPr/>
        </p:nvSpPr>
        <p:spPr>
          <a:xfrm>
            <a:off x="2213946"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20" name="五角星 19"/>
          <p:cNvSpPr/>
          <p:nvPr/>
        </p:nvSpPr>
        <p:spPr>
          <a:xfrm>
            <a:off x="1987560"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21" name="五角星 20"/>
          <p:cNvSpPr/>
          <p:nvPr/>
        </p:nvSpPr>
        <p:spPr>
          <a:xfrm>
            <a:off x="1761174" y="398716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23" name="五角星 22"/>
          <p:cNvSpPr/>
          <p:nvPr/>
        </p:nvSpPr>
        <p:spPr>
          <a:xfrm>
            <a:off x="2655237"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24" name="五角星 23"/>
          <p:cNvSpPr/>
          <p:nvPr/>
        </p:nvSpPr>
        <p:spPr>
          <a:xfrm>
            <a:off x="2428851"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25" name="五角星 24"/>
          <p:cNvSpPr/>
          <p:nvPr/>
        </p:nvSpPr>
        <p:spPr>
          <a:xfrm>
            <a:off x="2202465"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26" name="五角星 25"/>
          <p:cNvSpPr/>
          <p:nvPr/>
        </p:nvSpPr>
        <p:spPr>
          <a:xfrm>
            <a:off x="1976079"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27" name="五角星 26"/>
          <p:cNvSpPr/>
          <p:nvPr/>
        </p:nvSpPr>
        <p:spPr>
          <a:xfrm>
            <a:off x="1749693" y="4264150"/>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30" name="五角星 29"/>
          <p:cNvSpPr/>
          <p:nvPr/>
        </p:nvSpPr>
        <p:spPr>
          <a:xfrm>
            <a:off x="4767910" y="37014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31" name="五角星 30"/>
          <p:cNvSpPr/>
          <p:nvPr/>
        </p:nvSpPr>
        <p:spPr>
          <a:xfrm>
            <a:off x="4541524" y="37014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32" name="五角星 31"/>
          <p:cNvSpPr/>
          <p:nvPr/>
        </p:nvSpPr>
        <p:spPr>
          <a:xfrm>
            <a:off x="4315138" y="37014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33" name="五角星 32"/>
          <p:cNvSpPr/>
          <p:nvPr/>
        </p:nvSpPr>
        <p:spPr>
          <a:xfrm>
            <a:off x="4088752" y="37014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37" name="五角星 36"/>
          <p:cNvSpPr/>
          <p:nvPr/>
        </p:nvSpPr>
        <p:spPr>
          <a:xfrm>
            <a:off x="1974871" y="1520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38" name="五角星 37"/>
          <p:cNvSpPr/>
          <p:nvPr/>
        </p:nvSpPr>
        <p:spPr>
          <a:xfrm>
            <a:off x="1748485" y="1520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39" name="五角星 38"/>
          <p:cNvSpPr/>
          <p:nvPr/>
        </p:nvSpPr>
        <p:spPr>
          <a:xfrm>
            <a:off x="1522099" y="152019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43" name="五角星 42"/>
          <p:cNvSpPr/>
          <p:nvPr/>
        </p:nvSpPr>
        <p:spPr>
          <a:xfrm>
            <a:off x="2447928" y="3168331"/>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44" name="五角星 43"/>
          <p:cNvSpPr/>
          <p:nvPr/>
        </p:nvSpPr>
        <p:spPr>
          <a:xfrm>
            <a:off x="2169489" y="3168331"/>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45" name="五角星 44"/>
          <p:cNvSpPr/>
          <p:nvPr/>
        </p:nvSpPr>
        <p:spPr>
          <a:xfrm>
            <a:off x="1877978" y="3168331"/>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49" name="五角星 48"/>
          <p:cNvSpPr/>
          <p:nvPr/>
        </p:nvSpPr>
        <p:spPr>
          <a:xfrm>
            <a:off x="1974871" y="1273693"/>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rgbClr val="FF0000"/>
              </a:solidFill>
              <a:ea typeface="等线" panose="02010600030101010101" pitchFamily="2" charset="-122"/>
            </a:endParaRPr>
          </a:p>
        </p:txBody>
      </p:sp>
      <p:sp>
        <p:nvSpPr>
          <p:cNvPr id="50" name="五角星 49"/>
          <p:cNvSpPr/>
          <p:nvPr/>
        </p:nvSpPr>
        <p:spPr>
          <a:xfrm>
            <a:off x="1748485" y="1273693"/>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rgbClr val="FF0000"/>
              </a:solidFill>
              <a:ea typeface="等线" panose="02010600030101010101" pitchFamily="2" charset="-122"/>
            </a:endParaRPr>
          </a:p>
        </p:txBody>
      </p:sp>
      <p:sp>
        <p:nvSpPr>
          <p:cNvPr id="51" name="五角星 50"/>
          <p:cNvSpPr/>
          <p:nvPr/>
        </p:nvSpPr>
        <p:spPr>
          <a:xfrm>
            <a:off x="1522099" y="1273693"/>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rgbClr val="FF0000"/>
              </a:solidFill>
              <a:ea typeface="等线" panose="02010600030101010101" pitchFamily="2" charset="-122"/>
            </a:endParaRPr>
          </a:p>
        </p:txBody>
      </p:sp>
      <p:sp>
        <p:nvSpPr>
          <p:cNvPr id="55" name="五角星 54"/>
          <p:cNvSpPr/>
          <p:nvPr/>
        </p:nvSpPr>
        <p:spPr>
          <a:xfrm>
            <a:off x="1987889" y="3445241"/>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56" name="五角星 55"/>
          <p:cNvSpPr/>
          <p:nvPr/>
        </p:nvSpPr>
        <p:spPr>
          <a:xfrm>
            <a:off x="1761503" y="3445241"/>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57" name="五角星 56"/>
          <p:cNvSpPr/>
          <p:nvPr/>
        </p:nvSpPr>
        <p:spPr>
          <a:xfrm>
            <a:off x="1535117" y="3445241"/>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62" name="五角星 61"/>
          <p:cNvSpPr/>
          <p:nvPr/>
        </p:nvSpPr>
        <p:spPr>
          <a:xfrm>
            <a:off x="1791939" y="2330316"/>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63" name="五角星 62"/>
          <p:cNvSpPr/>
          <p:nvPr/>
        </p:nvSpPr>
        <p:spPr>
          <a:xfrm>
            <a:off x="1565553" y="2330316"/>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68" name="五角星 67"/>
          <p:cNvSpPr/>
          <p:nvPr/>
        </p:nvSpPr>
        <p:spPr>
          <a:xfrm>
            <a:off x="1791939" y="20838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69" name="五角星 68"/>
          <p:cNvSpPr/>
          <p:nvPr/>
        </p:nvSpPr>
        <p:spPr>
          <a:xfrm>
            <a:off x="1565553" y="2083817"/>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74" name="五角星 73"/>
          <p:cNvSpPr/>
          <p:nvPr/>
        </p:nvSpPr>
        <p:spPr>
          <a:xfrm>
            <a:off x="1749693" y="178787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75" name="五角星 74"/>
          <p:cNvSpPr/>
          <p:nvPr/>
        </p:nvSpPr>
        <p:spPr>
          <a:xfrm>
            <a:off x="1523307" y="1787872"/>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85" name="五角星 84"/>
          <p:cNvSpPr/>
          <p:nvPr/>
        </p:nvSpPr>
        <p:spPr>
          <a:xfrm>
            <a:off x="3833911" y="2864664"/>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86" name="五角星 85"/>
          <p:cNvSpPr/>
          <p:nvPr/>
        </p:nvSpPr>
        <p:spPr>
          <a:xfrm>
            <a:off x="3607525" y="2864664"/>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87" name="五角星 86"/>
          <p:cNvSpPr/>
          <p:nvPr/>
        </p:nvSpPr>
        <p:spPr>
          <a:xfrm>
            <a:off x="3381139" y="2864664"/>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91" name="五角星 90"/>
          <p:cNvSpPr/>
          <p:nvPr/>
        </p:nvSpPr>
        <p:spPr>
          <a:xfrm>
            <a:off x="3090120" y="2613895"/>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92" name="五角星 91"/>
          <p:cNvSpPr/>
          <p:nvPr/>
        </p:nvSpPr>
        <p:spPr>
          <a:xfrm>
            <a:off x="2863734" y="2613895"/>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93" name="五角星 92"/>
          <p:cNvSpPr/>
          <p:nvPr/>
        </p:nvSpPr>
        <p:spPr>
          <a:xfrm>
            <a:off x="2637348" y="2613895"/>
            <a:ext cx="161925" cy="152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等线" panose="02010600030101010101" pitchFamily="2" charset="-122"/>
            </a:endParaRPr>
          </a:p>
        </p:txBody>
      </p:sp>
      <p:sp>
        <p:nvSpPr>
          <p:cNvPr id="52" name="文本框 51">
            <a:extLst>
              <a:ext uri="{FF2B5EF4-FFF2-40B4-BE49-F238E27FC236}">
                <a16:creationId xmlns:a16="http://schemas.microsoft.com/office/drawing/2014/main" id="{64ED6EE4-8A80-442C-8C92-B09927E57781}"/>
              </a:ext>
            </a:extLst>
          </p:cNvPr>
          <p:cNvSpPr txBox="1"/>
          <p:nvPr/>
        </p:nvSpPr>
        <p:spPr>
          <a:xfrm>
            <a:off x="5388319" y="1183172"/>
            <a:ext cx="3866538" cy="4524315"/>
          </a:xfrm>
          <a:prstGeom prst="rect">
            <a:avLst/>
          </a:prstGeom>
          <a:noFill/>
        </p:spPr>
        <p:txBody>
          <a:bodyPr wrap="square" rtlCol="0">
            <a:spAutoFit/>
          </a:bodyPr>
          <a:lstStyle/>
          <a:p>
            <a:r>
              <a:rPr lang="en-US" altLang="zh-CN" dirty="0">
                <a:solidFill>
                  <a:schemeClr val="bg1"/>
                </a:solidFill>
                <a:latin typeface="等线" panose="02010600030101010101" pitchFamily="2" charset="-122"/>
                <a:ea typeface="等线" panose="02010600030101010101" pitchFamily="2" charset="-122"/>
              </a:rPr>
              <a:t>1.</a:t>
            </a:r>
            <a:r>
              <a:rPr lang="zh-CN" altLang="en-US" dirty="0">
                <a:solidFill>
                  <a:schemeClr val="bg1"/>
                </a:solidFill>
                <a:latin typeface="等线" panose="02010600030101010101" pitchFamily="2" charset="-122"/>
                <a:ea typeface="等线" panose="02010600030101010101" pitchFamily="2" charset="-122"/>
              </a:rPr>
              <a:t>新增智能引注</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a:solidFill>
                  <a:schemeClr val="bg1"/>
                </a:solidFill>
                <a:latin typeface="等线" panose="02010600030101010101" pitchFamily="2" charset="-122"/>
                <a:ea typeface="等线" panose="02010600030101010101" pitchFamily="2" charset="-122"/>
              </a:rPr>
              <a:t>2</a:t>
            </a:r>
            <a:r>
              <a:rPr lang="en-US" altLang="zh-CN" dirty="0" smtClean="0">
                <a:solidFill>
                  <a:schemeClr val="bg1"/>
                </a:solidFill>
                <a:latin typeface="等线" panose="02010600030101010101" pitchFamily="2" charset="-122"/>
                <a:ea typeface="等线" panose="02010600030101010101" pitchFamily="2" charset="-122"/>
              </a:rPr>
              <a:t>.</a:t>
            </a:r>
            <a:r>
              <a:rPr lang="zh-CN" altLang="en-US" dirty="0">
                <a:solidFill>
                  <a:schemeClr val="bg1"/>
                </a:solidFill>
                <a:latin typeface="等线" panose="02010600030101010101" pitchFamily="2" charset="-122"/>
                <a:ea typeface="等线" panose="02010600030101010101" pitchFamily="2" charset="-122"/>
              </a:rPr>
              <a:t>新增手机阅读</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3.</a:t>
            </a:r>
            <a:r>
              <a:rPr lang="zh-CN" altLang="en-US" dirty="0" smtClean="0">
                <a:solidFill>
                  <a:schemeClr val="bg1"/>
                </a:solidFill>
                <a:latin typeface="等线" panose="02010600030101010101" pitchFamily="2" charset="-122"/>
                <a:ea typeface="等线" panose="02010600030101010101" pitchFamily="2" charset="-122"/>
              </a:rPr>
              <a:t>新增智能检索</a:t>
            </a:r>
            <a:endParaRPr lang="en-US" altLang="zh-CN" dirty="0" smtClean="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4.</a:t>
            </a:r>
            <a:r>
              <a:rPr lang="zh-CN" altLang="en-US" dirty="0">
                <a:solidFill>
                  <a:schemeClr val="bg1"/>
                </a:solidFill>
                <a:latin typeface="等线" panose="02010600030101010101" pitchFamily="2" charset="-122"/>
                <a:ea typeface="等线" panose="02010600030101010101" pitchFamily="2" charset="-122"/>
              </a:rPr>
              <a:t>新增法宝词云</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5.</a:t>
            </a:r>
            <a:r>
              <a:rPr lang="zh-CN" altLang="en-US" dirty="0">
                <a:solidFill>
                  <a:schemeClr val="bg1"/>
                </a:solidFill>
                <a:latin typeface="等线" panose="02010600030101010101" pitchFamily="2" charset="-122"/>
                <a:ea typeface="等线" panose="02010600030101010101" pitchFamily="2" charset="-122"/>
              </a:rPr>
              <a:t>新增批量操作功能</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6.</a:t>
            </a:r>
            <a:r>
              <a:rPr lang="zh-CN" altLang="en-US" dirty="0">
                <a:solidFill>
                  <a:schemeClr val="bg1"/>
                </a:solidFill>
                <a:latin typeface="等线" panose="02010600030101010101" pitchFamily="2" charset="-122"/>
                <a:ea typeface="等线" panose="02010600030101010101" pitchFamily="2" charset="-122"/>
              </a:rPr>
              <a:t>新增案例检索</a:t>
            </a:r>
            <a:r>
              <a:rPr lang="zh-CN" altLang="en-US" dirty="0" smtClean="0">
                <a:solidFill>
                  <a:schemeClr val="bg1"/>
                </a:solidFill>
                <a:latin typeface="等线" panose="02010600030101010101" pitchFamily="2" charset="-122"/>
                <a:ea typeface="等线" panose="02010600030101010101" pitchFamily="2" charset="-122"/>
              </a:rPr>
              <a:t>报告</a:t>
            </a:r>
            <a:endParaRPr lang="en-US" altLang="zh-CN" dirty="0" smtClean="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7.</a:t>
            </a:r>
            <a:r>
              <a:rPr lang="zh-CN" altLang="en-US" dirty="0" smtClean="0">
                <a:solidFill>
                  <a:schemeClr val="bg1"/>
                </a:solidFill>
                <a:latin typeface="等线" panose="02010600030101010101" pitchFamily="2" charset="-122"/>
                <a:ea typeface="等线" panose="02010600030101010101" pitchFamily="2" charset="-122"/>
              </a:rPr>
              <a:t>新增直达法规、法条</a:t>
            </a:r>
            <a:endParaRPr lang="en-US" altLang="zh-CN" dirty="0" smtClean="0">
              <a:solidFill>
                <a:schemeClr val="bg1"/>
              </a:solidFill>
              <a:latin typeface="等线" panose="02010600030101010101" pitchFamily="2" charset="-122"/>
              <a:ea typeface="等线" panose="02010600030101010101" pitchFamily="2" charset="-122"/>
            </a:endParaRPr>
          </a:p>
          <a:p>
            <a:endParaRPr lang="en-US" altLang="zh-CN" dirty="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8.</a:t>
            </a:r>
            <a:r>
              <a:rPr lang="zh-CN" altLang="en-US" dirty="0">
                <a:solidFill>
                  <a:schemeClr val="bg1"/>
                </a:solidFill>
                <a:latin typeface="等线" panose="02010600030101010101" pitchFamily="2" charset="-122"/>
                <a:ea typeface="等线" panose="02010600030101010101" pitchFamily="2" charset="-122"/>
              </a:rPr>
              <a:t>新增党内法规制度专题</a:t>
            </a:r>
            <a:endParaRPr lang="en-US" altLang="zh-CN" dirty="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9.</a:t>
            </a:r>
            <a:r>
              <a:rPr lang="zh-CN" altLang="en-US" dirty="0" smtClean="0">
                <a:solidFill>
                  <a:schemeClr val="bg1"/>
                </a:solidFill>
                <a:latin typeface="等线" panose="02010600030101010101" pitchFamily="2" charset="-122"/>
                <a:ea typeface="等线" panose="02010600030101010101" pitchFamily="2" charset="-122"/>
              </a:rPr>
              <a:t>新增行政处罚库</a:t>
            </a:r>
            <a:endParaRPr lang="en-US" altLang="zh-CN" dirty="0" smtClean="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10.</a:t>
            </a:r>
            <a:r>
              <a:rPr lang="zh-CN" altLang="en-US" dirty="0" smtClean="0">
                <a:solidFill>
                  <a:schemeClr val="bg1"/>
                </a:solidFill>
                <a:latin typeface="等线" panose="02010600030101010101" pitchFamily="2" charset="-122"/>
                <a:ea typeface="等线" panose="02010600030101010101" pitchFamily="2" charset="-122"/>
              </a:rPr>
              <a:t>新增智能朗读</a:t>
            </a:r>
            <a:endParaRPr lang="en-US" altLang="zh-CN" dirty="0" smtClean="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11.</a:t>
            </a:r>
            <a:r>
              <a:rPr lang="zh-CN" altLang="en-US" dirty="0" smtClean="0">
                <a:solidFill>
                  <a:schemeClr val="bg1"/>
                </a:solidFill>
                <a:latin typeface="等线" panose="02010600030101010101" pitchFamily="2" charset="-122"/>
                <a:ea typeface="等线" panose="02010600030101010101" pitchFamily="2" charset="-122"/>
              </a:rPr>
              <a:t>新增检察文书库</a:t>
            </a:r>
            <a:endParaRPr lang="en-US" altLang="zh-CN" dirty="0" smtClean="0">
              <a:solidFill>
                <a:schemeClr val="bg1"/>
              </a:solidFill>
              <a:latin typeface="等线" panose="02010600030101010101" pitchFamily="2" charset="-122"/>
              <a:ea typeface="等线" panose="02010600030101010101" pitchFamily="2" charset="-122"/>
            </a:endParaRPr>
          </a:p>
          <a:p>
            <a:r>
              <a:rPr lang="en-US" altLang="zh-CN" dirty="0" smtClean="0">
                <a:solidFill>
                  <a:schemeClr val="bg1"/>
                </a:solidFill>
                <a:latin typeface="等线" panose="02010600030101010101" pitchFamily="2" charset="-122"/>
                <a:ea typeface="等线" panose="02010600030101010101" pitchFamily="2" charset="-122"/>
              </a:rPr>
              <a:t>12.</a:t>
            </a:r>
            <a:r>
              <a:rPr lang="zh-CN" altLang="en-US" dirty="0">
                <a:solidFill>
                  <a:schemeClr val="bg1"/>
                </a:solidFill>
                <a:latin typeface="等线" panose="02010600030101010101" pitchFamily="2" charset="-122"/>
                <a:ea typeface="等线" panose="02010600030101010101" pitchFamily="2" charset="-122"/>
              </a:rPr>
              <a:t>新增指导性案例实证应用库</a:t>
            </a:r>
            <a:endParaRPr lang="en-US" altLang="zh-CN" dirty="0">
              <a:solidFill>
                <a:schemeClr val="bg1"/>
              </a:solidFill>
              <a:latin typeface="等线" panose="02010600030101010101" pitchFamily="2" charset="-122"/>
              <a:ea typeface="等线" panose="02010600030101010101" pitchFamily="2" charset="-122"/>
            </a:endParaRPr>
          </a:p>
          <a:p>
            <a:endParaRPr lang="en-US" altLang="zh-CN" dirty="0">
              <a:solidFill>
                <a:schemeClr val="bg1"/>
              </a:solidFill>
              <a:latin typeface="等线" panose="02010600030101010101" pitchFamily="2" charset="-122"/>
              <a:ea typeface="等线" panose="02010600030101010101" pitchFamily="2" charset="-122"/>
            </a:endParaRPr>
          </a:p>
          <a:p>
            <a:endParaRPr lang="en-US" altLang="zh-CN" dirty="0">
              <a:solidFill>
                <a:schemeClr val="bg1"/>
              </a:solidFill>
              <a:latin typeface="等线" panose="02010600030101010101" pitchFamily="2" charset="-122"/>
              <a:ea typeface="等线" panose="02010600030101010101" pitchFamily="2" charset="-122"/>
            </a:endParaRPr>
          </a:p>
          <a:p>
            <a:endParaRPr lang="en-US" altLang="zh-CN" dirty="0">
              <a:solidFill>
                <a:schemeClr val="bg1"/>
              </a:solidFill>
              <a:latin typeface="等线" panose="02010600030101010101" pitchFamily="2" charset="-122"/>
              <a:ea typeface="等线"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785938" y="1889762"/>
            <a:ext cx="6848470" cy="1154431"/>
            <a:chOff x="2828953" y="2519979"/>
            <a:chExt cx="9131292" cy="1539241"/>
          </a:xfrm>
        </p:grpSpPr>
        <p:sp>
          <p:nvSpPr>
            <p:cNvPr id="4" name="文本框 4"/>
            <p:cNvSpPr txBox="1"/>
            <p:nvPr/>
          </p:nvSpPr>
          <p:spPr>
            <a:xfrm>
              <a:off x="4585333" y="3424634"/>
              <a:ext cx="4756989" cy="4924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defTabSz="342900">
                <a:defRPr/>
              </a:pPr>
              <a:endParaRPr kumimoji="1" lang="en-US" altLang="zh-CN" dirty="0">
                <a:solidFill>
                  <a:prstClr val="white"/>
                </a:solidFill>
                <a:latin typeface="等线"/>
                <a:ea typeface="等线" panose="02010600030101010101" pitchFamily="2" charset="-122"/>
                <a:cs typeface="+mn-ea"/>
                <a:sym typeface="+mn-lt"/>
              </a:endParaRPr>
            </a:p>
          </p:txBody>
        </p:sp>
        <p:sp>
          <p:nvSpPr>
            <p:cNvPr id="5" name="文本框 8"/>
            <p:cNvSpPr txBox="1"/>
            <p:nvPr/>
          </p:nvSpPr>
          <p:spPr>
            <a:xfrm>
              <a:off x="4472727" y="2932190"/>
              <a:ext cx="7487518" cy="80021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kumimoji="1" lang="zh-CN" altLang="en-US" sz="3300" b="1" dirty="0">
                  <a:solidFill>
                    <a:prstClr val="white"/>
                  </a:solidFill>
                  <a:latin typeface="等线"/>
                  <a:ea typeface="等线" panose="02010600030101010101" pitchFamily="2" charset="-122"/>
                  <a:cs typeface="+mn-ea"/>
                  <a:sym typeface="+mn-ea"/>
                </a:rPr>
                <a:t>北大法宝各</a:t>
              </a:r>
              <a:r>
                <a:rPr kumimoji="1" lang="zh-CN" altLang="en-US" sz="3300" b="1" dirty="0" smtClean="0">
                  <a:solidFill>
                    <a:prstClr val="white"/>
                  </a:solidFill>
                  <a:latin typeface="等线"/>
                  <a:ea typeface="等线" panose="02010600030101010101" pitchFamily="2" charset="-122"/>
                  <a:cs typeface="+mn-ea"/>
                  <a:sym typeface="+mn-ea"/>
                </a:rPr>
                <a:t>数据库内容</a:t>
              </a:r>
              <a:endParaRPr kumimoji="1" lang="zh-CN" altLang="en-US" sz="3300" b="1" dirty="0">
                <a:solidFill>
                  <a:prstClr val="white"/>
                </a:solidFill>
                <a:latin typeface="等线"/>
                <a:ea typeface="等线" panose="02010600030101010101" pitchFamily="2" charset="-122"/>
                <a:cs typeface="+mn-ea"/>
                <a:sym typeface="+mn-lt"/>
              </a:endParaRPr>
            </a:p>
          </p:txBody>
        </p:sp>
        <p:cxnSp>
          <p:nvCxnSpPr>
            <p:cNvPr id="6" name="直接连接符 5"/>
            <p:cNvCxnSpPr/>
            <p:nvPr/>
          </p:nvCxnSpPr>
          <p:spPr>
            <a:xfrm>
              <a:off x="4416441" y="2757714"/>
              <a:ext cx="0" cy="112858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828953" y="2519979"/>
              <a:ext cx="1345587" cy="1539241"/>
              <a:chOff x="2644791" y="2350267"/>
              <a:chExt cx="1520272" cy="1739066"/>
            </a:xfrm>
          </p:grpSpPr>
          <p:sp>
            <p:nvSpPr>
              <p:cNvPr id="8" name="椭圆 7"/>
              <p:cNvSpPr/>
              <p:nvPr/>
            </p:nvSpPr>
            <p:spPr>
              <a:xfrm>
                <a:off x="2644792" y="2457549"/>
                <a:ext cx="1456676" cy="1456676"/>
              </a:xfrm>
              <a:prstGeom prst="ellipse">
                <a:avLst/>
              </a:prstGeom>
              <a:solidFill>
                <a:srgbClr val="00C7E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r>
                  <a:rPr lang="en-US" sz="6000" dirty="0" smtClean="0">
                    <a:solidFill>
                      <a:prstClr val="white"/>
                    </a:solidFill>
                    <a:latin typeface="Century Gothic" panose="020B0502020202020204" pitchFamily="34" charset="0"/>
                  </a:rPr>
                  <a:t>3</a:t>
                </a:r>
                <a:endParaRPr lang="en-US" sz="6000" dirty="0">
                  <a:solidFill>
                    <a:prstClr val="white"/>
                  </a:solidFill>
                  <a:latin typeface="Century Gothic" panose="020B0502020202020204" pitchFamily="34" charset="0"/>
                </a:endParaRPr>
              </a:p>
            </p:txBody>
          </p:sp>
          <p:sp>
            <p:nvSpPr>
              <p:cNvPr id="10" name="椭圆 9"/>
              <p:cNvSpPr/>
              <p:nvPr/>
            </p:nvSpPr>
            <p:spPr>
              <a:xfrm>
                <a:off x="3758995" y="3683265"/>
                <a:ext cx="406068" cy="4060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a:ea typeface="等线" panose="02010600030101010101" pitchFamily="2" charset="-122"/>
                  <a:cs typeface="+mn-ea"/>
                  <a:sym typeface="+mn-lt"/>
                </a:endParaRPr>
              </a:p>
            </p:txBody>
          </p:sp>
          <p:sp>
            <p:nvSpPr>
              <p:cNvPr id="11" name="椭圆 10"/>
              <p:cNvSpPr/>
              <p:nvPr/>
            </p:nvSpPr>
            <p:spPr>
              <a:xfrm>
                <a:off x="2644791" y="2350267"/>
                <a:ext cx="255468" cy="2554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a:ea typeface="等线" panose="02010600030101010101" pitchFamily="2" charset="-122"/>
                  <a:cs typeface="+mn-ea"/>
                  <a:sym typeface="+mn-lt"/>
                </a:endParaRPr>
              </a:p>
            </p:txBody>
          </p:sp>
        </p:grpSp>
      </p:grpSp>
      <p:pic>
        <p:nvPicPr>
          <p:cNvPr id="2" name="图片 1" descr="白"/>
          <p:cNvPicPr>
            <a:picLocks noChangeAspect="1"/>
          </p:cNvPicPr>
          <p:nvPr/>
        </p:nvPicPr>
        <p:blipFill>
          <a:blip r:embed="rId3"/>
          <a:stretch>
            <a:fillRect/>
          </a:stretch>
        </p:blipFill>
        <p:spPr>
          <a:xfrm>
            <a:off x="385763" y="318612"/>
            <a:ext cx="1141571" cy="238601"/>
          </a:xfrm>
          <a:prstGeom prst="rect">
            <a:avLst/>
          </a:prstGeom>
        </p:spPr>
      </p:pic>
    </p:spTree>
    <p:extLst>
      <p:ext uri="{BB962C8B-B14F-4D97-AF65-F5344CB8AC3E}">
        <p14:creationId xmlns:p14="http://schemas.microsoft.com/office/powerpoint/2010/main" val="481502251"/>
      </p:ext>
    </p:extLst>
  </p:cSld>
  <p:clrMapOvr>
    <a:masterClrMapping/>
  </p:clrMapOvr>
  <mc:AlternateContent xmlns:mc="http://schemas.openxmlformats.org/markup-compatibility/2006" xmlns:p14="http://schemas.microsoft.com/office/powerpoint/2010/main">
    <mc:Choice Requires="p14">
      <p:transition spd="slow" p14:dur="850" advTm="4000">
        <p:pull/>
      </p:transition>
    </mc:Choice>
    <mc:Fallback xmlns="">
      <p:transition spd="slow" advTm="4000">
        <p:pull/>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4035" y="28489"/>
            <a:ext cx="1040781" cy="415498"/>
          </a:xfrm>
          <a:prstGeom prst="rect">
            <a:avLst/>
          </a:prstGeom>
          <a:noFill/>
        </p:spPr>
        <p:txBody>
          <a:bodyPr wrap="square" rtlCol="0">
            <a:spAutoFit/>
          </a:bodyPr>
          <a:lstStyle/>
          <a:p>
            <a:pPr defTabSz="685800"/>
            <a:r>
              <a:rPr lang="zh-CN" altLang="en-US" sz="2100" b="1" dirty="0">
                <a:solidFill>
                  <a:prstClr val="white"/>
                </a:solidFill>
                <a:latin typeface="黑体" panose="02010609060101010101" pitchFamily="49" charset="-122"/>
                <a:ea typeface="黑体" panose="02010609060101010101" pitchFamily="49" charset="-122"/>
              </a:rPr>
              <a:t>（一）</a:t>
            </a:r>
            <a:endParaRPr lang="zh-CN" altLang="en-US" sz="2100" b="1" baseline="-3000" dirty="0">
              <a:solidFill>
                <a:prstClr val="white"/>
              </a:solidFill>
              <a:latin typeface="黑体" panose="02010609060101010101" pitchFamily="49" charset="-122"/>
              <a:ea typeface="黑体" panose="02010609060101010101" pitchFamily="49" charset="-122"/>
            </a:endParaRPr>
          </a:p>
        </p:txBody>
      </p:sp>
      <p:sp>
        <p:nvSpPr>
          <p:cNvPr id="5" name="文本框 4"/>
          <p:cNvSpPr txBox="1"/>
          <p:nvPr/>
        </p:nvSpPr>
        <p:spPr>
          <a:xfrm>
            <a:off x="839332" y="136452"/>
            <a:ext cx="3580267" cy="430887"/>
          </a:xfrm>
          <a:prstGeom prst="rect">
            <a:avLst/>
          </a:prstGeom>
          <a:noFill/>
        </p:spPr>
        <p:txBody>
          <a:bodyPr wrap="square" rtlCol="0">
            <a:spAutoFit/>
          </a:bodyPr>
          <a:lstStyle/>
          <a:p>
            <a:pPr defTabSz="685800"/>
            <a:r>
              <a:rPr lang="zh-CN" altLang="en-US" sz="3300" baseline="-3000" dirty="0">
                <a:solidFill>
                  <a:srgbClr val="112137"/>
                </a:solidFill>
                <a:latin typeface="黑体" panose="02010609060101010101" pitchFamily="49" charset="-122"/>
                <a:ea typeface="黑体" panose="02010609060101010101" pitchFamily="49" charset="-122"/>
              </a:rPr>
              <a:t>产品系列之北大法宝</a:t>
            </a:r>
            <a:r>
              <a:rPr lang="en-US" altLang="zh-CN" sz="3300" baseline="-3000" dirty="0">
                <a:solidFill>
                  <a:srgbClr val="112137"/>
                </a:solidFill>
                <a:latin typeface="黑体" panose="02010609060101010101" pitchFamily="49" charset="-122"/>
                <a:ea typeface="黑体" panose="02010609060101010101" pitchFamily="49" charset="-122"/>
              </a:rPr>
              <a:t>V6</a:t>
            </a:r>
            <a:endParaRPr lang="zh-CN" altLang="en-US" sz="3300" baseline="-3000" dirty="0">
              <a:solidFill>
                <a:srgbClr val="112137"/>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635" y="8948"/>
            <a:ext cx="1879366" cy="324283"/>
          </a:xfrm>
          <a:prstGeom prst="rect">
            <a:avLst/>
          </a:prstGeom>
        </p:spPr>
      </p:pic>
      <p:grpSp>
        <p:nvGrpSpPr>
          <p:cNvPr id="7" name="组合 6"/>
          <p:cNvGrpSpPr/>
          <p:nvPr/>
        </p:nvGrpSpPr>
        <p:grpSpPr>
          <a:xfrm>
            <a:off x="681662" y="1226995"/>
            <a:ext cx="1438110" cy="3373759"/>
            <a:chOff x="447080" y="2401275"/>
            <a:chExt cx="1917480" cy="4498345"/>
          </a:xfrm>
        </p:grpSpPr>
        <p:grpSp>
          <p:nvGrpSpPr>
            <p:cNvPr id="8" name="组 10">
              <a:extLst>
                <a:ext uri="{FF2B5EF4-FFF2-40B4-BE49-F238E27FC236}">
                  <a16:creationId xmlns:a16="http://schemas.microsoft.com/office/drawing/2014/main" id="{93A00687-B2D1-4961-9B5E-607C943A7EF1}"/>
                </a:ext>
              </a:extLst>
            </p:cNvPr>
            <p:cNvGrpSpPr/>
            <p:nvPr/>
          </p:nvGrpSpPr>
          <p:grpSpPr>
            <a:xfrm>
              <a:off x="510560" y="3138250"/>
              <a:ext cx="1854000" cy="1427372"/>
              <a:chOff x="272368" y="1928194"/>
              <a:chExt cx="3032066" cy="1068010"/>
            </a:xfrm>
          </p:grpSpPr>
          <p:sp>
            <p:nvSpPr>
              <p:cNvPr id="16" name="文本框 15">
                <a:extLst>
                  <a:ext uri="{FF2B5EF4-FFF2-40B4-BE49-F238E27FC236}">
                    <a16:creationId xmlns:a16="http://schemas.microsoft.com/office/drawing/2014/main" id="{82BA33F3-B90E-4188-B50A-9570BB4C55AA}"/>
                  </a:ext>
                </a:extLst>
              </p:cNvPr>
              <p:cNvSpPr txBox="1"/>
              <p:nvPr/>
            </p:nvSpPr>
            <p:spPr>
              <a:xfrm>
                <a:off x="272368" y="2155649"/>
                <a:ext cx="3032066" cy="8405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zh-CN" altLang="en-US" sz="750" dirty="0">
                    <a:solidFill>
                      <a:prstClr val="black"/>
                    </a:solidFill>
                    <a:latin typeface="微软雅黑" panose="020B0503020204020204" pitchFamily="34" charset="-122"/>
                    <a:ea typeface="微软雅黑" panose="020B0503020204020204" pitchFamily="34" charset="-122"/>
                  </a:rPr>
                  <a:t>案例与裁判文书、公报案例、指导性案例实证分析、裁判规则、案例报道、仲裁裁决与案例、裁判文书大数据平台</a:t>
                </a:r>
                <a:r>
                  <a:rPr lang="zh-CN" altLang="en-US" sz="749" dirty="0">
                    <a:solidFill>
                      <a:prstClr val="black"/>
                    </a:solidFill>
                    <a:latin typeface="微软雅黑" panose="020B0503020204020204" pitchFamily="34" charset="-122"/>
                    <a:ea typeface="微软雅黑" panose="020B0503020204020204" pitchFamily="34" charset="-122"/>
                  </a:rPr>
                  <a:t>。</a:t>
                </a:r>
              </a:p>
            </p:txBody>
          </p:sp>
          <p:sp>
            <p:nvSpPr>
              <p:cNvPr id="17" name="矩形 16">
                <a:extLst>
                  <a:ext uri="{FF2B5EF4-FFF2-40B4-BE49-F238E27FC236}">
                    <a16:creationId xmlns:a16="http://schemas.microsoft.com/office/drawing/2014/main" id="{CA3AAAC7-942A-4155-928E-FA1CD64FCFA1}"/>
                  </a:ext>
                </a:extLst>
              </p:cNvPr>
              <p:cNvSpPr/>
              <p:nvPr/>
            </p:nvSpPr>
            <p:spPr>
              <a:xfrm>
                <a:off x="308027" y="1928194"/>
                <a:ext cx="2450771" cy="301678"/>
              </a:xfrm>
              <a:prstGeom prst="rect">
                <a:avLst/>
              </a:prstGeom>
            </p:spPr>
            <p:txBody>
              <a:bodyPr wrap="squar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司法案例库</a:t>
                </a:r>
                <a:endParaRPr lang="en-US" altLang="zh-CN" sz="1050" b="1" kern="0" dirty="0">
                  <a:solidFill>
                    <a:prstClr val="black"/>
                  </a:solidFill>
                  <a:latin typeface="Calibri"/>
                  <a:ea typeface="微软雅黑" panose="020B0503020204020204" pitchFamily="34" charset="-122"/>
                </a:endParaRPr>
              </a:p>
            </p:txBody>
          </p:sp>
        </p:grpSp>
        <p:grpSp>
          <p:nvGrpSpPr>
            <p:cNvPr id="9" name="组 10">
              <a:extLst>
                <a:ext uri="{FF2B5EF4-FFF2-40B4-BE49-F238E27FC236}">
                  <a16:creationId xmlns:a16="http://schemas.microsoft.com/office/drawing/2014/main" id="{CA1C6EF8-136D-4B17-8678-429F191137C3}"/>
                </a:ext>
              </a:extLst>
            </p:cNvPr>
            <p:cNvGrpSpPr/>
            <p:nvPr/>
          </p:nvGrpSpPr>
          <p:grpSpPr>
            <a:xfrm>
              <a:off x="510560" y="5461042"/>
              <a:ext cx="1854000" cy="1438578"/>
              <a:chOff x="259261" y="1973495"/>
              <a:chExt cx="3032066" cy="1110566"/>
            </a:xfrm>
          </p:grpSpPr>
          <p:sp>
            <p:nvSpPr>
              <p:cNvPr id="14" name="文本框 13">
                <a:extLst>
                  <a:ext uri="{FF2B5EF4-FFF2-40B4-BE49-F238E27FC236}">
                    <a16:creationId xmlns:a16="http://schemas.microsoft.com/office/drawing/2014/main" id="{9FF29D17-1192-4511-9E1D-4DC7B9AC516B}"/>
                  </a:ext>
                </a:extLst>
              </p:cNvPr>
              <p:cNvSpPr txBox="1"/>
              <p:nvPr/>
            </p:nvSpPr>
            <p:spPr>
              <a:xfrm>
                <a:off x="259261" y="2216821"/>
                <a:ext cx="3032066" cy="8672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en-US" altLang="zh-CN" sz="750" dirty="0">
                    <a:solidFill>
                      <a:prstClr val="black"/>
                    </a:solidFill>
                    <a:latin typeface="微软雅黑" panose="020B0503020204020204" pitchFamily="34" charset="-122"/>
                    <a:ea typeface="微软雅黑" panose="020B0503020204020204" pitchFamily="34" charset="-122"/>
                  </a:rPr>
                  <a:t>Legal News</a:t>
                </a:r>
                <a:r>
                  <a:rPr lang="zh-CN" altLang="en-US" sz="750" dirty="0">
                    <a:solidFill>
                      <a:prstClr val="black"/>
                    </a:solidFill>
                    <a:latin typeface="微软雅黑" panose="020B0503020204020204" pitchFamily="34" charset="-122"/>
                    <a:ea typeface="微软雅黑" panose="020B0503020204020204" pitchFamily="34" charset="-122"/>
                  </a:rPr>
                  <a:t>、</a:t>
                </a:r>
                <a:r>
                  <a:rPr lang="en-US" altLang="zh-CN" sz="750" dirty="0">
                    <a:solidFill>
                      <a:prstClr val="black"/>
                    </a:solidFill>
                    <a:latin typeface="微软雅黑" panose="020B0503020204020204" pitchFamily="34" charset="-122"/>
                    <a:ea typeface="微软雅黑" panose="020B0503020204020204" pitchFamily="34" charset="-122"/>
                  </a:rPr>
                  <a:t>Laws Regulations</a:t>
                </a:r>
                <a:r>
                  <a:rPr lang="zh-CN" altLang="en-US" sz="750" dirty="0">
                    <a:solidFill>
                      <a:prstClr val="black"/>
                    </a:solidFill>
                    <a:latin typeface="微软雅黑" panose="020B0503020204020204" pitchFamily="34" charset="-122"/>
                    <a:ea typeface="微软雅黑" panose="020B0503020204020204" pitchFamily="34" charset="-122"/>
                  </a:rPr>
                  <a:t>、</a:t>
                </a:r>
                <a:r>
                  <a:rPr lang="en-US" altLang="zh-CN" sz="750" dirty="0">
                    <a:solidFill>
                      <a:prstClr val="black"/>
                    </a:solidFill>
                    <a:latin typeface="微软雅黑" panose="020B0503020204020204" pitchFamily="34" charset="-122"/>
                    <a:ea typeface="微软雅黑" panose="020B0503020204020204" pitchFamily="34" charset="-122"/>
                  </a:rPr>
                  <a:t>Judicial Cases</a:t>
                </a:r>
                <a:r>
                  <a:rPr lang="zh-CN" altLang="en-US" sz="750" dirty="0">
                    <a:solidFill>
                      <a:prstClr val="black"/>
                    </a:solidFill>
                    <a:latin typeface="微软雅黑" panose="020B0503020204020204" pitchFamily="34" charset="-122"/>
                    <a:ea typeface="微软雅黑" panose="020B0503020204020204" pitchFamily="34" charset="-122"/>
                  </a:rPr>
                  <a:t>、</a:t>
                </a:r>
                <a:r>
                  <a:rPr lang="en-US" altLang="zh-CN" sz="750" dirty="0">
                    <a:solidFill>
                      <a:prstClr val="black"/>
                    </a:solidFill>
                    <a:latin typeface="微软雅黑" panose="020B0503020204020204" pitchFamily="34" charset="-122"/>
                    <a:ea typeface="微软雅黑" panose="020B0503020204020204" pitchFamily="34" charset="-122"/>
                  </a:rPr>
                  <a:t>Law Journals</a:t>
                </a:r>
                <a:r>
                  <a:rPr lang="zh-CN" altLang="en-US" sz="750" dirty="0">
                    <a:solidFill>
                      <a:prstClr val="black"/>
                    </a:solidFill>
                    <a:latin typeface="微软雅黑" panose="020B0503020204020204" pitchFamily="34" charset="-122"/>
                    <a:ea typeface="微软雅黑" panose="020B0503020204020204" pitchFamily="34" charset="-122"/>
                  </a:rPr>
                  <a:t>、</a:t>
                </a:r>
                <a:r>
                  <a:rPr lang="en-US" altLang="zh-CN" sz="750" dirty="0">
                    <a:solidFill>
                      <a:prstClr val="black"/>
                    </a:solidFill>
                    <a:latin typeface="微软雅黑" panose="020B0503020204020204" pitchFamily="34" charset="-122"/>
                    <a:ea typeface="微软雅黑" panose="020B0503020204020204" pitchFamily="34" charset="-122"/>
                  </a:rPr>
                  <a:t>Gazettes</a:t>
                </a:r>
                <a:r>
                  <a:rPr lang="zh-CN" altLang="en-US" sz="750" dirty="0">
                    <a:solidFill>
                      <a:prstClr val="black"/>
                    </a:solidFill>
                    <a:latin typeface="微软雅黑" panose="020B0503020204020204" pitchFamily="34" charset="-122"/>
                    <a:ea typeface="微软雅黑" panose="020B0503020204020204" pitchFamily="34" charset="-122"/>
                  </a:rPr>
                  <a:t>、</a:t>
                </a:r>
                <a:r>
                  <a:rPr lang="en-US" altLang="zh-CN" sz="750" dirty="0">
                    <a:solidFill>
                      <a:prstClr val="black"/>
                    </a:solidFill>
                    <a:latin typeface="微软雅黑" panose="020B0503020204020204" pitchFamily="34" charset="-122"/>
                    <a:ea typeface="微软雅黑" panose="020B0503020204020204" pitchFamily="34" charset="-122"/>
                  </a:rPr>
                  <a:t>Legal Glossary</a:t>
                </a:r>
                <a:r>
                  <a:rPr lang="zh-CN" altLang="en-US" sz="750" dirty="0">
                    <a:solidFill>
                      <a:prstClr val="black"/>
                    </a:solidFill>
                    <a:latin typeface="微软雅黑" panose="020B0503020204020204" pitchFamily="34" charset="-122"/>
                    <a:ea typeface="微软雅黑" panose="020B0503020204020204" pitchFamily="34" charset="-122"/>
                  </a:rPr>
                  <a:t>、</a:t>
                </a:r>
                <a:r>
                  <a:rPr lang="en-US" altLang="zh-CN" sz="750" dirty="0">
                    <a:solidFill>
                      <a:prstClr val="black"/>
                    </a:solidFill>
                    <a:latin typeface="微软雅黑" panose="020B0503020204020204" pitchFamily="34" charset="-122"/>
                    <a:ea typeface="微软雅黑" panose="020B0503020204020204" pitchFamily="34" charset="-122"/>
                  </a:rPr>
                  <a:t>International Treaties</a:t>
                </a:r>
                <a:r>
                  <a:rPr lang="zh-CN" altLang="en-US" sz="749" dirty="0">
                    <a:solidFill>
                      <a:prstClr val="black"/>
                    </a:solidFill>
                    <a:latin typeface="微软雅黑" panose="020B0503020204020204" pitchFamily="34" charset="-122"/>
                    <a:ea typeface="微软雅黑" panose="020B0503020204020204" pitchFamily="34" charset="-122"/>
                  </a:rPr>
                  <a:t>。</a:t>
                </a:r>
              </a:p>
            </p:txBody>
          </p:sp>
          <p:sp>
            <p:nvSpPr>
              <p:cNvPr id="15" name="矩形 14">
                <a:extLst>
                  <a:ext uri="{FF2B5EF4-FFF2-40B4-BE49-F238E27FC236}">
                    <a16:creationId xmlns:a16="http://schemas.microsoft.com/office/drawing/2014/main" id="{B28959DF-504E-4D81-8B24-E4AE8E085592}"/>
                  </a:ext>
                </a:extLst>
              </p:cNvPr>
              <p:cNvSpPr/>
              <p:nvPr/>
            </p:nvSpPr>
            <p:spPr>
              <a:xfrm>
                <a:off x="274961" y="1973495"/>
                <a:ext cx="2527668" cy="311255"/>
              </a:xfrm>
              <a:prstGeom prst="rect">
                <a:avLst/>
              </a:prstGeom>
            </p:spPr>
            <p:txBody>
              <a:bodyPr wrap="squar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英文译本库</a:t>
                </a:r>
                <a:endParaRPr lang="en-US" altLang="zh-CN" sz="1050" b="1" kern="0" dirty="0">
                  <a:solidFill>
                    <a:prstClr val="black"/>
                  </a:solidFill>
                  <a:latin typeface="Calibri"/>
                  <a:ea typeface="微软雅黑" panose="020B0503020204020204" pitchFamily="34" charset="-122"/>
                </a:endParaRPr>
              </a:p>
            </p:txBody>
          </p:sp>
        </p:grpSp>
        <p:sp>
          <p:nvSpPr>
            <p:cNvPr id="10" name="箭头: 五边形 1">
              <a:extLst>
                <a:ext uri="{FF2B5EF4-FFF2-40B4-BE49-F238E27FC236}">
                  <a16:creationId xmlns:a16="http://schemas.microsoft.com/office/drawing/2014/main" id="{04F8C6BC-6250-42BD-9C34-172CA5288E77}"/>
                </a:ext>
              </a:extLst>
            </p:cNvPr>
            <p:cNvSpPr/>
            <p:nvPr/>
          </p:nvSpPr>
          <p:spPr>
            <a:xfrm rot="10800000">
              <a:off x="447080" y="2401275"/>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11" name="TextBox 28">
              <a:extLst>
                <a:ext uri="{FF2B5EF4-FFF2-40B4-BE49-F238E27FC236}">
                  <a16:creationId xmlns:a16="http://schemas.microsoft.com/office/drawing/2014/main" id="{5C2E83EF-915A-4E54-ACBA-EC7D04DAC72C}"/>
                </a:ext>
              </a:extLst>
            </p:cNvPr>
            <p:cNvSpPr txBox="1"/>
            <p:nvPr/>
          </p:nvSpPr>
          <p:spPr>
            <a:xfrm>
              <a:off x="702567" y="2498850"/>
              <a:ext cx="1469987"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5200</a:t>
              </a:r>
              <a:r>
                <a:rPr lang="zh-CN" altLang="en-US" sz="1350" dirty="0">
                  <a:solidFill>
                    <a:prstClr val="white"/>
                  </a:solidFill>
                  <a:latin typeface="微软雅黑" pitchFamily="34" charset="-122"/>
                  <a:ea typeface="微软雅黑" panose="020B0503020204020204" pitchFamily="34" charset="-122"/>
                </a:rPr>
                <a:t>万</a:t>
              </a:r>
              <a:r>
                <a:rPr lang="en-US" altLang="zh-CN" sz="1350" dirty="0">
                  <a:solidFill>
                    <a:prstClr val="white"/>
                  </a:solidFill>
                  <a:latin typeface="微软雅黑" pitchFamily="34" charset="-122"/>
                  <a:ea typeface="微软雅黑" panose="020B0503020204020204" pitchFamily="34" charset="-122"/>
                </a:rPr>
                <a:t>+</a:t>
              </a:r>
              <a:endParaRPr lang="zh-CN" altLang="en-US" sz="1350" dirty="0">
                <a:solidFill>
                  <a:prstClr val="white"/>
                </a:solidFill>
                <a:latin typeface="微软雅黑" pitchFamily="34" charset="-122"/>
                <a:ea typeface="微软雅黑" panose="020B0503020204020204" pitchFamily="34" charset="-122"/>
              </a:endParaRPr>
            </a:p>
          </p:txBody>
        </p:sp>
        <p:sp>
          <p:nvSpPr>
            <p:cNvPr id="12" name="箭头: 五边形 39">
              <a:extLst>
                <a:ext uri="{FF2B5EF4-FFF2-40B4-BE49-F238E27FC236}">
                  <a16:creationId xmlns:a16="http://schemas.microsoft.com/office/drawing/2014/main" id="{A1466508-BDD3-4D6C-BC46-04EDADF615C9}"/>
                </a:ext>
              </a:extLst>
            </p:cNvPr>
            <p:cNvSpPr/>
            <p:nvPr/>
          </p:nvSpPr>
          <p:spPr>
            <a:xfrm rot="10800000">
              <a:off x="453359" y="4688034"/>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13" name="TextBox 28">
              <a:extLst>
                <a:ext uri="{FF2B5EF4-FFF2-40B4-BE49-F238E27FC236}">
                  <a16:creationId xmlns:a16="http://schemas.microsoft.com/office/drawing/2014/main" id="{C984DAE5-1025-4A51-B0CC-B729936DBBC1}"/>
                </a:ext>
              </a:extLst>
            </p:cNvPr>
            <p:cNvSpPr txBox="1"/>
            <p:nvPr/>
          </p:nvSpPr>
          <p:spPr>
            <a:xfrm>
              <a:off x="596900" y="4798433"/>
              <a:ext cx="1469987"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22</a:t>
              </a:r>
              <a:r>
                <a:rPr lang="zh-CN" altLang="en-US" sz="1350" dirty="0">
                  <a:solidFill>
                    <a:prstClr val="white"/>
                  </a:solidFill>
                  <a:latin typeface="微软雅黑" pitchFamily="34" charset="-122"/>
                  <a:ea typeface="微软雅黑" panose="020B0503020204020204" pitchFamily="34" charset="-122"/>
                </a:rPr>
                <a:t>万</a:t>
              </a:r>
              <a:r>
                <a:rPr lang="en-US" altLang="zh-CN" sz="1350" dirty="0">
                  <a:solidFill>
                    <a:prstClr val="white"/>
                  </a:solidFill>
                  <a:latin typeface="微软雅黑" pitchFamily="34" charset="-122"/>
                  <a:ea typeface="微软雅黑" panose="020B0503020204020204" pitchFamily="34" charset="-122"/>
                </a:rPr>
                <a:t>+</a:t>
              </a:r>
              <a:endParaRPr lang="zh-CN" altLang="en-US" sz="1350" dirty="0">
                <a:solidFill>
                  <a:prstClr val="white"/>
                </a:solidFill>
                <a:latin typeface="微软雅黑" pitchFamily="34" charset="-122"/>
                <a:ea typeface="微软雅黑" panose="020B0503020204020204" pitchFamily="34" charset="-122"/>
              </a:endParaRPr>
            </a:p>
          </p:txBody>
        </p:sp>
      </p:grpSp>
      <p:grpSp>
        <p:nvGrpSpPr>
          <p:cNvPr id="18" name="组合 17"/>
          <p:cNvGrpSpPr/>
          <p:nvPr/>
        </p:nvGrpSpPr>
        <p:grpSpPr>
          <a:xfrm>
            <a:off x="2250096" y="1226995"/>
            <a:ext cx="1529612" cy="3088002"/>
            <a:chOff x="2855768" y="2396781"/>
            <a:chExt cx="2039483" cy="4117335"/>
          </a:xfrm>
        </p:grpSpPr>
        <p:grpSp>
          <p:nvGrpSpPr>
            <p:cNvPr id="19" name="组 10">
              <a:extLst>
                <a:ext uri="{FF2B5EF4-FFF2-40B4-BE49-F238E27FC236}">
                  <a16:creationId xmlns:a16="http://schemas.microsoft.com/office/drawing/2014/main" id="{9119F602-E420-4CA8-8B9B-CAFF9CFBD3AA}"/>
                </a:ext>
              </a:extLst>
            </p:cNvPr>
            <p:cNvGrpSpPr/>
            <p:nvPr/>
          </p:nvGrpSpPr>
          <p:grpSpPr>
            <a:xfrm>
              <a:off x="2914946" y="3161308"/>
              <a:ext cx="1854000" cy="1274042"/>
              <a:chOff x="231197" y="1745075"/>
              <a:chExt cx="3032066" cy="753449"/>
            </a:xfrm>
          </p:grpSpPr>
          <p:sp>
            <p:nvSpPr>
              <p:cNvPr id="27" name="文本框 26">
                <a:extLst>
                  <a:ext uri="{FF2B5EF4-FFF2-40B4-BE49-F238E27FC236}">
                    <a16:creationId xmlns:a16="http://schemas.microsoft.com/office/drawing/2014/main" id="{C5589FA4-AE44-4658-9DBA-EC99107B6B21}"/>
                  </a:ext>
                </a:extLst>
              </p:cNvPr>
              <p:cNvSpPr txBox="1"/>
              <p:nvPr/>
            </p:nvSpPr>
            <p:spPr>
              <a:xfrm>
                <a:off x="231197" y="1952481"/>
                <a:ext cx="3032066" cy="5460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zh-CN" altLang="en-US" sz="750" dirty="0">
                    <a:solidFill>
                      <a:prstClr val="black"/>
                    </a:solidFill>
                    <a:latin typeface="微软雅黑" panose="020B0503020204020204" pitchFamily="34" charset="-122"/>
                    <a:ea typeface="微软雅黑" panose="020B0503020204020204" pitchFamily="34" charset="-122"/>
                  </a:rPr>
                  <a:t>中央、地方法规、法律动态、合同文书范本、中外条约、外国法律法规、港澳台法律法规等</a:t>
                </a:r>
                <a:r>
                  <a:rPr lang="zh-CN" altLang="en-US" sz="749" dirty="0">
                    <a:solidFill>
                      <a:prstClr val="black"/>
                    </a:solidFill>
                    <a:latin typeface="微软雅黑" panose="020B0503020204020204" pitchFamily="34" charset="-122"/>
                    <a:ea typeface="微软雅黑" panose="020B0503020204020204" pitchFamily="34" charset="-122"/>
                  </a:rPr>
                  <a:t>。</a:t>
                </a:r>
              </a:p>
            </p:txBody>
          </p:sp>
          <p:sp>
            <p:nvSpPr>
              <p:cNvPr id="28" name="矩形 27">
                <a:extLst>
                  <a:ext uri="{FF2B5EF4-FFF2-40B4-BE49-F238E27FC236}">
                    <a16:creationId xmlns:a16="http://schemas.microsoft.com/office/drawing/2014/main" id="{7F754133-28C5-4615-AB26-7F29A9C4C0C2}"/>
                  </a:ext>
                </a:extLst>
              </p:cNvPr>
              <p:cNvSpPr/>
              <p:nvPr/>
            </p:nvSpPr>
            <p:spPr>
              <a:xfrm>
                <a:off x="269174" y="1745075"/>
                <a:ext cx="2160405" cy="238438"/>
              </a:xfrm>
              <a:prstGeom prst="rect">
                <a:avLst/>
              </a:prstGeom>
            </p:spPr>
            <p:txBody>
              <a:bodyPr wrap="squar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法律法规库</a:t>
                </a:r>
                <a:endParaRPr lang="en-US" altLang="zh-CN" sz="1050" b="1" kern="0" dirty="0">
                  <a:solidFill>
                    <a:prstClr val="black"/>
                  </a:solidFill>
                  <a:latin typeface="Calibri"/>
                  <a:ea typeface="微软雅黑" panose="020B0503020204020204" pitchFamily="34" charset="-122"/>
                </a:endParaRPr>
              </a:p>
            </p:txBody>
          </p:sp>
        </p:grpSp>
        <p:sp>
          <p:nvSpPr>
            <p:cNvPr id="20" name="箭头: 五边形 37">
              <a:extLst>
                <a:ext uri="{FF2B5EF4-FFF2-40B4-BE49-F238E27FC236}">
                  <a16:creationId xmlns:a16="http://schemas.microsoft.com/office/drawing/2014/main" id="{52705AA2-FA0F-418E-929F-E048CC75B4C5}"/>
                </a:ext>
              </a:extLst>
            </p:cNvPr>
            <p:cNvSpPr/>
            <p:nvPr/>
          </p:nvSpPr>
          <p:spPr>
            <a:xfrm rot="10800000">
              <a:off x="2855768" y="2396781"/>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21" name="TextBox 28">
              <a:extLst>
                <a:ext uri="{FF2B5EF4-FFF2-40B4-BE49-F238E27FC236}">
                  <a16:creationId xmlns:a16="http://schemas.microsoft.com/office/drawing/2014/main" id="{954BA957-6590-4D7B-8D18-971281C22740}"/>
                </a:ext>
              </a:extLst>
            </p:cNvPr>
            <p:cNvSpPr txBox="1"/>
            <p:nvPr/>
          </p:nvSpPr>
          <p:spPr>
            <a:xfrm>
              <a:off x="3106043" y="2498850"/>
              <a:ext cx="1469987"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190</a:t>
              </a:r>
              <a:r>
                <a:rPr lang="zh-CN" altLang="en-US" sz="1350" dirty="0">
                  <a:solidFill>
                    <a:prstClr val="white"/>
                  </a:solidFill>
                  <a:latin typeface="微软雅黑" pitchFamily="34" charset="-122"/>
                  <a:ea typeface="微软雅黑" panose="020B0503020204020204" pitchFamily="34" charset="-122"/>
                </a:rPr>
                <a:t>万</a:t>
              </a:r>
              <a:r>
                <a:rPr lang="en-US" altLang="zh-CN" sz="1350" dirty="0">
                  <a:solidFill>
                    <a:prstClr val="white"/>
                  </a:solidFill>
                  <a:latin typeface="微软雅黑" pitchFamily="34" charset="-122"/>
                  <a:ea typeface="微软雅黑" panose="020B0503020204020204" pitchFamily="34" charset="-122"/>
                </a:rPr>
                <a:t>+</a:t>
              </a:r>
              <a:endParaRPr lang="zh-CN" altLang="en-US" sz="1350" dirty="0">
                <a:solidFill>
                  <a:prstClr val="white"/>
                </a:solidFill>
                <a:latin typeface="微软雅黑" pitchFamily="34" charset="-122"/>
                <a:ea typeface="微软雅黑" panose="020B0503020204020204" pitchFamily="34" charset="-122"/>
              </a:endParaRPr>
            </a:p>
          </p:txBody>
        </p:sp>
        <p:grpSp>
          <p:nvGrpSpPr>
            <p:cNvPr id="22" name="组 10">
              <a:extLst>
                <a:ext uri="{FF2B5EF4-FFF2-40B4-BE49-F238E27FC236}">
                  <a16:creationId xmlns:a16="http://schemas.microsoft.com/office/drawing/2014/main" id="{D1BAB740-216A-4393-BCB2-D00E96270B5F}"/>
                </a:ext>
              </a:extLst>
            </p:cNvPr>
            <p:cNvGrpSpPr/>
            <p:nvPr/>
          </p:nvGrpSpPr>
          <p:grpSpPr>
            <a:xfrm>
              <a:off x="3041251" y="5461040"/>
              <a:ext cx="1854000" cy="1053076"/>
              <a:chOff x="247498" y="2006916"/>
              <a:chExt cx="3032066" cy="705456"/>
            </a:xfrm>
          </p:grpSpPr>
          <p:sp>
            <p:nvSpPr>
              <p:cNvPr id="25" name="文本框 24">
                <a:extLst>
                  <a:ext uri="{FF2B5EF4-FFF2-40B4-BE49-F238E27FC236}">
                    <a16:creationId xmlns:a16="http://schemas.microsoft.com/office/drawing/2014/main" id="{AE401E51-6DCF-4710-A05B-1D2F8698DB43}"/>
                  </a:ext>
                </a:extLst>
              </p:cNvPr>
              <p:cNvSpPr txBox="1"/>
              <p:nvPr/>
            </p:nvSpPr>
            <p:spPr>
              <a:xfrm>
                <a:off x="247498" y="2227851"/>
                <a:ext cx="3032066" cy="4845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zh-CN" altLang="en-US" sz="750" dirty="0">
                    <a:solidFill>
                      <a:prstClr val="black"/>
                    </a:solidFill>
                    <a:latin typeface="微软雅黑" panose="020B0503020204020204" pitchFamily="34" charset="-122"/>
                    <a:ea typeface="微软雅黑" panose="020B0503020204020204" pitchFamily="34" charset="-122"/>
                  </a:rPr>
                  <a:t>收录国内外知名律所进度、盈科、君合等</a:t>
                </a:r>
                <a:r>
                  <a:rPr lang="en-US" altLang="zh-CN" sz="750" dirty="0">
                    <a:solidFill>
                      <a:prstClr val="black"/>
                    </a:solidFill>
                    <a:latin typeface="微软雅黑" panose="020B0503020204020204" pitchFamily="34" charset="-122"/>
                    <a:ea typeface="微软雅黑" panose="020B0503020204020204" pitchFamily="34" charset="-122"/>
                  </a:rPr>
                  <a:t>70</a:t>
                </a:r>
                <a:r>
                  <a:rPr lang="zh-CN" altLang="en-US" sz="750" dirty="0">
                    <a:solidFill>
                      <a:prstClr val="black"/>
                    </a:solidFill>
                    <a:latin typeface="微软雅黑" panose="020B0503020204020204" pitchFamily="34" charset="-122"/>
                    <a:ea typeface="微软雅黑" panose="020B0503020204020204" pitchFamily="34" charset="-122"/>
                  </a:rPr>
                  <a:t>家律所所刊</a:t>
                </a:r>
                <a:r>
                  <a:rPr lang="en-US" altLang="zh-CN" sz="750" dirty="0">
                    <a:solidFill>
                      <a:prstClr val="black"/>
                    </a:solidFill>
                    <a:latin typeface="微软雅黑" panose="020B0503020204020204" pitchFamily="34" charset="-122"/>
                    <a:ea typeface="微软雅黑" panose="020B0503020204020204" pitchFamily="34" charset="-122"/>
                  </a:rPr>
                  <a:t>82</a:t>
                </a:r>
                <a:r>
                  <a:rPr lang="zh-CN" altLang="en-US" sz="750" dirty="0">
                    <a:solidFill>
                      <a:prstClr val="black"/>
                    </a:solidFill>
                    <a:latin typeface="微软雅黑" panose="020B0503020204020204" pitchFamily="34" charset="-122"/>
                    <a:ea typeface="微软雅黑" panose="020B0503020204020204" pitchFamily="34" charset="-122"/>
                  </a:rPr>
                  <a:t>中律师刊物文章。</a:t>
                </a:r>
                <a:endParaRPr lang="zh-CN" altLang="en-US" sz="749" dirty="0">
                  <a:solidFill>
                    <a:prstClr val="black"/>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7132CB32-4EA4-4609-B1E9-223E76B9B9A8}"/>
                  </a:ext>
                </a:extLst>
              </p:cNvPr>
              <p:cNvSpPr/>
              <p:nvPr/>
            </p:nvSpPr>
            <p:spPr>
              <a:xfrm>
                <a:off x="266094" y="2006916"/>
                <a:ext cx="2455555" cy="270095"/>
              </a:xfrm>
              <a:prstGeom prst="rect">
                <a:avLst/>
              </a:prstGeom>
            </p:spPr>
            <p:txBody>
              <a:bodyPr wrap="squar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律所实务库</a:t>
                </a:r>
                <a:endParaRPr lang="en-US" altLang="zh-CN" sz="1050" b="1" kern="0" dirty="0">
                  <a:solidFill>
                    <a:prstClr val="black"/>
                  </a:solidFill>
                  <a:latin typeface="Calibri"/>
                  <a:ea typeface="微软雅黑" panose="020B0503020204020204" pitchFamily="34" charset="-122"/>
                </a:endParaRPr>
              </a:p>
            </p:txBody>
          </p:sp>
        </p:grpSp>
        <p:sp>
          <p:nvSpPr>
            <p:cNvPr id="23" name="箭头: 五边形 50">
              <a:extLst>
                <a:ext uri="{FF2B5EF4-FFF2-40B4-BE49-F238E27FC236}">
                  <a16:creationId xmlns:a16="http://schemas.microsoft.com/office/drawing/2014/main" id="{43D481FB-A885-4D0E-9EA7-3D607FBD06F5}"/>
                </a:ext>
              </a:extLst>
            </p:cNvPr>
            <p:cNvSpPr/>
            <p:nvPr/>
          </p:nvSpPr>
          <p:spPr>
            <a:xfrm rot="10800000">
              <a:off x="2866703" y="4682525"/>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24" name="TextBox 28">
              <a:extLst>
                <a:ext uri="{FF2B5EF4-FFF2-40B4-BE49-F238E27FC236}">
                  <a16:creationId xmlns:a16="http://schemas.microsoft.com/office/drawing/2014/main" id="{C1F91826-F5AA-41E3-8E9F-B222298610D4}"/>
                </a:ext>
              </a:extLst>
            </p:cNvPr>
            <p:cNvSpPr txBox="1"/>
            <p:nvPr/>
          </p:nvSpPr>
          <p:spPr>
            <a:xfrm>
              <a:off x="3122189" y="4780100"/>
              <a:ext cx="1469987"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2.6</a:t>
              </a:r>
              <a:r>
                <a:rPr lang="zh-CN" altLang="en-US" sz="1350" dirty="0">
                  <a:solidFill>
                    <a:prstClr val="white"/>
                  </a:solidFill>
                  <a:latin typeface="微软雅黑" pitchFamily="34" charset="-122"/>
                  <a:ea typeface="微软雅黑" panose="020B0503020204020204" pitchFamily="34" charset="-122"/>
                </a:rPr>
                <a:t>万</a:t>
              </a:r>
              <a:r>
                <a:rPr lang="en-US" altLang="zh-CN" sz="1350" dirty="0">
                  <a:solidFill>
                    <a:prstClr val="white"/>
                  </a:solidFill>
                  <a:latin typeface="微软雅黑" pitchFamily="34" charset="-122"/>
                  <a:ea typeface="微软雅黑" panose="020B0503020204020204" pitchFamily="34" charset="-122"/>
                </a:rPr>
                <a:t>+</a:t>
              </a:r>
              <a:endParaRPr lang="zh-CN" altLang="en-US" sz="1350" dirty="0">
                <a:solidFill>
                  <a:prstClr val="white"/>
                </a:solidFill>
                <a:latin typeface="微软雅黑" pitchFamily="34" charset="-122"/>
                <a:ea typeface="微软雅黑" panose="020B0503020204020204" pitchFamily="34" charset="-122"/>
              </a:endParaRPr>
            </a:p>
          </p:txBody>
        </p:sp>
      </p:grpSp>
      <p:grpSp>
        <p:nvGrpSpPr>
          <p:cNvPr id="29" name="组合 28"/>
          <p:cNvGrpSpPr/>
          <p:nvPr/>
        </p:nvGrpSpPr>
        <p:grpSpPr>
          <a:xfrm>
            <a:off x="3910031" y="1226996"/>
            <a:ext cx="1510871" cy="3069996"/>
            <a:chOff x="5262742" y="2413076"/>
            <a:chExt cx="2014494" cy="4093328"/>
          </a:xfrm>
        </p:grpSpPr>
        <p:grpSp>
          <p:nvGrpSpPr>
            <p:cNvPr id="30" name="组 10">
              <a:extLst>
                <a:ext uri="{FF2B5EF4-FFF2-40B4-BE49-F238E27FC236}">
                  <a16:creationId xmlns:a16="http://schemas.microsoft.com/office/drawing/2014/main" id="{227DFB69-EB6C-4C1A-8DE2-D6E212082616}"/>
                </a:ext>
              </a:extLst>
            </p:cNvPr>
            <p:cNvGrpSpPr/>
            <p:nvPr/>
          </p:nvGrpSpPr>
          <p:grpSpPr>
            <a:xfrm>
              <a:off x="5312174" y="3161306"/>
              <a:ext cx="1854000" cy="1055977"/>
              <a:chOff x="259949" y="2008202"/>
              <a:chExt cx="3237659" cy="642298"/>
            </a:xfrm>
          </p:grpSpPr>
          <p:sp>
            <p:nvSpPr>
              <p:cNvPr id="38" name="文本框 37">
                <a:extLst>
                  <a:ext uri="{FF2B5EF4-FFF2-40B4-BE49-F238E27FC236}">
                    <a16:creationId xmlns:a16="http://schemas.microsoft.com/office/drawing/2014/main" id="{57ABF104-5160-4A7C-A8DA-8ED7D25B9142}"/>
                  </a:ext>
                </a:extLst>
              </p:cNvPr>
              <p:cNvSpPr txBox="1"/>
              <p:nvPr/>
            </p:nvSpPr>
            <p:spPr>
              <a:xfrm>
                <a:off x="259949" y="2210569"/>
                <a:ext cx="3237659" cy="4399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zh-CN" altLang="en-US" sz="750" dirty="0">
                    <a:solidFill>
                      <a:prstClr val="black"/>
                    </a:solidFill>
                    <a:latin typeface="微软雅黑" panose="020B0503020204020204" pitchFamily="34" charset="-122"/>
                    <a:ea typeface="微软雅黑" panose="020B0503020204020204" pitchFamily="34" charset="-122"/>
                  </a:rPr>
                  <a:t>收录各级人民检察院陆续公布的检察法律文书和重要案件信息</a:t>
                </a:r>
                <a:r>
                  <a:rPr lang="zh-CN" altLang="en-US" sz="749" dirty="0">
                    <a:solidFill>
                      <a:prstClr val="black"/>
                    </a:solidFill>
                    <a:latin typeface="微软雅黑" panose="020B0503020204020204" pitchFamily="34" charset="-122"/>
                    <a:ea typeface="微软雅黑" panose="020B0503020204020204" pitchFamily="34" charset="-122"/>
                  </a:rPr>
                  <a:t>。</a:t>
                </a:r>
              </a:p>
            </p:txBody>
          </p:sp>
          <p:sp>
            <p:nvSpPr>
              <p:cNvPr id="39" name="矩形 38">
                <a:extLst>
                  <a:ext uri="{FF2B5EF4-FFF2-40B4-BE49-F238E27FC236}">
                    <a16:creationId xmlns:a16="http://schemas.microsoft.com/office/drawing/2014/main" id="{6A774EE3-4793-4125-9E67-928901CBA1E2}"/>
                  </a:ext>
                </a:extLst>
              </p:cNvPr>
              <p:cNvSpPr/>
              <p:nvPr/>
            </p:nvSpPr>
            <p:spPr>
              <a:xfrm>
                <a:off x="259949" y="2008202"/>
                <a:ext cx="1980316" cy="245238"/>
              </a:xfrm>
              <a:prstGeom prst="rect">
                <a:avLst/>
              </a:prstGeom>
            </p:spPr>
            <p:txBody>
              <a:bodyPr wrap="squar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检察文书库</a:t>
                </a:r>
                <a:endParaRPr lang="en-US" altLang="zh-CN" sz="1050" b="1" kern="0" dirty="0">
                  <a:solidFill>
                    <a:prstClr val="black"/>
                  </a:solidFill>
                  <a:latin typeface="Calibri"/>
                  <a:ea typeface="微软雅黑" panose="020B0503020204020204" pitchFamily="34" charset="-122"/>
                </a:endParaRPr>
              </a:p>
            </p:txBody>
          </p:sp>
        </p:grpSp>
        <p:grpSp>
          <p:nvGrpSpPr>
            <p:cNvPr id="31" name="组 10">
              <a:extLst>
                <a:ext uri="{FF2B5EF4-FFF2-40B4-BE49-F238E27FC236}">
                  <a16:creationId xmlns:a16="http://schemas.microsoft.com/office/drawing/2014/main" id="{A66D26B4-99C3-49AC-AE2E-42783A5B6262}"/>
                </a:ext>
              </a:extLst>
            </p:cNvPr>
            <p:cNvGrpSpPr/>
            <p:nvPr/>
          </p:nvGrpSpPr>
          <p:grpSpPr>
            <a:xfrm>
              <a:off x="5423236" y="5461044"/>
              <a:ext cx="1854000" cy="1045360"/>
              <a:chOff x="247498" y="1938627"/>
              <a:chExt cx="3032066" cy="850416"/>
            </a:xfrm>
          </p:grpSpPr>
          <p:sp>
            <p:nvSpPr>
              <p:cNvPr id="36" name="文本框 35">
                <a:extLst>
                  <a:ext uri="{FF2B5EF4-FFF2-40B4-BE49-F238E27FC236}">
                    <a16:creationId xmlns:a16="http://schemas.microsoft.com/office/drawing/2014/main" id="{285ADF93-D43E-4B95-97E7-B596A8CF1A74}"/>
                  </a:ext>
                </a:extLst>
              </p:cNvPr>
              <p:cNvSpPr txBox="1"/>
              <p:nvPr/>
            </p:nvSpPr>
            <p:spPr>
              <a:xfrm>
                <a:off x="247498" y="2200649"/>
                <a:ext cx="3032066" cy="5883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zh-CN" altLang="en-US" sz="750" dirty="0">
                    <a:solidFill>
                      <a:prstClr val="black"/>
                    </a:solidFill>
                    <a:latin typeface="微软雅黑" panose="020B0503020204020204" pitchFamily="34" charset="-122"/>
                    <a:ea typeface="微软雅黑" panose="020B0503020204020204" pitchFamily="34" charset="-122"/>
                  </a:rPr>
                  <a:t>从审判及律师实务出发，内容涵盖物权。合同等十余个专题，满足审判、实践需要</a:t>
                </a:r>
                <a:r>
                  <a:rPr lang="zh-CN" altLang="en-US" sz="749" dirty="0">
                    <a:solidFill>
                      <a:prstClr val="black"/>
                    </a:solidFill>
                    <a:latin typeface="微软雅黑" panose="020B0503020204020204" pitchFamily="34" charset="-122"/>
                    <a:ea typeface="微软雅黑" panose="020B0503020204020204" pitchFamily="34" charset="-122"/>
                  </a:rPr>
                  <a:t>。</a:t>
                </a:r>
              </a:p>
            </p:txBody>
          </p:sp>
          <p:sp>
            <p:nvSpPr>
              <p:cNvPr id="37" name="矩形 36">
                <a:extLst>
                  <a:ext uri="{FF2B5EF4-FFF2-40B4-BE49-F238E27FC236}">
                    <a16:creationId xmlns:a16="http://schemas.microsoft.com/office/drawing/2014/main" id="{B25E4C6E-B027-46B8-B5FF-172E804E277F}"/>
                  </a:ext>
                </a:extLst>
              </p:cNvPr>
              <p:cNvSpPr/>
              <p:nvPr/>
            </p:nvSpPr>
            <p:spPr>
              <a:xfrm>
                <a:off x="247498" y="1938627"/>
                <a:ext cx="2543889" cy="327998"/>
              </a:xfrm>
              <a:prstGeom prst="rect">
                <a:avLst/>
              </a:prstGeom>
            </p:spPr>
            <p:txBody>
              <a:bodyPr wrap="squar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专题参考库</a:t>
                </a:r>
                <a:endParaRPr lang="en-US" altLang="zh-CN" sz="1050" b="1" kern="0" dirty="0">
                  <a:solidFill>
                    <a:prstClr val="black"/>
                  </a:solidFill>
                  <a:latin typeface="Calibri"/>
                  <a:ea typeface="微软雅黑" panose="020B0503020204020204" pitchFamily="34" charset="-122"/>
                </a:endParaRPr>
              </a:p>
            </p:txBody>
          </p:sp>
        </p:grpSp>
        <p:sp>
          <p:nvSpPr>
            <p:cNvPr id="32" name="箭头: 五边形 36">
              <a:extLst>
                <a:ext uri="{FF2B5EF4-FFF2-40B4-BE49-F238E27FC236}">
                  <a16:creationId xmlns:a16="http://schemas.microsoft.com/office/drawing/2014/main" id="{6DBE1AC7-23C2-4743-A60C-F399B96FDE0E}"/>
                </a:ext>
              </a:extLst>
            </p:cNvPr>
            <p:cNvSpPr/>
            <p:nvPr/>
          </p:nvSpPr>
          <p:spPr>
            <a:xfrm rot="10800000">
              <a:off x="5262742" y="2413076"/>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33" name="TextBox 28">
              <a:extLst>
                <a:ext uri="{FF2B5EF4-FFF2-40B4-BE49-F238E27FC236}">
                  <a16:creationId xmlns:a16="http://schemas.microsoft.com/office/drawing/2014/main" id="{07AD1280-E58C-45E7-A24B-B643332D5F46}"/>
                </a:ext>
              </a:extLst>
            </p:cNvPr>
            <p:cNvSpPr txBox="1"/>
            <p:nvPr/>
          </p:nvSpPr>
          <p:spPr>
            <a:xfrm>
              <a:off x="5450201" y="2503031"/>
              <a:ext cx="1469988"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307</a:t>
              </a:r>
              <a:r>
                <a:rPr lang="zh-CN" altLang="en-US" sz="1350" dirty="0">
                  <a:solidFill>
                    <a:prstClr val="white"/>
                  </a:solidFill>
                  <a:latin typeface="微软雅黑" pitchFamily="34" charset="-122"/>
                  <a:ea typeface="微软雅黑" panose="020B0503020204020204" pitchFamily="34" charset="-122"/>
                </a:rPr>
                <a:t>万</a:t>
              </a:r>
              <a:r>
                <a:rPr lang="en-US" altLang="zh-CN" sz="1350" dirty="0">
                  <a:solidFill>
                    <a:prstClr val="white"/>
                  </a:solidFill>
                  <a:latin typeface="微软雅黑" pitchFamily="34" charset="-122"/>
                  <a:ea typeface="微软雅黑" panose="020B0503020204020204" pitchFamily="34" charset="-122"/>
                </a:rPr>
                <a:t>+</a:t>
              </a:r>
              <a:endParaRPr lang="zh-CN" altLang="en-US" sz="1350" dirty="0">
                <a:solidFill>
                  <a:prstClr val="white"/>
                </a:solidFill>
                <a:latin typeface="微软雅黑" pitchFamily="34" charset="-122"/>
                <a:ea typeface="微软雅黑" panose="020B0503020204020204" pitchFamily="34" charset="-122"/>
              </a:endParaRPr>
            </a:p>
          </p:txBody>
        </p:sp>
        <p:sp>
          <p:nvSpPr>
            <p:cNvPr id="34" name="箭头: 五边形 52">
              <a:extLst>
                <a:ext uri="{FF2B5EF4-FFF2-40B4-BE49-F238E27FC236}">
                  <a16:creationId xmlns:a16="http://schemas.microsoft.com/office/drawing/2014/main" id="{2F224FCF-26A3-46AD-9405-959B2E71B4CA}"/>
                </a:ext>
              </a:extLst>
            </p:cNvPr>
            <p:cNvSpPr/>
            <p:nvPr/>
          </p:nvSpPr>
          <p:spPr>
            <a:xfrm rot="10800000">
              <a:off x="5269022" y="4682526"/>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35" name="TextBox 28">
              <a:extLst>
                <a:ext uri="{FF2B5EF4-FFF2-40B4-BE49-F238E27FC236}">
                  <a16:creationId xmlns:a16="http://schemas.microsoft.com/office/drawing/2014/main" id="{15BC5FF7-A986-4872-91FE-6EBBD13DCB47}"/>
                </a:ext>
              </a:extLst>
            </p:cNvPr>
            <p:cNvSpPr txBox="1"/>
            <p:nvPr/>
          </p:nvSpPr>
          <p:spPr>
            <a:xfrm>
              <a:off x="5504181" y="4784595"/>
              <a:ext cx="1469988"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10</a:t>
              </a:r>
              <a:r>
                <a:rPr lang="zh-CN" altLang="en-US" sz="1350" dirty="0">
                  <a:solidFill>
                    <a:prstClr val="white"/>
                  </a:solidFill>
                  <a:latin typeface="微软雅黑" pitchFamily="34" charset="-122"/>
                  <a:ea typeface="微软雅黑" panose="020B0503020204020204" pitchFamily="34" charset="-122"/>
                </a:rPr>
                <a:t>万</a:t>
              </a:r>
              <a:r>
                <a:rPr lang="en-US" altLang="zh-CN" sz="1350" dirty="0">
                  <a:solidFill>
                    <a:prstClr val="white"/>
                  </a:solidFill>
                  <a:latin typeface="微软雅黑" pitchFamily="34" charset="-122"/>
                  <a:ea typeface="微软雅黑" panose="020B0503020204020204" pitchFamily="34" charset="-122"/>
                </a:rPr>
                <a:t>+</a:t>
              </a:r>
              <a:endParaRPr lang="zh-CN" altLang="en-US" sz="1350" dirty="0">
                <a:solidFill>
                  <a:prstClr val="white"/>
                </a:solidFill>
                <a:latin typeface="微软雅黑" pitchFamily="34" charset="-122"/>
                <a:ea typeface="微软雅黑" panose="020B0503020204020204" pitchFamily="34" charset="-122"/>
              </a:endParaRPr>
            </a:p>
          </p:txBody>
        </p:sp>
      </p:grpSp>
      <p:grpSp>
        <p:nvGrpSpPr>
          <p:cNvPr id="40" name="组合 39"/>
          <p:cNvGrpSpPr/>
          <p:nvPr/>
        </p:nvGrpSpPr>
        <p:grpSpPr>
          <a:xfrm>
            <a:off x="7232085" y="1226996"/>
            <a:ext cx="1523771" cy="3116170"/>
            <a:chOff x="9642780" y="2356402"/>
            <a:chExt cx="2031694" cy="4154893"/>
          </a:xfrm>
        </p:grpSpPr>
        <p:sp>
          <p:nvSpPr>
            <p:cNvPr id="41" name="箭头: 五边形 40">
              <a:extLst>
                <a:ext uri="{FF2B5EF4-FFF2-40B4-BE49-F238E27FC236}">
                  <a16:creationId xmlns:a16="http://schemas.microsoft.com/office/drawing/2014/main" id="{AA2838CB-576C-4842-A79F-492F08EBB73F}"/>
                </a:ext>
              </a:extLst>
            </p:cNvPr>
            <p:cNvSpPr/>
            <p:nvPr/>
          </p:nvSpPr>
          <p:spPr>
            <a:xfrm rot="10800000">
              <a:off x="9650583" y="4676334"/>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42" name="TextBox 28">
              <a:extLst>
                <a:ext uri="{FF2B5EF4-FFF2-40B4-BE49-F238E27FC236}">
                  <a16:creationId xmlns:a16="http://schemas.microsoft.com/office/drawing/2014/main" id="{B2758866-738C-4C1D-837C-2CEA7BA437EC}"/>
                </a:ext>
              </a:extLst>
            </p:cNvPr>
            <p:cNvSpPr txBox="1"/>
            <p:nvPr/>
          </p:nvSpPr>
          <p:spPr>
            <a:xfrm>
              <a:off x="9877237" y="4775645"/>
              <a:ext cx="1469988"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1300+</a:t>
              </a:r>
              <a:endParaRPr lang="zh-CN" altLang="en-US" sz="1350" dirty="0">
                <a:solidFill>
                  <a:prstClr val="white"/>
                </a:solidFill>
                <a:latin typeface="微软雅黑" pitchFamily="34" charset="-122"/>
                <a:ea typeface="微软雅黑" panose="020B0503020204020204" pitchFamily="34" charset="-122"/>
              </a:endParaRPr>
            </a:p>
          </p:txBody>
        </p:sp>
        <p:grpSp>
          <p:nvGrpSpPr>
            <p:cNvPr id="43" name="组 10">
              <a:extLst>
                <a:ext uri="{FF2B5EF4-FFF2-40B4-BE49-F238E27FC236}">
                  <a16:creationId xmlns:a16="http://schemas.microsoft.com/office/drawing/2014/main" id="{D87DB77E-3CC9-4496-B47A-EAC76106246F}"/>
                </a:ext>
              </a:extLst>
            </p:cNvPr>
            <p:cNvGrpSpPr/>
            <p:nvPr/>
          </p:nvGrpSpPr>
          <p:grpSpPr>
            <a:xfrm>
              <a:off x="9820578" y="5461044"/>
              <a:ext cx="1853896" cy="1050251"/>
              <a:chOff x="257715" y="1971886"/>
              <a:chExt cx="3038619" cy="729294"/>
            </a:xfrm>
          </p:grpSpPr>
          <p:sp>
            <p:nvSpPr>
              <p:cNvPr id="49" name="文本框 48">
                <a:extLst>
                  <a:ext uri="{FF2B5EF4-FFF2-40B4-BE49-F238E27FC236}">
                    <a16:creationId xmlns:a16="http://schemas.microsoft.com/office/drawing/2014/main" id="{06F422D0-C1CA-4CC0-8652-7E297D66B963}"/>
                  </a:ext>
                </a:extLst>
              </p:cNvPr>
              <p:cNvSpPr txBox="1"/>
              <p:nvPr/>
            </p:nvSpPr>
            <p:spPr>
              <a:xfrm>
                <a:off x="264269" y="2198938"/>
                <a:ext cx="3032065" cy="50224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zh-CN" altLang="en-US" sz="750" dirty="0">
                    <a:solidFill>
                      <a:prstClr val="black"/>
                    </a:solidFill>
                    <a:latin typeface="微软雅黑" panose="020B0503020204020204" pitchFamily="34" charset="-122"/>
                    <a:ea typeface="微软雅黑" panose="020B0503020204020204" pitchFamily="34" charset="-122"/>
                  </a:rPr>
                  <a:t>汇集实习律师和律师职业技能、专业知识和实务操作等精讲视频。</a:t>
                </a:r>
                <a:endParaRPr lang="zh-CN" altLang="en-US" sz="749" dirty="0">
                  <a:solidFill>
                    <a:prstClr val="black"/>
                  </a:solidFill>
                  <a:latin typeface="微软雅黑" panose="020B0503020204020204" pitchFamily="34" charset="-122"/>
                  <a:ea typeface="微软雅黑" panose="020B0503020204020204" pitchFamily="34" charset="-122"/>
                </a:endParaRPr>
              </a:p>
            </p:txBody>
          </p:sp>
          <p:sp>
            <p:nvSpPr>
              <p:cNvPr id="50" name="矩形 49">
                <a:extLst>
                  <a:ext uri="{FF2B5EF4-FFF2-40B4-BE49-F238E27FC236}">
                    <a16:creationId xmlns:a16="http://schemas.microsoft.com/office/drawing/2014/main" id="{6A49BA0F-42B7-478A-AE04-EB1430B7D38F}"/>
                  </a:ext>
                </a:extLst>
              </p:cNvPr>
              <p:cNvSpPr/>
              <p:nvPr/>
            </p:nvSpPr>
            <p:spPr>
              <a:xfrm>
                <a:off x="257715" y="1971886"/>
                <a:ext cx="3021848" cy="279973"/>
              </a:xfrm>
              <a:prstGeom prst="rect">
                <a:avLst/>
              </a:prstGeom>
            </p:spPr>
            <p:txBody>
              <a:bodyPr wrap="squar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法宝视频库</a:t>
                </a:r>
                <a:endParaRPr lang="en-US" altLang="zh-CN" sz="1050" b="1" kern="0" dirty="0">
                  <a:solidFill>
                    <a:prstClr val="black"/>
                  </a:solidFill>
                  <a:latin typeface="Calibri"/>
                  <a:ea typeface="微软雅黑" panose="020B0503020204020204" pitchFamily="34" charset="-122"/>
                </a:endParaRPr>
              </a:p>
            </p:txBody>
          </p:sp>
        </p:grpSp>
        <p:grpSp>
          <p:nvGrpSpPr>
            <p:cNvPr id="44" name="组 10">
              <a:extLst>
                <a:ext uri="{FF2B5EF4-FFF2-40B4-BE49-F238E27FC236}">
                  <a16:creationId xmlns:a16="http://schemas.microsoft.com/office/drawing/2014/main" id="{110B865E-B364-4CE1-8263-59FC7914AE51}"/>
                </a:ext>
              </a:extLst>
            </p:cNvPr>
            <p:cNvGrpSpPr/>
            <p:nvPr/>
          </p:nvGrpSpPr>
          <p:grpSpPr>
            <a:xfrm>
              <a:off x="9733377" y="3161307"/>
              <a:ext cx="1854000" cy="1028470"/>
              <a:chOff x="247498" y="2025704"/>
              <a:chExt cx="3032066" cy="1028974"/>
            </a:xfrm>
          </p:grpSpPr>
          <p:sp>
            <p:nvSpPr>
              <p:cNvPr id="47" name="文本框 46">
                <a:extLst>
                  <a:ext uri="{FF2B5EF4-FFF2-40B4-BE49-F238E27FC236}">
                    <a16:creationId xmlns:a16="http://schemas.microsoft.com/office/drawing/2014/main" id="{DCA66CFC-C0EC-4E1A-908B-F862CD004993}"/>
                  </a:ext>
                </a:extLst>
              </p:cNvPr>
              <p:cNvSpPr txBox="1"/>
              <p:nvPr/>
            </p:nvSpPr>
            <p:spPr>
              <a:xfrm>
                <a:off x="247498" y="2331049"/>
                <a:ext cx="3032066" cy="7236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zh-CN" altLang="en-US" sz="750" dirty="0">
                    <a:solidFill>
                      <a:prstClr val="black"/>
                    </a:solidFill>
                    <a:latin typeface="微软雅黑" panose="020B0503020204020204" pitchFamily="34" charset="-122"/>
                    <a:ea typeface="微软雅黑" panose="020B0503020204020204" pitchFamily="34" charset="-122"/>
                  </a:rPr>
                  <a:t>汇集中央及各地方行政处罚数据，使您便捷、快速地获取各类行政处罚信息</a:t>
                </a:r>
                <a:r>
                  <a:rPr lang="zh-CN" altLang="en-US" sz="749" dirty="0">
                    <a:solidFill>
                      <a:prstClr val="black"/>
                    </a:solidFill>
                    <a:latin typeface="微软雅黑" panose="020B0503020204020204" pitchFamily="34" charset="-122"/>
                    <a:ea typeface="微软雅黑" panose="020B0503020204020204" pitchFamily="34" charset="-122"/>
                  </a:rPr>
                  <a:t>。</a:t>
                </a:r>
              </a:p>
            </p:txBody>
          </p:sp>
          <p:sp>
            <p:nvSpPr>
              <p:cNvPr id="48" name="矩形 47">
                <a:extLst>
                  <a:ext uri="{FF2B5EF4-FFF2-40B4-BE49-F238E27FC236}">
                    <a16:creationId xmlns:a16="http://schemas.microsoft.com/office/drawing/2014/main" id="{EB319992-5E2C-45AA-898D-1E769A850276}"/>
                  </a:ext>
                </a:extLst>
              </p:cNvPr>
              <p:cNvSpPr/>
              <p:nvPr/>
            </p:nvSpPr>
            <p:spPr>
              <a:xfrm>
                <a:off x="256419" y="2025704"/>
                <a:ext cx="1870760" cy="403384"/>
              </a:xfrm>
              <a:prstGeom prst="rect">
                <a:avLst/>
              </a:prstGeom>
            </p:spPr>
            <p:txBody>
              <a:bodyPr wrap="non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行政处罚库</a:t>
                </a:r>
                <a:endParaRPr lang="en-US" altLang="zh-CN" sz="1050" b="1" kern="0" dirty="0">
                  <a:solidFill>
                    <a:prstClr val="black"/>
                  </a:solidFill>
                  <a:latin typeface="Calibri"/>
                  <a:ea typeface="微软雅黑" panose="020B0503020204020204" pitchFamily="34" charset="-122"/>
                </a:endParaRPr>
              </a:p>
            </p:txBody>
          </p:sp>
        </p:grpSp>
        <p:sp>
          <p:nvSpPr>
            <p:cNvPr id="45" name="箭头: 五边形 53">
              <a:extLst>
                <a:ext uri="{FF2B5EF4-FFF2-40B4-BE49-F238E27FC236}">
                  <a16:creationId xmlns:a16="http://schemas.microsoft.com/office/drawing/2014/main" id="{CAF36E8B-0117-46D5-8F30-0A5E198E3BA7}"/>
                </a:ext>
              </a:extLst>
            </p:cNvPr>
            <p:cNvSpPr/>
            <p:nvPr/>
          </p:nvSpPr>
          <p:spPr>
            <a:xfrm rot="10800000">
              <a:off x="9642780" y="2356402"/>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46" name="TextBox 28">
              <a:extLst>
                <a:ext uri="{FF2B5EF4-FFF2-40B4-BE49-F238E27FC236}">
                  <a16:creationId xmlns:a16="http://schemas.microsoft.com/office/drawing/2014/main" id="{FDEC3477-2D38-42FA-9BF8-037E3724693F}"/>
                </a:ext>
              </a:extLst>
            </p:cNvPr>
            <p:cNvSpPr txBox="1"/>
            <p:nvPr/>
          </p:nvSpPr>
          <p:spPr>
            <a:xfrm>
              <a:off x="9820579" y="2455713"/>
              <a:ext cx="1469988"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154</a:t>
              </a:r>
              <a:r>
                <a:rPr lang="zh-CN" altLang="en-US" sz="1350" dirty="0">
                  <a:solidFill>
                    <a:prstClr val="white"/>
                  </a:solidFill>
                  <a:latin typeface="微软雅黑" pitchFamily="34" charset="-122"/>
                  <a:ea typeface="微软雅黑" panose="020B0503020204020204" pitchFamily="34" charset="-122"/>
                </a:rPr>
                <a:t>万</a:t>
              </a:r>
              <a:r>
                <a:rPr lang="en-US" altLang="zh-CN" sz="1350" dirty="0">
                  <a:solidFill>
                    <a:prstClr val="white"/>
                  </a:solidFill>
                  <a:latin typeface="微软雅黑" pitchFamily="34" charset="-122"/>
                  <a:ea typeface="微软雅黑" panose="020B0503020204020204" pitchFamily="34" charset="-122"/>
                </a:rPr>
                <a:t>+</a:t>
              </a:r>
              <a:endParaRPr lang="zh-CN" altLang="en-US" sz="1350" dirty="0">
                <a:solidFill>
                  <a:prstClr val="white"/>
                </a:solidFill>
                <a:latin typeface="微软雅黑" pitchFamily="34" charset="-122"/>
                <a:ea typeface="微软雅黑" panose="020B0503020204020204" pitchFamily="34" charset="-122"/>
              </a:endParaRPr>
            </a:p>
          </p:txBody>
        </p:sp>
      </p:grpSp>
      <p:grpSp>
        <p:nvGrpSpPr>
          <p:cNvPr id="51" name="组合 50"/>
          <p:cNvGrpSpPr/>
          <p:nvPr/>
        </p:nvGrpSpPr>
        <p:grpSpPr>
          <a:xfrm>
            <a:off x="5551225" y="1226996"/>
            <a:ext cx="1550537" cy="3091842"/>
            <a:chOff x="7669811" y="2392202"/>
            <a:chExt cx="2067382" cy="4122455"/>
          </a:xfrm>
        </p:grpSpPr>
        <p:grpSp>
          <p:nvGrpSpPr>
            <p:cNvPr id="52" name="组 10">
              <a:extLst>
                <a:ext uri="{FF2B5EF4-FFF2-40B4-BE49-F238E27FC236}">
                  <a16:creationId xmlns:a16="http://schemas.microsoft.com/office/drawing/2014/main" id="{2EB2AC51-229F-4E5A-9AFB-124184CC5245}"/>
                </a:ext>
              </a:extLst>
            </p:cNvPr>
            <p:cNvGrpSpPr/>
            <p:nvPr/>
          </p:nvGrpSpPr>
          <p:grpSpPr>
            <a:xfrm>
              <a:off x="7883193" y="5461045"/>
              <a:ext cx="1854000" cy="1053612"/>
              <a:chOff x="247496" y="1979743"/>
              <a:chExt cx="3052366" cy="677334"/>
            </a:xfrm>
          </p:grpSpPr>
          <p:sp>
            <p:nvSpPr>
              <p:cNvPr id="60" name="文本框 59">
                <a:extLst>
                  <a:ext uri="{FF2B5EF4-FFF2-40B4-BE49-F238E27FC236}">
                    <a16:creationId xmlns:a16="http://schemas.microsoft.com/office/drawing/2014/main" id="{34554AD9-BAAC-4AB2-A5DC-6BDA3882FE91}"/>
                  </a:ext>
                </a:extLst>
              </p:cNvPr>
              <p:cNvSpPr txBox="1"/>
              <p:nvPr/>
            </p:nvSpPr>
            <p:spPr>
              <a:xfrm>
                <a:off x="267797" y="2192106"/>
                <a:ext cx="3032065" cy="4649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zh-CN" altLang="en-US" sz="750" dirty="0">
                    <a:solidFill>
                      <a:prstClr val="black"/>
                    </a:solidFill>
                    <a:latin typeface="微软雅黑" panose="020B0503020204020204" pitchFamily="34" charset="-122"/>
                    <a:ea typeface="微软雅黑" panose="020B0503020204020204" pitchFamily="34" charset="-122"/>
                  </a:rPr>
                  <a:t>核心期刊、非核心期刊、集刊和英文期刊等</a:t>
                </a:r>
                <a:r>
                  <a:rPr lang="en-US" altLang="zh-CN" sz="750" dirty="0">
                    <a:solidFill>
                      <a:prstClr val="black"/>
                    </a:solidFill>
                    <a:latin typeface="微软雅黑" panose="020B0503020204020204" pitchFamily="34" charset="-122"/>
                    <a:ea typeface="微软雅黑" panose="020B0503020204020204" pitchFamily="34" charset="-122"/>
                  </a:rPr>
                  <a:t>168</a:t>
                </a:r>
                <a:r>
                  <a:rPr lang="zh-CN" altLang="en-US" sz="750" dirty="0">
                    <a:solidFill>
                      <a:prstClr val="black"/>
                    </a:solidFill>
                    <a:latin typeface="微软雅黑" panose="020B0503020204020204" pitchFamily="34" charset="-122"/>
                    <a:ea typeface="微软雅黑" panose="020B0503020204020204" pitchFamily="34" charset="-122"/>
                  </a:rPr>
                  <a:t>种法学类期刊</a:t>
                </a:r>
                <a:r>
                  <a:rPr lang="zh-CN" altLang="en-US" sz="749" dirty="0">
                    <a:solidFill>
                      <a:prstClr val="black"/>
                    </a:solidFill>
                    <a:latin typeface="微软雅黑" panose="020B0503020204020204" pitchFamily="34" charset="-122"/>
                    <a:ea typeface="微软雅黑" panose="020B0503020204020204" pitchFamily="34" charset="-122"/>
                  </a:rPr>
                  <a:t>。</a:t>
                </a:r>
              </a:p>
            </p:txBody>
          </p:sp>
          <p:sp>
            <p:nvSpPr>
              <p:cNvPr id="61" name="矩形 60">
                <a:extLst>
                  <a:ext uri="{FF2B5EF4-FFF2-40B4-BE49-F238E27FC236}">
                    <a16:creationId xmlns:a16="http://schemas.microsoft.com/office/drawing/2014/main" id="{A1BCFEDA-3E6E-4BBB-A304-58BC910F430F}"/>
                  </a:ext>
                </a:extLst>
              </p:cNvPr>
              <p:cNvSpPr/>
              <p:nvPr/>
            </p:nvSpPr>
            <p:spPr>
              <a:xfrm>
                <a:off x="247496" y="1979743"/>
                <a:ext cx="2614362" cy="259196"/>
              </a:xfrm>
              <a:prstGeom prst="rect">
                <a:avLst/>
              </a:prstGeom>
            </p:spPr>
            <p:txBody>
              <a:bodyPr wrap="squar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法学期刊库</a:t>
                </a:r>
                <a:endParaRPr lang="en-US" altLang="zh-CN" sz="1050" b="1" kern="0" dirty="0">
                  <a:solidFill>
                    <a:prstClr val="black"/>
                  </a:solidFill>
                  <a:latin typeface="Calibri"/>
                  <a:ea typeface="微软雅黑" panose="020B0503020204020204" pitchFamily="34" charset="-122"/>
                </a:endParaRPr>
              </a:p>
            </p:txBody>
          </p:sp>
        </p:grpSp>
        <p:sp>
          <p:nvSpPr>
            <p:cNvPr id="53" name="箭头: 五边形 38">
              <a:extLst>
                <a:ext uri="{FF2B5EF4-FFF2-40B4-BE49-F238E27FC236}">
                  <a16:creationId xmlns:a16="http://schemas.microsoft.com/office/drawing/2014/main" id="{245CAD6A-104B-41B9-915B-361D04B2D76A}"/>
                </a:ext>
              </a:extLst>
            </p:cNvPr>
            <p:cNvSpPr/>
            <p:nvPr/>
          </p:nvSpPr>
          <p:spPr>
            <a:xfrm rot="10800000">
              <a:off x="7682365" y="4680581"/>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54" name="TextBox 28">
              <a:extLst>
                <a:ext uri="{FF2B5EF4-FFF2-40B4-BE49-F238E27FC236}">
                  <a16:creationId xmlns:a16="http://schemas.microsoft.com/office/drawing/2014/main" id="{D898AE39-9D99-46AE-B90C-A9651638BB10}"/>
                </a:ext>
              </a:extLst>
            </p:cNvPr>
            <p:cNvSpPr txBox="1"/>
            <p:nvPr/>
          </p:nvSpPr>
          <p:spPr>
            <a:xfrm>
              <a:off x="7883194" y="4782649"/>
              <a:ext cx="1469988"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22</a:t>
              </a:r>
              <a:r>
                <a:rPr lang="zh-CN" altLang="en-US" sz="1350" dirty="0">
                  <a:solidFill>
                    <a:prstClr val="white"/>
                  </a:solidFill>
                  <a:latin typeface="微软雅黑" pitchFamily="34" charset="-122"/>
                  <a:ea typeface="微软雅黑" panose="020B0503020204020204" pitchFamily="34" charset="-122"/>
                </a:rPr>
                <a:t>万</a:t>
              </a:r>
              <a:r>
                <a:rPr lang="en-US" altLang="zh-CN" sz="1350" dirty="0">
                  <a:solidFill>
                    <a:prstClr val="white"/>
                  </a:solidFill>
                  <a:latin typeface="微软雅黑" pitchFamily="34" charset="-122"/>
                  <a:ea typeface="微软雅黑" panose="020B0503020204020204" pitchFamily="34" charset="-122"/>
                </a:rPr>
                <a:t>+</a:t>
              </a:r>
              <a:endParaRPr lang="zh-CN" altLang="en-US" sz="1350" dirty="0">
                <a:solidFill>
                  <a:prstClr val="white"/>
                </a:solidFill>
                <a:latin typeface="微软雅黑" pitchFamily="34" charset="-122"/>
                <a:ea typeface="微软雅黑" panose="020B0503020204020204" pitchFamily="34" charset="-122"/>
              </a:endParaRPr>
            </a:p>
          </p:txBody>
        </p:sp>
        <p:grpSp>
          <p:nvGrpSpPr>
            <p:cNvPr id="55" name="组 10">
              <a:extLst>
                <a:ext uri="{FF2B5EF4-FFF2-40B4-BE49-F238E27FC236}">
                  <a16:creationId xmlns:a16="http://schemas.microsoft.com/office/drawing/2014/main" id="{AA5A3EFC-9892-47EE-A5FA-249CA9D7D0EC}"/>
                </a:ext>
              </a:extLst>
            </p:cNvPr>
            <p:cNvGrpSpPr/>
            <p:nvPr/>
          </p:nvGrpSpPr>
          <p:grpSpPr>
            <a:xfrm>
              <a:off x="7709402" y="3149119"/>
              <a:ext cx="1854000" cy="1417267"/>
              <a:chOff x="265766" y="1849726"/>
              <a:chExt cx="3034096" cy="1651145"/>
            </a:xfrm>
          </p:grpSpPr>
          <p:sp>
            <p:nvSpPr>
              <p:cNvPr id="58" name="文本框 57">
                <a:extLst>
                  <a:ext uri="{FF2B5EF4-FFF2-40B4-BE49-F238E27FC236}">
                    <a16:creationId xmlns:a16="http://schemas.microsoft.com/office/drawing/2014/main" id="{39DA6B82-5AE3-4A7E-AC56-2BBB184C75AC}"/>
                  </a:ext>
                </a:extLst>
              </p:cNvPr>
              <p:cNvSpPr txBox="1"/>
              <p:nvPr/>
            </p:nvSpPr>
            <p:spPr>
              <a:xfrm>
                <a:off x="267795" y="2192105"/>
                <a:ext cx="3032067" cy="130876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463">
                  <a:lnSpc>
                    <a:spcPct val="130000"/>
                  </a:lnSpc>
                  <a:defRPr/>
                </a:pPr>
                <a:r>
                  <a:rPr lang="zh-CN" altLang="en-US" sz="750" dirty="0">
                    <a:solidFill>
                      <a:prstClr val="black"/>
                    </a:solidFill>
                    <a:latin typeface="微软雅黑" panose="020B0503020204020204" pitchFamily="34" charset="-122"/>
                    <a:ea typeface="微软雅黑" panose="020B0503020204020204" pitchFamily="34" charset="-122"/>
                  </a:rPr>
                  <a:t>收录全国社会实体信息，实曝企业信息、发展、公司分析、经营风险、经营状况、知识产权等</a:t>
                </a:r>
                <a:r>
                  <a:rPr lang="en-US" altLang="zh-CN" sz="750" dirty="0">
                    <a:solidFill>
                      <a:prstClr val="black"/>
                    </a:solidFill>
                    <a:latin typeface="微软雅黑" panose="020B0503020204020204" pitchFamily="34" charset="-122"/>
                    <a:ea typeface="微软雅黑" panose="020B0503020204020204" pitchFamily="34" charset="-122"/>
                  </a:rPr>
                  <a:t>40</a:t>
                </a:r>
                <a:r>
                  <a:rPr lang="zh-CN" altLang="en-US" sz="750" dirty="0">
                    <a:solidFill>
                      <a:prstClr val="black"/>
                    </a:solidFill>
                    <a:latin typeface="微软雅黑" panose="020B0503020204020204" pitchFamily="34" charset="-122"/>
                    <a:ea typeface="微软雅黑" panose="020B0503020204020204" pitchFamily="34" charset="-122"/>
                  </a:rPr>
                  <a:t>多种数据维度查询。</a:t>
                </a:r>
                <a:endParaRPr lang="zh-CN" altLang="en-US" sz="749" dirty="0">
                  <a:solidFill>
                    <a:prstClr val="black"/>
                  </a:solidFill>
                  <a:latin typeface="微软雅黑" panose="020B0503020204020204" pitchFamily="34" charset="-122"/>
                  <a:ea typeface="微软雅黑" panose="020B0503020204020204" pitchFamily="34" charset="-122"/>
                </a:endParaRPr>
              </a:p>
            </p:txBody>
          </p:sp>
          <p:sp>
            <p:nvSpPr>
              <p:cNvPr id="59" name="矩形 58">
                <a:extLst>
                  <a:ext uri="{FF2B5EF4-FFF2-40B4-BE49-F238E27FC236}">
                    <a16:creationId xmlns:a16="http://schemas.microsoft.com/office/drawing/2014/main" id="{0E816EC8-FD3B-4B77-A1B8-8E04FDBDB0DC}"/>
                  </a:ext>
                </a:extLst>
              </p:cNvPr>
              <p:cNvSpPr/>
              <p:nvPr/>
            </p:nvSpPr>
            <p:spPr>
              <a:xfrm>
                <a:off x="265766" y="1849726"/>
                <a:ext cx="2614361" cy="469720"/>
              </a:xfrm>
              <a:prstGeom prst="rect">
                <a:avLst/>
              </a:prstGeom>
            </p:spPr>
            <p:txBody>
              <a:bodyPr wrap="square">
                <a:spAutoFit/>
              </a:bodyPr>
              <a:lstStyle/>
              <a:p>
                <a:pPr defTabSz="685463">
                  <a:lnSpc>
                    <a:spcPct val="130000"/>
                  </a:lnSpc>
                  <a:defRPr/>
                </a:pPr>
                <a:r>
                  <a:rPr lang="zh-CN" altLang="en-US" sz="1050" b="1" kern="0" dirty="0">
                    <a:solidFill>
                      <a:prstClr val="black"/>
                    </a:solidFill>
                    <a:latin typeface="Calibri"/>
                    <a:ea typeface="微软雅黑" panose="020B0503020204020204" pitchFamily="34" charset="-122"/>
                  </a:rPr>
                  <a:t>企业信用库</a:t>
                </a:r>
                <a:endParaRPr lang="en-US" altLang="zh-CN" sz="1050" b="1" kern="0" dirty="0">
                  <a:solidFill>
                    <a:prstClr val="black"/>
                  </a:solidFill>
                  <a:latin typeface="Calibri"/>
                  <a:ea typeface="微软雅黑" panose="020B0503020204020204" pitchFamily="34" charset="-122"/>
                </a:endParaRPr>
              </a:p>
            </p:txBody>
          </p:sp>
        </p:grpSp>
        <p:sp>
          <p:nvSpPr>
            <p:cNvPr id="56" name="箭头: 五边形 65">
              <a:extLst>
                <a:ext uri="{FF2B5EF4-FFF2-40B4-BE49-F238E27FC236}">
                  <a16:creationId xmlns:a16="http://schemas.microsoft.com/office/drawing/2014/main" id="{CA141964-F64D-4697-864C-D65063CCA5E7}"/>
                </a:ext>
              </a:extLst>
            </p:cNvPr>
            <p:cNvSpPr/>
            <p:nvPr/>
          </p:nvSpPr>
          <p:spPr>
            <a:xfrm rot="10800000">
              <a:off x="7669811" y="2392202"/>
              <a:ext cx="1725473" cy="573470"/>
            </a:xfrm>
            <a:prstGeom prst="homePlate">
              <a:avLst/>
            </a:prstGeom>
            <a:solidFill>
              <a:srgbClr val="8F1823"/>
            </a:solidFill>
            <a:ln>
              <a:solidFill>
                <a:srgbClr val="8F1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sp>
          <p:nvSpPr>
            <p:cNvPr id="57" name="TextBox 28">
              <a:extLst>
                <a:ext uri="{FF2B5EF4-FFF2-40B4-BE49-F238E27FC236}">
                  <a16:creationId xmlns:a16="http://schemas.microsoft.com/office/drawing/2014/main" id="{29C51EE9-007E-4479-BBC8-2D33073363A1}"/>
                </a:ext>
              </a:extLst>
            </p:cNvPr>
            <p:cNvSpPr txBox="1"/>
            <p:nvPr/>
          </p:nvSpPr>
          <p:spPr>
            <a:xfrm>
              <a:off x="7870639" y="2494271"/>
              <a:ext cx="1469988" cy="400109"/>
            </a:xfrm>
            <a:prstGeom prst="rect">
              <a:avLst/>
            </a:prstGeom>
            <a:noFill/>
          </p:spPr>
          <p:txBody>
            <a:bodyPr wrap="square" rtlCol="0">
              <a:spAutoFit/>
            </a:bodyPr>
            <a:lstStyle/>
            <a:p>
              <a:pPr algn="ctr" defTabSz="685800"/>
              <a:r>
                <a:rPr lang="en-US" altLang="zh-CN" sz="1350" dirty="0">
                  <a:solidFill>
                    <a:prstClr val="white"/>
                  </a:solidFill>
                  <a:latin typeface="微软雅黑" pitchFamily="34" charset="-122"/>
                  <a:ea typeface="微软雅黑" panose="020B0503020204020204" pitchFamily="34" charset="-122"/>
                </a:rPr>
                <a:t>1.8</a:t>
              </a:r>
              <a:r>
                <a:rPr lang="zh-CN" altLang="en-US" sz="1350" dirty="0">
                  <a:solidFill>
                    <a:prstClr val="white"/>
                  </a:solidFill>
                  <a:latin typeface="微软雅黑" pitchFamily="34" charset="-122"/>
                  <a:ea typeface="微软雅黑" panose="020B0503020204020204" pitchFamily="34" charset="-122"/>
                </a:rPr>
                <a:t>亿</a:t>
              </a:r>
              <a:r>
                <a:rPr lang="en-US" altLang="zh-CN" sz="1350" dirty="0">
                  <a:solidFill>
                    <a:prstClr val="white"/>
                  </a:solidFill>
                  <a:latin typeface="微软雅黑" pitchFamily="34" charset="-122"/>
                  <a:ea typeface="微软雅黑" panose="020B0503020204020204" pitchFamily="34" charset="-122"/>
                </a:rPr>
                <a:t>+</a:t>
              </a:r>
              <a:endParaRPr lang="zh-CN" altLang="en-US" sz="1350" dirty="0">
                <a:solidFill>
                  <a:prstClr val="white"/>
                </a:solidFill>
                <a:latin typeface="微软雅黑" pitchFamily="34" charset="-122"/>
                <a:ea typeface="微软雅黑" panose="020B0503020204020204" pitchFamily="34" charset="-122"/>
              </a:endParaRPr>
            </a:p>
          </p:txBody>
        </p:sp>
      </p:grpSp>
      <p:sp>
        <p:nvSpPr>
          <p:cNvPr id="63" name="文本框 8">
            <a:extLst>
              <a:ext uri="{FF2B5EF4-FFF2-40B4-BE49-F238E27FC236}">
                <a16:creationId xmlns:a16="http://schemas.microsoft.com/office/drawing/2014/main" id="{BAC92E00-EB4B-435B-9C9D-DF8CB85D2D98}"/>
              </a:ext>
            </a:extLst>
          </p:cNvPr>
          <p:cNvSpPr txBox="1"/>
          <p:nvPr/>
        </p:nvSpPr>
        <p:spPr>
          <a:xfrm>
            <a:off x="680149" y="696925"/>
            <a:ext cx="3393532" cy="3000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altLang="zh-CN" sz="1350" spc="225" dirty="0">
                <a:solidFill>
                  <a:srgbClr val="0070C0"/>
                </a:solidFill>
                <a:latin typeface="微软雅黑" panose="020B0503020204020204" pitchFamily="34" charset="-122"/>
                <a:ea typeface="微软雅黑" panose="020B0503020204020204" pitchFamily="34" charset="-122"/>
                <a:sym typeface="+mn-ea"/>
              </a:rPr>
              <a:t>数据类型</a:t>
            </a:r>
            <a:endParaRPr lang="en-US" altLang="zh-CN" sz="1350" spc="225" dirty="0">
              <a:solidFill>
                <a:srgbClr val="0070C0"/>
              </a:solidFill>
              <a:latin typeface="微软雅黑" panose="020B0503020204020204" pitchFamily="34" charset="-122"/>
              <a:ea typeface="微软雅黑" panose="020B0503020204020204" pitchFamily="34" charset="-122"/>
              <a:sym typeface="+mn-lt"/>
            </a:endParaRPr>
          </a:p>
        </p:txBody>
      </p:sp>
      <p:sp>
        <p:nvSpPr>
          <p:cNvPr id="64" name="TextBox 49">
            <a:extLst>
              <a:ext uri="{FF2B5EF4-FFF2-40B4-BE49-F238E27FC236}">
                <a16:creationId xmlns:a16="http://schemas.microsoft.com/office/drawing/2014/main" id="{74505D92-2A52-4A00-8C08-A07DC5991DC7}"/>
              </a:ext>
            </a:extLst>
          </p:cNvPr>
          <p:cNvSpPr txBox="1"/>
          <p:nvPr/>
        </p:nvSpPr>
        <p:spPr>
          <a:xfrm>
            <a:off x="1605842" y="620128"/>
            <a:ext cx="5365577" cy="380859"/>
          </a:xfrm>
          <a:prstGeom prst="rect">
            <a:avLst/>
          </a:prstGeom>
          <a:noFill/>
        </p:spPr>
        <p:txBody>
          <a:bodyPr wrap="square" lIns="102856" tIns="51428" rIns="102856" bIns="51428" rtlCol="0">
            <a:spAutoFit/>
          </a:bodyPr>
          <a:lstStyle/>
          <a:p>
            <a:pPr defTabSz="514350">
              <a:lnSpc>
                <a:spcPct val="150000"/>
              </a:lnSpc>
              <a:defRPr/>
            </a:pPr>
            <a:r>
              <a:rPr lang="zh-CN" altLang="en-US" sz="1200" dirty="0">
                <a:solidFill>
                  <a:prstClr val="black"/>
                </a:solidFill>
                <a:latin typeface="微软雅黑" panose="020B0503020204020204" pitchFamily="34" charset="-122"/>
                <a:ea typeface="微软雅黑" panose="020B0503020204020204" pitchFamily="34" charset="-122"/>
                <a:cs typeface="Calibri"/>
              </a:rPr>
              <a:t>法宝拥有大量不同种类的法律数据，满足不同场景法律数据需求</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33052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theme/theme1.xml><?xml version="1.0" encoding="utf-8"?>
<a:theme xmlns:a="http://schemas.openxmlformats.org/drawingml/2006/main" name="第一PPT，www.1ppt.com">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1073</TotalTime>
  <Words>2564</Words>
  <Application>Microsoft Office PowerPoint</Application>
  <PresentationFormat>全屏显示(16:9)</PresentationFormat>
  <Paragraphs>245</Paragraphs>
  <Slides>54</Slides>
  <Notes>23</Notes>
  <HiddenSlides>0</HiddenSlides>
  <MMClips>0</MMClips>
  <ScaleCrop>false</ScaleCrop>
  <HeadingPairs>
    <vt:vector size="6" baseType="variant">
      <vt:variant>
        <vt:lpstr>已用的字体</vt:lpstr>
      </vt:variant>
      <vt:variant>
        <vt:i4>14</vt:i4>
      </vt:variant>
      <vt:variant>
        <vt:lpstr>主题</vt:lpstr>
      </vt:variant>
      <vt:variant>
        <vt:i4>9</vt:i4>
      </vt:variant>
      <vt:variant>
        <vt:lpstr>幻灯片标题</vt:lpstr>
      </vt:variant>
      <vt:variant>
        <vt:i4>54</vt:i4>
      </vt:variant>
    </vt:vector>
  </HeadingPairs>
  <TitlesOfParts>
    <vt:vector size="77" baseType="lpstr">
      <vt:lpstr>맑은 고딕</vt:lpstr>
      <vt:lpstr>等线</vt:lpstr>
      <vt:lpstr>等线 Light</vt:lpstr>
      <vt:lpstr>方正姚体</vt:lpstr>
      <vt:lpstr>黑体</vt:lpstr>
      <vt:lpstr>宋体</vt:lpstr>
      <vt:lpstr>微软雅黑</vt:lpstr>
      <vt:lpstr>Arial</vt:lpstr>
      <vt:lpstr>Calibri</vt:lpstr>
      <vt:lpstr>Calibri Light</vt:lpstr>
      <vt:lpstr>Century Gothic</vt:lpstr>
      <vt:lpstr>Roboto Condensed</vt:lpstr>
      <vt:lpstr>Times New Roman</vt:lpstr>
      <vt:lpstr>Wingdings</vt:lpstr>
      <vt:lpstr>第一PPT，www.1ppt.com</vt:lpstr>
      <vt:lpstr>Office 主题​​</vt:lpstr>
      <vt:lpstr>1_Office 主题​​</vt:lpstr>
      <vt:lpstr>2_Office 主题​​</vt:lpstr>
      <vt:lpstr>3_Office 主题​​</vt:lpstr>
      <vt:lpstr>4_Office 主题​​</vt:lpstr>
      <vt:lpstr>5_Office 主题​​</vt:lpstr>
      <vt:lpstr>6_Office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第一PPT，www.1ppt.com</dc:creator>
  <dc:description>第一PPT，www.1ppt.com</dc:description>
  <cp:lastModifiedBy>User</cp:lastModifiedBy>
  <cp:revision>827</cp:revision>
  <dcterms:created xsi:type="dcterms:W3CDTF">2015-01-11T01:37:00Z</dcterms:created>
  <dcterms:modified xsi:type="dcterms:W3CDTF">2019-03-28T06:51:15Z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